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1" r:id="rId10"/>
    <p:sldId id="265" r:id="rId11"/>
    <p:sldId id="266" r:id="rId12"/>
    <p:sldId id="268" r:id="rId13"/>
    <p:sldId id="26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42" autoAdjust="0"/>
    <p:restoredTop sz="94660"/>
  </p:normalViewPr>
  <p:slideViewPr>
    <p:cSldViewPr snapToGrid="0">
      <p:cViewPr varScale="1">
        <p:scale>
          <a:sx n="83" d="100"/>
          <a:sy n="83" d="100"/>
        </p:scale>
        <p:origin x="456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0433D-6788-49D3-8D25-A20C06FDCE8B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7D66D-DDBB-418C-A9E3-F3F863B2A6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809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0433D-6788-49D3-8D25-A20C06FDCE8B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7D66D-DDBB-418C-A9E3-F3F863B2A6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637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0433D-6788-49D3-8D25-A20C06FDCE8B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7D66D-DDBB-418C-A9E3-F3F863B2A6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879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0433D-6788-49D3-8D25-A20C06FDCE8B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7D66D-DDBB-418C-A9E3-F3F863B2A6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473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0433D-6788-49D3-8D25-A20C06FDCE8B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7D66D-DDBB-418C-A9E3-F3F863B2A6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72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0433D-6788-49D3-8D25-A20C06FDCE8B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7D66D-DDBB-418C-A9E3-F3F863B2A6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469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0433D-6788-49D3-8D25-A20C06FDCE8B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7D66D-DDBB-418C-A9E3-F3F863B2A6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649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0433D-6788-49D3-8D25-A20C06FDCE8B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7D66D-DDBB-418C-A9E3-F3F863B2A6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9672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0433D-6788-49D3-8D25-A20C06FDCE8B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7D66D-DDBB-418C-A9E3-F3F863B2A6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424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0433D-6788-49D3-8D25-A20C06FDCE8B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7D66D-DDBB-418C-A9E3-F3F863B2A6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767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0433D-6788-49D3-8D25-A20C06FDCE8B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7D66D-DDBB-418C-A9E3-F3F863B2A6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02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60433D-6788-49D3-8D25-A20C06FDCE8B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7D66D-DDBB-418C-A9E3-F3F863B2A6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819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3148" y="1390123"/>
            <a:ext cx="11851959" cy="3724080"/>
          </a:xfrm>
        </p:spPr>
        <p:txBody>
          <a:bodyPr>
            <a:normAutofit/>
          </a:bodyPr>
          <a:lstStyle/>
          <a:p>
            <a:r>
              <a:rPr lang="ru-RU" sz="54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Тема: «Арктическому совету 30 лет: решения по проблемам судоходства в Арктике»</a:t>
            </a:r>
            <a:r>
              <a:rPr lang="ru-RU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2798" y="4625632"/>
            <a:ext cx="9171708" cy="1655762"/>
          </a:xfrm>
        </p:spPr>
        <p:txBody>
          <a:bodyPr>
            <a:normAutofit/>
          </a:bodyPr>
          <a:lstStyle/>
          <a:p>
            <a:r>
              <a:rPr lang="ru-RU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Докладчик: 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Журавель Валерий Петрович, р</a:t>
            </a:r>
            <a:r>
              <a:rPr lang="ru-RU" kern="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уководитель </a:t>
            </a:r>
            <a:r>
              <a:rPr lang="ru-RU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Центра </a:t>
            </a:r>
            <a:r>
              <a:rPr lang="ru-RU" kern="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арктических исследований Отдела </a:t>
            </a:r>
            <a:r>
              <a:rPr lang="ru-RU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страновых</a:t>
            </a:r>
            <a:r>
              <a:rPr lang="ru-RU" kern="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исследований Института Европы РАН, </a:t>
            </a:r>
            <a:r>
              <a:rPr lang="ru-RU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к.пед.н</a:t>
            </a:r>
            <a:r>
              <a:rPr lang="ru-RU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lang="ru-RU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55535" y="157223"/>
            <a:ext cx="7426236" cy="1436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 kern="0" dirty="0">
                <a:solidFill>
                  <a:srgbClr val="000000"/>
                </a:solidFill>
                <a:latin typeface="Times New Roman" panose="02020603050405020304" pitchFamily="18" charset="0"/>
                <a:ea typeface="TimesNewRomanPS-BoldMT"/>
                <a:cs typeface="Times New Roman" panose="02020603050405020304" pitchFamily="18" charset="0"/>
              </a:rPr>
              <a:t>МЕЖДУНАРОДНАЯ НАУЧНАЯ КОНФЕРЕНЦИЯ</a:t>
            </a:r>
            <a:endParaRPr lang="ru-RU" sz="1600" kern="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 kern="0" dirty="0">
                <a:solidFill>
                  <a:srgbClr val="000000"/>
                </a:solidFill>
                <a:latin typeface="Times New Roman" panose="02020603050405020304" pitchFamily="18" charset="0"/>
                <a:ea typeface="TimesNewRomanPS-BoldMT"/>
                <a:cs typeface="Times New Roman" panose="02020603050405020304" pitchFamily="18" charset="0"/>
              </a:rPr>
              <a:t>в формате ежегодного пленарного заседания</a:t>
            </a:r>
            <a:endParaRPr lang="ru-RU" sz="1600" kern="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 kern="0" dirty="0">
                <a:solidFill>
                  <a:srgbClr val="000000"/>
                </a:solidFill>
                <a:latin typeface="Times New Roman" panose="02020603050405020304" pitchFamily="18" charset="0"/>
                <a:ea typeface="TimesNewRomanPS-BoldMT"/>
                <a:cs typeface="Times New Roman" panose="02020603050405020304" pitchFamily="18" charset="0"/>
              </a:rPr>
              <a:t>Международного экспертного совета по сотрудничеству в Арктике (</a:t>
            </a:r>
            <a:r>
              <a:rPr lang="en-US" sz="1600" kern="0" dirty="0">
                <a:solidFill>
                  <a:srgbClr val="000000"/>
                </a:solidFill>
                <a:latin typeface="Times New Roman" panose="02020603050405020304" pitchFamily="18" charset="0"/>
                <a:ea typeface="TimesNewRomanPS-BoldMT"/>
                <a:cs typeface="Times New Roman" panose="02020603050405020304" pitchFamily="18" charset="0"/>
              </a:rPr>
              <a:t>IECCA</a:t>
            </a:r>
            <a:r>
              <a:rPr lang="ru-RU" sz="1600" kern="0" dirty="0">
                <a:solidFill>
                  <a:srgbClr val="000000"/>
                </a:solidFill>
                <a:latin typeface="Times New Roman" panose="02020603050405020304" pitchFamily="18" charset="0"/>
                <a:ea typeface="TimesNewRomanPS-BoldMT"/>
                <a:cs typeface="Times New Roman" panose="02020603050405020304" pitchFamily="18" charset="0"/>
              </a:rPr>
              <a:t>)</a:t>
            </a:r>
            <a:endParaRPr lang="ru-RU" sz="1600" kern="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NewRomanPS-BoldMT"/>
              </a:rPr>
              <a:t>на тему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«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NewRomanPS-BoldMT"/>
              </a:rPr>
              <a:t>Арктические транспортные маршруты: настоящее и будущее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»</a:t>
            </a: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041" y="-76815"/>
            <a:ext cx="2015494" cy="20154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1771" y="205407"/>
            <a:ext cx="2069756" cy="134016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12507" y="6081339"/>
            <a:ext cx="25122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 smtClean="0"/>
              <a:t>Москва 2026</a:t>
            </a:r>
            <a:endParaRPr lang="ru-RU" sz="2000" i="1" dirty="0"/>
          </a:p>
        </p:txBody>
      </p:sp>
    </p:spTree>
    <p:extLst>
      <p:ext uri="{BB962C8B-B14F-4D97-AF65-F5344CB8AC3E}">
        <p14:creationId xmlns:p14="http://schemas.microsoft.com/office/powerpoint/2010/main" val="2499873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70341" y="274637"/>
            <a:ext cx="7172424" cy="1325563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Учреждение Арктического совета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0218" y="1904316"/>
            <a:ext cx="9116291" cy="312601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Арктический совет был учреждён 1996 г. в Канаде восемью арктическими государствами: Канадой, Данией, Финляндией, Исландией, Норвегией, Российской Федерацией, Соединёнными Штатами Америки и Швецией.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Оттавская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декларация определила ключевую цель Совета: содействовать сотрудничеству, координации и взаимодействию арктических государств при активном участии коренных народов и других жителей Арктики — прежде всего по вопросам устойчивого развития и охраны окружающей среды.</a:t>
            </a:r>
            <a:endParaRPr lang="ru-RU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99" y="-85725"/>
            <a:ext cx="2017951" cy="20179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0205" y="5231566"/>
            <a:ext cx="2080285" cy="13034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3948" r="4764"/>
          <a:stretch/>
        </p:blipFill>
        <p:spPr>
          <a:xfrm>
            <a:off x="276899" y="5231566"/>
            <a:ext cx="2379882" cy="130349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l="2658" t="3083" r="2482" b="5892"/>
          <a:stretch/>
        </p:blipFill>
        <p:spPr>
          <a:xfrm>
            <a:off x="5043915" y="5293088"/>
            <a:ext cx="2125080" cy="124635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/>
          <a:srcRect l="10961" t="24880" r="8239" b="26000"/>
          <a:stretch/>
        </p:blipFill>
        <p:spPr>
          <a:xfrm>
            <a:off x="7351863" y="5231566"/>
            <a:ext cx="2204266" cy="134001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/>
          <a:srcRect l="10000" t="24720" r="8080" b="25519"/>
          <a:stretch/>
        </p:blipFill>
        <p:spPr>
          <a:xfrm>
            <a:off x="9738997" y="5239548"/>
            <a:ext cx="2203636" cy="133853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/>
          <a:srcRect t="4372" b="5093"/>
          <a:stretch/>
        </p:blipFill>
        <p:spPr>
          <a:xfrm>
            <a:off x="9738997" y="3589592"/>
            <a:ext cx="2203636" cy="133003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26287" y="1958571"/>
            <a:ext cx="2203636" cy="131110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38997" y="394842"/>
            <a:ext cx="2178217" cy="1361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24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500" y="365125"/>
            <a:ext cx="8496300" cy="1325563"/>
          </a:xfrm>
        </p:spPr>
        <p:txBody>
          <a:bodyPr>
            <a:normAutofit/>
          </a:bodyPr>
          <a:lstStyle/>
          <a:p>
            <a:pPr algn="ctr"/>
            <a:r>
              <a:rPr lang="ru-RU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Основополагающие принципы Арктического </a:t>
            </a:r>
            <a:r>
              <a:rPr lang="ru-RU" b="1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совета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42690" y="1853817"/>
            <a:ext cx="6377709" cy="2446629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онсенсус</a:t>
            </a:r>
            <a:endParaRPr lang="ru-RU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kern="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евключение</a:t>
            </a:r>
            <a:r>
              <a:rPr lang="ru-RU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вопросов военной безопасности в повестку Арктического совета </a:t>
            </a:r>
            <a:endParaRPr lang="ru-RU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риоритет 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прикладного, научно обоснованного сотрудничества </a:t>
            </a:r>
            <a:endParaRPr lang="ru-RU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собый 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статус коренных народов </a:t>
            </a:r>
            <a:endParaRPr lang="ru-RU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99" y="-85725"/>
            <a:ext cx="2017951" cy="201795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660" y="1905020"/>
            <a:ext cx="3193901" cy="239542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366" y="4436371"/>
            <a:ext cx="3168252" cy="21178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2690" y="4463577"/>
            <a:ext cx="6468662" cy="207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11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500" y="277316"/>
            <a:ext cx="8496300" cy="1325563"/>
          </a:xfrm>
        </p:spPr>
        <p:txBody>
          <a:bodyPr>
            <a:normAutofit/>
          </a:bodyPr>
          <a:lstStyle/>
          <a:p>
            <a:pPr algn="ctr"/>
            <a:r>
              <a:rPr lang="ru-RU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Организации коренных народов Арктического </a:t>
            </a:r>
            <a:r>
              <a:rPr lang="ru-RU" b="1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совета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38410" y="1754638"/>
            <a:ext cx="5984685" cy="4757379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Циркумполярный совет </a:t>
            </a:r>
            <a:r>
              <a:rPr lang="ru-RU" kern="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инуитов</a:t>
            </a:r>
            <a:endParaRPr lang="ru-RU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Международная ассоциация </a:t>
            </a:r>
            <a:r>
              <a:rPr lang="ru-RU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алеутов</a:t>
            </a:r>
            <a:endParaRPr lang="ru-RU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Совет </a:t>
            </a:r>
            <a:r>
              <a:rPr lang="ru-RU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саамов </a:t>
            </a:r>
            <a:endParaRPr lang="ru-RU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Арктический совет </a:t>
            </a:r>
            <a:r>
              <a:rPr lang="ru-RU" kern="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атабасков</a:t>
            </a:r>
            <a:r>
              <a:rPr lang="ru-RU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Совет </a:t>
            </a:r>
            <a:r>
              <a:rPr lang="ru-RU" kern="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гвичинов</a:t>
            </a:r>
            <a:endParaRPr lang="ru-RU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Российская ассоциация коренных малочисленных народов Севера, Сибири и Дальнего Востока</a:t>
            </a:r>
            <a:endParaRPr lang="ru-RU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99" y="-85725"/>
            <a:ext cx="2017951" cy="183824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1826" y="1752524"/>
            <a:ext cx="4061257" cy="15001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1826" y="3383276"/>
            <a:ext cx="4061257" cy="15001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3274" y="5014028"/>
            <a:ext cx="4049809" cy="14958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144" y="2352105"/>
            <a:ext cx="896807" cy="89680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058" y="1676545"/>
            <a:ext cx="706977" cy="70697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428" y="4594516"/>
            <a:ext cx="786243" cy="67887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7500" y="3999686"/>
            <a:ext cx="603583" cy="60358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2019" y="3176819"/>
            <a:ext cx="725059" cy="72505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7320" y="5254733"/>
            <a:ext cx="1014464" cy="101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663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500" y="260469"/>
            <a:ext cx="8496300" cy="1325563"/>
          </a:xfrm>
        </p:spPr>
        <p:txBody>
          <a:bodyPr>
            <a:normAutofit/>
          </a:bodyPr>
          <a:lstStyle/>
          <a:p>
            <a:pPr algn="ctr"/>
            <a:r>
              <a:rPr lang="ru-RU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Институциональная модель Арктического </a:t>
            </a:r>
            <a:r>
              <a:rPr lang="ru-RU" b="1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совета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9273" y="1948506"/>
            <a:ext cx="7474527" cy="4472507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ысшим 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уровнем управления являются министерские встречи, проводимые, как правило, один раз в два </a:t>
            </a:r>
            <a:r>
              <a:rPr lang="ru-RU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endParaRPr lang="ru-RU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екущую 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работу ведут старшие должностные лица — официальные представители государств-членов, преимущественно от внешнеполитических </a:t>
            </a:r>
            <a:r>
              <a:rPr lang="ru-RU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ведомств</a:t>
            </a:r>
            <a:endParaRPr lang="ru-RU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редседательство 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осуществляется на ротационной основе и длится два </a:t>
            </a:r>
            <a:r>
              <a:rPr lang="ru-RU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endParaRPr lang="ru-RU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аждая 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страна-председатель предлагает собственную программу приоритетов, однако действует не в изоляции, а в рамках согласованной общей </a:t>
            </a:r>
            <a:r>
              <a:rPr lang="ru-RU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повестки</a:t>
            </a:r>
            <a:endParaRPr lang="ru-RU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99" y="-85725"/>
            <a:ext cx="2017951" cy="201795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218" y="4230776"/>
            <a:ext cx="3285356" cy="219023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218" y="1932226"/>
            <a:ext cx="3285356" cy="219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913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8955" y="223837"/>
            <a:ext cx="8496300" cy="1325563"/>
          </a:xfrm>
        </p:spPr>
        <p:txBody>
          <a:bodyPr>
            <a:normAutofit/>
          </a:bodyPr>
          <a:lstStyle/>
          <a:p>
            <a:pPr algn="ctr"/>
            <a:r>
              <a:rPr lang="ru-RU" b="1" kern="1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Рабочие группы Арктического совета</a:t>
            </a:r>
            <a:r>
              <a:rPr lang="ru-RU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01818" y="1932225"/>
            <a:ext cx="8848437" cy="4761959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900" kern="1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Рабочие группы Арктического совета создаются на основе </a:t>
            </a:r>
            <a:r>
              <a:rPr lang="ru-RU" sz="2900" kern="1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консенсуса.</a:t>
            </a:r>
            <a:endParaRPr lang="ru-RU" sz="2900" kern="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900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Рабочая </a:t>
            </a:r>
            <a:r>
              <a:rPr lang="ru-RU" sz="29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группа арктического мониторинга и оценки — </a:t>
            </a:r>
            <a:r>
              <a:rPr lang="ru-RU" sz="2900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AMAP;</a:t>
            </a:r>
            <a:endParaRPr lang="ru-RU" sz="29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900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Рабочая </a:t>
            </a:r>
            <a:r>
              <a:rPr lang="ru-RU" sz="29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группа по сохранению арктической флоры и фауны — </a:t>
            </a:r>
            <a:r>
              <a:rPr lang="ru-RU" sz="2900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CAFF;</a:t>
            </a:r>
            <a:endParaRPr lang="ru-RU" sz="29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900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Рабочая </a:t>
            </a:r>
            <a:r>
              <a:rPr lang="ru-RU" sz="29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группа по предупреждению, готовности и ликвидации чрезвычайных ситуаций — </a:t>
            </a:r>
            <a:r>
              <a:rPr lang="ru-RU" sz="2900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EPPR;</a:t>
            </a:r>
            <a:endParaRPr lang="ru-RU" sz="29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900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Рабочая </a:t>
            </a:r>
            <a:r>
              <a:rPr lang="ru-RU" sz="29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группа по защите арктической морской среды — </a:t>
            </a:r>
            <a:r>
              <a:rPr lang="ru-RU" sz="2900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PAME;</a:t>
            </a:r>
            <a:endParaRPr lang="ru-RU" sz="29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900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Рабочая </a:t>
            </a:r>
            <a:r>
              <a:rPr lang="ru-RU" sz="29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группа по устойчивому развитию в Арктике — </a:t>
            </a:r>
            <a:r>
              <a:rPr lang="ru-RU" sz="2900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SDWG;</a:t>
            </a:r>
            <a:endParaRPr lang="ru-RU" sz="29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900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Рабочая </a:t>
            </a:r>
            <a:r>
              <a:rPr lang="ru-RU" sz="29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группа по устранению загрязнения Арктики — ACAP.</a:t>
            </a:r>
            <a:endParaRPr lang="ru-RU" sz="29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900" kern="1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 составе Арктического совета функционируют целевые группы, деятельность которых ограничена по времени: работают до тех пор, пока не достигнут желаемых результатов.</a:t>
            </a:r>
            <a:endParaRPr lang="ru-RU" sz="29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99" y="-85725"/>
            <a:ext cx="2017951" cy="201795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380" y="5623198"/>
            <a:ext cx="1070987" cy="10709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t="26690" b="26690"/>
          <a:stretch/>
        </p:blipFill>
        <p:spPr>
          <a:xfrm>
            <a:off x="653824" y="1693916"/>
            <a:ext cx="1711615" cy="7979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281" y="2179284"/>
            <a:ext cx="1273294" cy="12732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794" y="3210052"/>
            <a:ext cx="1090269" cy="109026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9330" y="3975162"/>
            <a:ext cx="1406109" cy="140610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145" y="4885737"/>
            <a:ext cx="2354810" cy="737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435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500" y="365125"/>
            <a:ext cx="8496300" cy="1325563"/>
          </a:xfrm>
        </p:spPr>
        <p:txBody>
          <a:bodyPr/>
          <a:lstStyle/>
          <a:p>
            <a:pPr algn="ctr"/>
            <a:r>
              <a:rPr lang="ru-RU" b="1" kern="100" dirty="0">
                <a:latin typeface="Times New Roman" panose="02020603050405020304" pitchFamily="18" charset="0"/>
                <a:ea typeface="SimSun" panose="02010600030101010101" pitchFamily="2" charset="-122"/>
              </a:rPr>
              <a:t>Секретариаты Арктического совета и коренных народов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6399" y="1856509"/>
            <a:ext cx="6854103" cy="4673600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2013 году был создан постоянный Секретариат Арктического совета в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Тромсё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Его появление означало переход от преимущественно проектной, привязанной к председательствам модели к более устойчивой организационной инфраструктуре. </a:t>
            </a:r>
            <a:endParaRPr lang="ru-RU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2016 году в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Тромсё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был также переведён Секретариат коренных народов, что способствовало более тесной координации с постоянными участниками.</a:t>
            </a:r>
            <a:endParaRPr lang="ru-RU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99" y="-85725"/>
            <a:ext cx="2017951" cy="201795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6873" y="2094966"/>
            <a:ext cx="2411831" cy="146862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5074" y="1994093"/>
            <a:ext cx="1128726" cy="16389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6873" y="3967867"/>
            <a:ext cx="3918527" cy="2612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38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500" y="295565"/>
            <a:ext cx="8496300" cy="1395124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Ключевые вехи деятельности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8144" y="1807151"/>
            <a:ext cx="10945091" cy="4732194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Первый этап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период становления, с 1996 года до конца 2000-х годов. В это время Совет выработал процедуры работы, сформировал систему рабочих групп, расширил сеть наблюдателей, закрепил практику двухгодичных председательств. В 1998 году на встрече в </a:t>
            </a:r>
            <a:r>
              <a:rPr lang="ru-RU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Икалуите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был утверждён Регламент работы Арктического совета и принято решение о подготовке плана действий по устранению загрязнения Арктики. В 2001 году начал формироваться Университет Арктики — международная сеть высших учебных заведений и исследовательских центров, ориентированных на северную проблематику. </a:t>
            </a:r>
            <a:endParaRPr lang="ru-RU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Второй этап</a:t>
            </a: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связан с превращением Арктического совета из преимущественно экспертно-консультативной площадки в механизм, способный содействовать выработке юридически значимых международных договорённостей.</a:t>
            </a:r>
            <a:endParaRPr lang="ru-RU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99" y="-85725"/>
            <a:ext cx="2017951" cy="201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97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500" y="365125"/>
            <a:ext cx="8496300" cy="1325563"/>
          </a:xfrm>
        </p:spPr>
        <p:txBody>
          <a:bodyPr>
            <a:normAutofit fontScale="90000"/>
          </a:bodyPr>
          <a:lstStyle/>
          <a:p>
            <a:r>
              <a:rPr lang="ru-RU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Документы Арктического совета</a:t>
            </a:r>
            <a:r>
              <a:rPr lang="ru-RU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9310" y="1838036"/>
            <a:ext cx="7744799" cy="484909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8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2011 году в </a:t>
            </a:r>
            <a:r>
              <a:rPr lang="ru-RU" sz="1800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Нууке</a:t>
            </a:r>
            <a:r>
              <a:rPr lang="ru-RU" sz="18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было подписано Соглашение о сотрудничестве в авиационном и морском поиске и спасании в Арктике. </a:t>
            </a:r>
            <a:endParaRPr lang="ru-RU" sz="18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800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2013 году в </a:t>
            </a:r>
            <a:r>
              <a:rPr lang="ru-RU" sz="1800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Кируне</a:t>
            </a:r>
            <a:r>
              <a:rPr lang="ru-RU" sz="18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было принято второе соглашение — о сотрудничестве в сфере готовности и реагирования на загрязнение моря нефтью в Арктике. </a:t>
            </a:r>
            <a:endParaRPr lang="ru-RU" sz="18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8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800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2017 году в </a:t>
            </a:r>
            <a:r>
              <a:rPr lang="ru-RU" sz="1800" kern="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Фэрбанксе</a:t>
            </a:r>
            <a:r>
              <a:rPr lang="ru-RU" sz="18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было подписано Соглашение об укреплении международного арктического научного сотрудничества,  вступившее в силу в 2018 году. </a:t>
            </a:r>
            <a:endParaRPr lang="ru-RU" sz="18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8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2021 году  был </a:t>
            </a:r>
            <a:r>
              <a:rPr lang="ru-RU" sz="1800" kern="1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принят Стратегический план Арктического совета на 2021–2030 гг., где </a:t>
            </a:r>
            <a:r>
              <a:rPr lang="ru-RU" sz="1800" kern="1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формулируются шесть главных целей в развитии Арктики.</a:t>
            </a:r>
            <a:endParaRPr lang="ru-RU" sz="18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8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закрепления своего взгляда на Арктику страны начали разрабатывать арктические стратегии. </a:t>
            </a:r>
            <a:r>
              <a:rPr lang="ru-RU" sz="1800" kern="100" dirty="0">
                <a:solidFill>
                  <a:srgbClr val="000000"/>
                </a:solidFill>
                <a:latin typeface="Times New Roman" panose="02020603050405020304" pitchFamily="18" charset="0"/>
                <a:ea typeface="Helios"/>
                <a:cs typeface="Times New Roman" panose="02020603050405020304" pitchFamily="18" charset="0"/>
              </a:rPr>
              <a:t>Впервые национальная арктическая стратегия была разработана Норвегией в 2006 г., в настоящее время  арктические страны </a:t>
            </a:r>
            <a:r>
              <a:rPr lang="ru-RU" sz="1800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Helios"/>
                <a:cs typeface="Times New Roman" panose="02020603050405020304" pitchFamily="18" charset="0"/>
              </a:rPr>
              <a:t>имеют </a:t>
            </a:r>
            <a:r>
              <a:rPr lang="ru-RU" sz="1800" kern="100" dirty="0">
                <a:solidFill>
                  <a:srgbClr val="000000"/>
                </a:solidFill>
                <a:latin typeface="Times New Roman" panose="02020603050405020304" pitchFamily="18" charset="0"/>
                <a:ea typeface="Helios"/>
                <a:cs typeface="Times New Roman" panose="02020603050405020304" pitchFamily="18" charset="0"/>
              </a:rPr>
              <a:t>более 30 таких документов. </a:t>
            </a:r>
            <a:endParaRPr lang="ru-RU" sz="18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99" y="-85725"/>
            <a:ext cx="2017951" cy="201795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r="8577"/>
          <a:stretch/>
        </p:blipFill>
        <p:spPr>
          <a:xfrm>
            <a:off x="8248072" y="5127457"/>
            <a:ext cx="3686338" cy="14893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8072" y="3640348"/>
            <a:ext cx="3686338" cy="13616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5700" y="1431636"/>
            <a:ext cx="3690750" cy="208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226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94850" y="234276"/>
            <a:ext cx="7717368" cy="1325563"/>
          </a:xfrm>
        </p:spPr>
        <p:txBody>
          <a:bodyPr>
            <a:normAutofit/>
          </a:bodyPr>
          <a:lstStyle/>
          <a:p>
            <a:pPr algn="ctr"/>
            <a:r>
              <a:rPr lang="ru-RU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Россия в Арктическом </a:t>
            </a:r>
            <a:r>
              <a:rPr lang="ru-RU" b="1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совете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1517" y="1879840"/>
            <a:ext cx="7184592" cy="468721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6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Россия с момента создания Совета являлась одним из его наиболее активных участников. </a:t>
            </a:r>
            <a:endParaRPr lang="ru-RU" sz="16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600" b="1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Первое</a:t>
            </a:r>
            <a:r>
              <a:rPr lang="ru-RU" sz="1600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российское председательство пришлось на 2004–2006 годы. Его приоритетами были устойчивое развитие, борьба с загрязнением, развитие человеческого капитала, климатическая проблематика и подготовка к Международному полярному году 2007–2008 годов. Именно тогда в повестке Совета более заметно прозвучали вопросы энергетики.</a:t>
            </a:r>
            <a:endParaRPr lang="ru-RU" sz="16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6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Второе</a:t>
            </a:r>
            <a:r>
              <a:rPr lang="ru-RU" sz="16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председательство России в 2021–2023 годах проходило в чрезвычайно сложной международной обстановке. Россия предложила комплексную программу, включавшую население Арктики и коренные малочисленные народы, природоохранное взаимодействие, социально-экономическое развитие и укрепление самого Арктического совета как главной площадки многостороннего сотрудничества в высоких широтах. Для России принципиально, что сотрудничество в Арктическом совете должно сохранять баланс трёх измерений устойчивого развития: экономического роста, социальной интеграции и охраны окружающей среды. </a:t>
            </a:r>
            <a:endParaRPr lang="ru-RU" sz="16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99" y="-85725"/>
            <a:ext cx="2017951" cy="201795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2436" y="1806985"/>
            <a:ext cx="4090507" cy="23009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2436" y="4345110"/>
            <a:ext cx="4108161" cy="231084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09507" y="354782"/>
            <a:ext cx="1813436" cy="120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387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94850" y="260468"/>
            <a:ext cx="8496300" cy="1325563"/>
          </a:xfrm>
        </p:spPr>
        <p:txBody>
          <a:bodyPr>
            <a:normAutofit/>
          </a:bodyPr>
          <a:lstStyle/>
          <a:p>
            <a:pPr algn="ctr"/>
            <a:r>
              <a:rPr lang="ru-RU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Кризис и </a:t>
            </a:r>
            <a:r>
              <a:rPr lang="ru-RU" b="1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перспектива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9527" y="1932226"/>
            <a:ext cx="11037455" cy="4690247"/>
          </a:xfrm>
        </p:spPr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0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30-летию Арктический совет подошёл в состоянии глубокого кризиса. </a:t>
            </a:r>
            <a:endParaRPr lang="ru-RU" sz="20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0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марта 2022 года западные государства-члены фактически приостановили полноформатное взаимодействие с Россией. Не проводятся министерские встречи и заседания Комитета старших должностных лиц в прежнем режиме; ограничены совместные проекты; значительная часть контактов переведена на экспертный и дистанционный </a:t>
            </a:r>
            <a:r>
              <a:rPr lang="ru-RU" sz="2000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уровень.</a:t>
            </a:r>
            <a:endParaRPr lang="ru-RU" sz="20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000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Модернизация </a:t>
            </a:r>
            <a:r>
              <a:rPr lang="ru-RU" sz="20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Арктического совета, расширение его функционала или превращение в классическую региональную международную организацию могут обсуждаться только при восстановлении минимального доверия между государствами-членами. В противном случае институциональная перестройка не укрепит, а окончательно ослабит форум.</a:t>
            </a:r>
            <a:endParaRPr lang="ru-RU" sz="20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0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 краткосрочной перспективе наиболее реалистична задача сохранения Арктического совета в его исходной модели</a:t>
            </a:r>
            <a:r>
              <a:rPr lang="ru-RU" sz="2000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99" y="-85725"/>
            <a:ext cx="2017951" cy="201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861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0414" y="207169"/>
            <a:ext cx="9058950" cy="1325563"/>
          </a:xfrm>
        </p:spPr>
        <p:txBody>
          <a:bodyPr>
            <a:normAutofit/>
          </a:bodyPr>
          <a:lstStyle/>
          <a:p>
            <a:pPr algn="ctr"/>
            <a:r>
              <a:rPr lang="ru-RU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Арктический совет и </a:t>
            </a:r>
            <a:r>
              <a:rPr lang="ru-RU" b="1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судоходство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1746" y="1825624"/>
            <a:ext cx="7250545" cy="4787611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Значителен вклад Арктического совета  в развитие международной экологической и морской повестки. Его экспертные материалы и рабочие механизмы содействовали подготовке Международного кодекса для судов, эксплуатируемых в полярных водах — Полярного кодекса, вступившего в силу 1 января 2017 года. </a:t>
            </a:r>
            <a:endParaRPr lang="ru-RU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Совет также играл заметную роль в привлечении внимания к трансграничным загрязнителям, включая стойкие органические загрязнители, ртуть, чёрный углерод и метан.</a:t>
            </a:r>
            <a:endParaRPr lang="ru-RU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99" y="-85725"/>
            <a:ext cx="2017951" cy="20179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1052" y="1825624"/>
            <a:ext cx="1677545" cy="25441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2399" y="1825624"/>
            <a:ext cx="1646965" cy="239558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l="7516" r="3676"/>
          <a:stretch/>
        </p:blipFill>
        <p:spPr>
          <a:xfrm>
            <a:off x="7860145" y="4593451"/>
            <a:ext cx="3870038" cy="1585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946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663" y="1695163"/>
            <a:ext cx="10932391" cy="3375601"/>
          </a:xfrm>
        </p:spPr>
        <p:txBody>
          <a:bodyPr>
            <a:normAutofit/>
          </a:bodyPr>
          <a:lstStyle/>
          <a:p>
            <a:pPr algn="ctr"/>
            <a:r>
              <a:rPr lang="ru-RU" sz="66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Благодарю за </a:t>
            </a:r>
            <a:r>
              <a:rPr lang="ru-RU" sz="6600" b="1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внимание</a:t>
            </a:r>
            <a:endParaRPr lang="ru-RU" sz="66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99" y="-85725"/>
            <a:ext cx="2017951" cy="201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8507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952</Words>
  <Application>Microsoft Office PowerPoint</Application>
  <PresentationFormat>Широкоэкранный</PresentationFormat>
  <Paragraphs>60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SimSun</vt:lpstr>
      <vt:lpstr>Arial</vt:lpstr>
      <vt:lpstr>Calibri</vt:lpstr>
      <vt:lpstr>Calibri Light</vt:lpstr>
      <vt:lpstr>Helios</vt:lpstr>
      <vt:lpstr>Times New Roman</vt:lpstr>
      <vt:lpstr>TimesNewRomanPS-BoldMT</vt:lpstr>
      <vt:lpstr>Тема Office</vt:lpstr>
      <vt:lpstr>Тема: «Арктическому совету 30 лет: решения по проблемам судоходства в Арктике» </vt:lpstr>
      <vt:lpstr>Учреждение Арктического совета </vt:lpstr>
      <vt:lpstr>Основополагающие принципы Арктического совета</vt:lpstr>
      <vt:lpstr>Организации коренных народов Арктического совета</vt:lpstr>
      <vt:lpstr>Институциональная модель Арктического совета</vt:lpstr>
      <vt:lpstr>Рабочие группы Арктического совета </vt:lpstr>
      <vt:lpstr>Секретариаты Арктического совета и коренных народов</vt:lpstr>
      <vt:lpstr>Ключевые вехи деятельности</vt:lpstr>
      <vt:lpstr>Документы Арктического совета </vt:lpstr>
      <vt:lpstr>Россия в Арктическом совете</vt:lpstr>
      <vt:lpstr>Кризис и перспектива</vt:lpstr>
      <vt:lpstr>Арктический совет и судоходство</vt:lpstr>
      <vt:lpstr>Благодарю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«Арктическому совету 30 лет: решения по проблемам судоходства в Арктике»</dc:title>
  <dc:creator>Алёна Капичникова</dc:creator>
  <cp:lastModifiedBy>Алёна Капичникова</cp:lastModifiedBy>
  <cp:revision>15</cp:revision>
  <dcterms:created xsi:type="dcterms:W3CDTF">2026-10-13T22:38:22Z</dcterms:created>
  <dcterms:modified xsi:type="dcterms:W3CDTF">2026-10-14T11:55:16Z</dcterms:modified>
</cp:coreProperties>
</file>