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76" r:id="rId5"/>
    <p:sldId id="423" r:id="rId6"/>
    <p:sldId id="395" r:id="rId7"/>
    <p:sldId id="404" r:id="rId8"/>
    <p:sldId id="402" r:id="rId9"/>
    <p:sldId id="414" r:id="rId10"/>
    <p:sldId id="424" r:id="rId11"/>
    <p:sldId id="420" r:id="rId12"/>
    <p:sldId id="261" r:id="rId13"/>
    <p:sldId id="421" r:id="rId14"/>
    <p:sldId id="425" r:id="rId15"/>
    <p:sldId id="422" r:id="rId16"/>
    <p:sldId id="427" r:id="rId17"/>
    <p:sldId id="405" r:id="rId18"/>
    <p:sldId id="409" r:id="rId19"/>
    <p:sldId id="38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33"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D2C4"/>
    <a:srgbClr val="E6E4DC"/>
    <a:srgbClr val="A619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7109" autoAdjust="0"/>
    <p:restoredTop sz="95994" autoAdjust="0"/>
  </p:normalViewPr>
  <p:slideViewPr>
    <p:cSldViewPr snapToGrid="0">
      <p:cViewPr varScale="1">
        <p:scale>
          <a:sx n="109" d="100"/>
          <a:sy n="109" d="100"/>
        </p:scale>
        <p:origin x="208" y="360"/>
      </p:cViewPr>
      <p:guideLst>
        <p:guide orient="horz" pos="1933"/>
        <p:guide pos="3840"/>
      </p:guideLst>
    </p:cSldViewPr>
  </p:slid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59505B-108E-4D9A-9F50-E4775EBE6042}" type="doc">
      <dgm:prSet loTypeId="urn:microsoft.com/office/officeart/2005/8/layout/list1" loCatId="list" qsTypeId="urn:microsoft.com/office/officeart/2005/8/quickstyle/simple4" qsCatId="simple" csTypeId="urn:microsoft.com/office/officeart/2005/8/colors/accent2_2" csCatId="accent2" phldr="1"/>
      <dgm:spPr/>
      <dgm:t>
        <a:bodyPr/>
        <a:lstStyle/>
        <a:p>
          <a:endParaRPr lang="en-US"/>
        </a:p>
      </dgm:t>
    </dgm:pt>
    <dgm:pt modelId="{16C81317-9008-4706-9FA1-C89F8E86C2F3}">
      <dgm:prSet/>
      <dgm:spPr/>
      <dgm:t>
        <a:bodyPr/>
        <a:lstStyle/>
        <a:p>
          <a:r>
            <a:rPr lang="en-US" dirty="0"/>
            <a:t> </a:t>
          </a:r>
          <a:r>
            <a:rPr lang="az-Cyrl-AZ" dirty="0"/>
            <a:t>Статья 50: стремясь</a:t>
          </a:r>
          <a:r>
            <a:rPr lang="en-AU" dirty="0"/>
            <a:t>:  </a:t>
          </a:r>
          <a:r>
            <a:rPr lang="en-US" dirty="0"/>
            <a:t>Article 50, </a:t>
          </a:r>
          <a:r>
            <a:rPr lang="en-AU" b="0" i="0" dirty="0"/>
            <a:t>seeking to </a:t>
          </a:r>
          <a:endParaRPr lang="en-US" dirty="0"/>
        </a:p>
      </dgm:t>
    </dgm:pt>
    <dgm:pt modelId="{7894D5F2-830A-4DF0-AB6E-90547CAC5EBA}" type="parTrans" cxnId="{EA4CED13-86DE-491E-8B3E-7B4A1A113AD1}">
      <dgm:prSet/>
      <dgm:spPr/>
      <dgm:t>
        <a:bodyPr/>
        <a:lstStyle/>
        <a:p>
          <a:endParaRPr lang="en-US"/>
        </a:p>
      </dgm:t>
    </dgm:pt>
    <dgm:pt modelId="{7B0E96DC-D0C8-4850-84D1-4129C427B280}" type="sibTrans" cxnId="{EA4CED13-86DE-491E-8B3E-7B4A1A113AD1}">
      <dgm:prSet/>
      <dgm:spPr/>
      <dgm:t>
        <a:bodyPr/>
        <a:lstStyle/>
        <a:p>
          <a:endParaRPr lang="en-US"/>
        </a:p>
      </dgm:t>
    </dgm:pt>
    <dgm:pt modelId="{AA82F981-3424-492D-B609-5E0DCB6C9869}">
      <dgm:prSet/>
      <dgm:spPr/>
      <dgm:t>
        <a:bodyPr/>
        <a:lstStyle/>
        <a:p>
          <a:r>
            <a:rPr lang="en-AU" b="0" i="0" dirty="0"/>
            <a:t>preserve peace and stability, </a:t>
          </a:r>
          <a:endParaRPr lang="en-US" b="0" dirty="0"/>
        </a:p>
      </dgm:t>
    </dgm:pt>
    <dgm:pt modelId="{71496909-09DC-429F-8216-D0509FFBAF3A}" type="parTrans" cxnId="{1CC55016-1078-4F59-B5DD-D40E4F4E4FA2}">
      <dgm:prSet/>
      <dgm:spPr/>
      <dgm:t>
        <a:bodyPr/>
        <a:lstStyle/>
        <a:p>
          <a:endParaRPr lang="en-US"/>
        </a:p>
      </dgm:t>
    </dgm:pt>
    <dgm:pt modelId="{F52D2B04-C08C-4148-877D-C5B4AF985069}" type="sibTrans" cxnId="{1CC55016-1078-4F59-B5DD-D40E4F4E4FA2}">
      <dgm:prSet/>
      <dgm:spPr/>
      <dgm:t>
        <a:bodyPr/>
        <a:lstStyle/>
        <a:p>
          <a:endParaRPr lang="en-US"/>
        </a:p>
      </dgm:t>
    </dgm:pt>
    <dgm:pt modelId="{E3B732C4-3B94-447D-A6D9-AB5127984394}">
      <dgm:prSet/>
      <dgm:spPr/>
      <dgm:t>
        <a:bodyPr/>
        <a:lstStyle/>
        <a:p>
          <a:r>
            <a:rPr lang="en-AU" b="0" i="0"/>
            <a:t>enhance environmental sustainability, </a:t>
          </a:r>
          <a:endParaRPr lang="en-US" b="0"/>
        </a:p>
      </dgm:t>
    </dgm:pt>
    <dgm:pt modelId="{F537C41A-A97D-4719-8D7B-D1A2DFF67B9F}" type="parTrans" cxnId="{BE60E977-D501-488A-B547-FCEFB098EE77}">
      <dgm:prSet/>
      <dgm:spPr/>
      <dgm:t>
        <a:bodyPr/>
        <a:lstStyle/>
        <a:p>
          <a:endParaRPr lang="en-US"/>
        </a:p>
      </dgm:t>
    </dgm:pt>
    <dgm:pt modelId="{1A0BE42B-B903-45C1-B5D0-B1A3760C55AC}" type="sibTrans" cxnId="{BE60E977-D501-488A-B547-FCEFB098EE77}">
      <dgm:prSet/>
      <dgm:spPr/>
      <dgm:t>
        <a:bodyPr/>
        <a:lstStyle/>
        <a:p>
          <a:endParaRPr lang="en-US"/>
        </a:p>
      </dgm:t>
    </dgm:pt>
    <dgm:pt modelId="{56C94A66-2496-400D-AC03-633C532DA43C}">
      <dgm:prSet/>
      <dgm:spPr/>
      <dgm:t>
        <a:bodyPr/>
        <a:lstStyle/>
        <a:p>
          <a:r>
            <a:rPr lang="en-AU" b="0" i="0" dirty="0"/>
            <a:t>reduce threats to national security in the Arctic, </a:t>
          </a:r>
          <a:endParaRPr lang="en-US" b="0" dirty="0"/>
        </a:p>
      </dgm:t>
    </dgm:pt>
    <dgm:pt modelId="{AF30D3E5-CC41-44E0-8F64-45B886A7476B}" type="parTrans" cxnId="{FED8CCAB-57B4-408F-851B-426138A6C30B}">
      <dgm:prSet/>
      <dgm:spPr/>
      <dgm:t>
        <a:bodyPr/>
        <a:lstStyle/>
        <a:p>
          <a:endParaRPr lang="en-US"/>
        </a:p>
      </dgm:t>
    </dgm:pt>
    <dgm:pt modelId="{308663E5-FBCD-4FB8-9DAC-8077D74F185A}" type="sibTrans" cxnId="{FED8CCAB-57B4-408F-851B-426138A6C30B}">
      <dgm:prSet/>
      <dgm:spPr/>
      <dgm:t>
        <a:bodyPr/>
        <a:lstStyle/>
        <a:p>
          <a:endParaRPr lang="en-US"/>
        </a:p>
      </dgm:t>
    </dgm:pt>
    <dgm:pt modelId="{9260B9CB-E8B7-45B0-A4B5-F3D455B76F30}">
      <dgm:prSet/>
      <dgm:spPr/>
      <dgm:t>
        <a:bodyPr/>
        <a:lstStyle/>
        <a:p>
          <a:r>
            <a:rPr lang="en-AU" b="1" i="0" dirty="0"/>
            <a:t>create favourable international conditions </a:t>
          </a:r>
          <a:r>
            <a:rPr lang="en-AU" b="0" i="0" dirty="0"/>
            <a:t>for the social and economic development of the Arctic zone of the Russian </a:t>
          </a:r>
          <a:endParaRPr lang="en-US" b="0" dirty="0"/>
        </a:p>
      </dgm:t>
    </dgm:pt>
    <dgm:pt modelId="{751F8A0E-C47F-4F2B-8B0A-F063BA7CA430}" type="parTrans" cxnId="{CED4AE7E-8DAB-4E51-9D62-3E69F3BC7F5B}">
      <dgm:prSet/>
      <dgm:spPr/>
      <dgm:t>
        <a:bodyPr/>
        <a:lstStyle/>
        <a:p>
          <a:endParaRPr lang="en-US"/>
        </a:p>
      </dgm:t>
    </dgm:pt>
    <dgm:pt modelId="{28592884-98FB-4DD7-B43B-9D670323D44A}" type="sibTrans" cxnId="{CED4AE7E-8DAB-4E51-9D62-3E69F3BC7F5B}">
      <dgm:prSet/>
      <dgm:spPr/>
      <dgm:t>
        <a:bodyPr/>
        <a:lstStyle/>
        <a:p>
          <a:endParaRPr lang="en-US"/>
        </a:p>
      </dgm:t>
    </dgm:pt>
    <dgm:pt modelId="{8FAF8B55-A1C4-4C8F-8528-D4A7A8B43464}">
      <dgm:prSet/>
      <dgm:spPr/>
      <dgm:t>
        <a:bodyPr/>
        <a:lstStyle/>
        <a:p>
          <a:r>
            <a:rPr lang="en-AU" b="0" i="0" dirty="0"/>
            <a:t>to protect the original habitat and traditional livelihood of the indigenous people living there), </a:t>
          </a:r>
          <a:endParaRPr lang="en-US" b="0" dirty="0"/>
        </a:p>
      </dgm:t>
    </dgm:pt>
    <dgm:pt modelId="{59BDB835-837F-4CCC-93B2-E778A1D699EC}" type="parTrans" cxnId="{2D16DA76-1E02-4683-B4AB-C140C17A3A60}">
      <dgm:prSet/>
      <dgm:spPr/>
      <dgm:t>
        <a:bodyPr/>
        <a:lstStyle/>
        <a:p>
          <a:endParaRPr lang="en-US"/>
        </a:p>
      </dgm:t>
    </dgm:pt>
    <dgm:pt modelId="{305F8D2F-8093-4760-A0E6-D8A7ADF09734}" type="sibTrans" cxnId="{2D16DA76-1E02-4683-B4AB-C140C17A3A60}">
      <dgm:prSet/>
      <dgm:spPr/>
      <dgm:t>
        <a:bodyPr/>
        <a:lstStyle/>
        <a:p>
          <a:endParaRPr lang="en-US"/>
        </a:p>
      </dgm:t>
    </dgm:pt>
    <dgm:pt modelId="{F0B77184-891F-49CC-A425-D0287C1B2E41}">
      <dgm:prSet/>
      <dgm:spPr/>
      <dgm:t>
        <a:bodyPr/>
        <a:lstStyle/>
        <a:p>
          <a:r>
            <a:rPr lang="en-AU" b="1" i="0" dirty="0"/>
            <a:t>advance the Northern Sea Route as a competitive national transport corridor </a:t>
          </a:r>
          <a:r>
            <a:rPr lang="en-AU" b="0" i="0" dirty="0"/>
            <a:t>making possible its </a:t>
          </a:r>
          <a:r>
            <a:rPr lang="en-AU" b="1" i="0" dirty="0"/>
            <a:t>international use for transportations between Europe and Asia</a:t>
          </a:r>
          <a:r>
            <a:rPr lang="en-AU" b="0" i="0" dirty="0"/>
            <a:t>. </a:t>
          </a:r>
          <a:endParaRPr lang="en-US" dirty="0"/>
        </a:p>
      </dgm:t>
    </dgm:pt>
    <dgm:pt modelId="{5B413EDA-AF14-455F-8B7B-9FE2B9CF20BE}" type="parTrans" cxnId="{29030B8C-682B-4BB8-A730-DCEA30D9DA01}">
      <dgm:prSet/>
      <dgm:spPr/>
      <dgm:t>
        <a:bodyPr/>
        <a:lstStyle/>
        <a:p>
          <a:endParaRPr lang="en-US"/>
        </a:p>
      </dgm:t>
    </dgm:pt>
    <dgm:pt modelId="{4EF4EF7E-AD6F-4D37-B46D-55BC2F0A2F22}" type="sibTrans" cxnId="{29030B8C-682B-4BB8-A730-DCEA30D9DA01}">
      <dgm:prSet/>
      <dgm:spPr/>
      <dgm:t>
        <a:bodyPr/>
        <a:lstStyle/>
        <a:p>
          <a:endParaRPr lang="en-US"/>
        </a:p>
      </dgm:t>
    </dgm:pt>
    <dgm:pt modelId="{FE9A5D83-6B03-4D42-B2FB-B5CD7B087E4C}" type="pres">
      <dgm:prSet presAssocID="{9659505B-108E-4D9A-9F50-E4775EBE6042}" presName="linear" presStyleCnt="0">
        <dgm:presLayoutVars>
          <dgm:dir/>
          <dgm:animLvl val="lvl"/>
          <dgm:resizeHandles val="exact"/>
        </dgm:presLayoutVars>
      </dgm:prSet>
      <dgm:spPr/>
    </dgm:pt>
    <dgm:pt modelId="{D32B36F9-98EF-2845-848A-6FDC9FCFCE36}" type="pres">
      <dgm:prSet presAssocID="{16C81317-9008-4706-9FA1-C89F8E86C2F3}" presName="parentLin" presStyleCnt="0"/>
      <dgm:spPr/>
    </dgm:pt>
    <dgm:pt modelId="{E46720BE-7C7D-794D-BEC4-A2516E68459D}" type="pres">
      <dgm:prSet presAssocID="{16C81317-9008-4706-9FA1-C89F8E86C2F3}" presName="parentLeftMargin" presStyleLbl="node1" presStyleIdx="0" presStyleCnt="1"/>
      <dgm:spPr/>
    </dgm:pt>
    <dgm:pt modelId="{5D14F8BB-502B-9847-9D02-28C1D79BE63F}" type="pres">
      <dgm:prSet presAssocID="{16C81317-9008-4706-9FA1-C89F8E86C2F3}" presName="parentText" presStyleLbl="node1" presStyleIdx="0" presStyleCnt="1">
        <dgm:presLayoutVars>
          <dgm:chMax val="0"/>
          <dgm:bulletEnabled val="1"/>
        </dgm:presLayoutVars>
      </dgm:prSet>
      <dgm:spPr/>
    </dgm:pt>
    <dgm:pt modelId="{4DA4F19E-3C75-5242-8442-91C5E642271F}" type="pres">
      <dgm:prSet presAssocID="{16C81317-9008-4706-9FA1-C89F8E86C2F3}" presName="negativeSpace" presStyleCnt="0"/>
      <dgm:spPr/>
    </dgm:pt>
    <dgm:pt modelId="{7B297FD8-986E-324D-A94C-60B0D58101F1}" type="pres">
      <dgm:prSet presAssocID="{16C81317-9008-4706-9FA1-C89F8E86C2F3}" presName="childText" presStyleLbl="conFgAcc1" presStyleIdx="0" presStyleCnt="1" custLinFactNeighborX="5540" custLinFactNeighborY="-6264">
        <dgm:presLayoutVars>
          <dgm:bulletEnabled val="1"/>
        </dgm:presLayoutVars>
      </dgm:prSet>
      <dgm:spPr/>
    </dgm:pt>
  </dgm:ptLst>
  <dgm:cxnLst>
    <dgm:cxn modelId="{686A4C05-F34B-2648-BA86-93D06E498D02}" type="presOf" srcId="{9260B9CB-E8B7-45B0-A4B5-F3D455B76F30}" destId="{7B297FD8-986E-324D-A94C-60B0D58101F1}" srcOrd="0" destOrd="3" presId="urn:microsoft.com/office/officeart/2005/8/layout/list1"/>
    <dgm:cxn modelId="{EA4CED13-86DE-491E-8B3E-7B4A1A113AD1}" srcId="{9659505B-108E-4D9A-9F50-E4775EBE6042}" destId="{16C81317-9008-4706-9FA1-C89F8E86C2F3}" srcOrd="0" destOrd="0" parTransId="{7894D5F2-830A-4DF0-AB6E-90547CAC5EBA}" sibTransId="{7B0E96DC-D0C8-4850-84D1-4129C427B280}"/>
    <dgm:cxn modelId="{1CC55016-1078-4F59-B5DD-D40E4F4E4FA2}" srcId="{16C81317-9008-4706-9FA1-C89F8E86C2F3}" destId="{AA82F981-3424-492D-B609-5E0DCB6C9869}" srcOrd="0" destOrd="0" parTransId="{71496909-09DC-429F-8216-D0509FFBAF3A}" sibTransId="{F52D2B04-C08C-4148-877D-C5B4AF985069}"/>
    <dgm:cxn modelId="{1618B431-784D-5B4A-B764-7DB11D19ED1A}" type="presOf" srcId="{AA82F981-3424-492D-B609-5E0DCB6C9869}" destId="{7B297FD8-986E-324D-A94C-60B0D58101F1}" srcOrd="0" destOrd="0" presId="urn:microsoft.com/office/officeart/2005/8/layout/list1"/>
    <dgm:cxn modelId="{5F69C053-03F0-194A-B391-8D3D3EBAF5F8}" type="presOf" srcId="{E3B732C4-3B94-447D-A6D9-AB5127984394}" destId="{7B297FD8-986E-324D-A94C-60B0D58101F1}" srcOrd="0" destOrd="1" presId="urn:microsoft.com/office/officeart/2005/8/layout/list1"/>
    <dgm:cxn modelId="{2D16DA76-1E02-4683-B4AB-C140C17A3A60}" srcId="{16C81317-9008-4706-9FA1-C89F8E86C2F3}" destId="{8FAF8B55-A1C4-4C8F-8528-D4A7A8B43464}" srcOrd="4" destOrd="0" parTransId="{59BDB835-837F-4CCC-93B2-E778A1D699EC}" sibTransId="{305F8D2F-8093-4760-A0E6-D8A7ADF09734}"/>
    <dgm:cxn modelId="{BE60E977-D501-488A-B547-FCEFB098EE77}" srcId="{16C81317-9008-4706-9FA1-C89F8E86C2F3}" destId="{E3B732C4-3B94-447D-A6D9-AB5127984394}" srcOrd="1" destOrd="0" parTransId="{F537C41A-A97D-4719-8D7B-D1A2DFF67B9F}" sibTransId="{1A0BE42B-B903-45C1-B5D0-B1A3760C55AC}"/>
    <dgm:cxn modelId="{CED4AE7E-8DAB-4E51-9D62-3E69F3BC7F5B}" srcId="{16C81317-9008-4706-9FA1-C89F8E86C2F3}" destId="{9260B9CB-E8B7-45B0-A4B5-F3D455B76F30}" srcOrd="3" destOrd="0" parTransId="{751F8A0E-C47F-4F2B-8B0A-F063BA7CA430}" sibTransId="{28592884-98FB-4DD7-B43B-9D670323D44A}"/>
    <dgm:cxn modelId="{218FD68B-7DD8-E049-8FAA-B4EB1A81F470}" type="presOf" srcId="{56C94A66-2496-400D-AC03-633C532DA43C}" destId="{7B297FD8-986E-324D-A94C-60B0D58101F1}" srcOrd="0" destOrd="2" presId="urn:microsoft.com/office/officeart/2005/8/layout/list1"/>
    <dgm:cxn modelId="{29030B8C-682B-4BB8-A730-DCEA30D9DA01}" srcId="{16C81317-9008-4706-9FA1-C89F8E86C2F3}" destId="{F0B77184-891F-49CC-A425-D0287C1B2E41}" srcOrd="5" destOrd="0" parTransId="{5B413EDA-AF14-455F-8B7B-9FE2B9CF20BE}" sibTransId="{4EF4EF7E-AD6F-4D37-B46D-55BC2F0A2F22}"/>
    <dgm:cxn modelId="{FD592B97-154A-C641-B648-ED4ABB9CC3CD}" type="presOf" srcId="{8FAF8B55-A1C4-4C8F-8528-D4A7A8B43464}" destId="{7B297FD8-986E-324D-A94C-60B0D58101F1}" srcOrd="0" destOrd="4" presId="urn:microsoft.com/office/officeart/2005/8/layout/list1"/>
    <dgm:cxn modelId="{BBB92A98-624B-DA4C-92C1-92A31B3CCF7E}" type="presOf" srcId="{F0B77184-891F-49CC-A425-D0287C1B2E41}" destId="{7B297FD8-986E-324D-A94C-60B0D58101F1}" srcOrd="0" destOrd="5" presId="urn:microsoft.com/office/officeart/2005/8/layout/list1"/>
    <dgm:cxn modelId="{FED8CCAB-57B4-408F-851B-426138A6C30B}" srcId="{16C81317-9008-4706-9FA1-C89F8E86C2F3}" destId="{56C94A66-2496-400D-AC03-633C532DA43C}" srcOrd="2" destOrd="0" parTransId="{AF30D3E5-CC41-44E0-8F64-45B886A7476B}" sibTransId="{308663E5-FBCD-4FB8-9DAC-8077D74F185A}"/>
    <dgm:cxn modelId="{6B5102CA-5646-A24A-8E4C-283DD4CB70DC}" type="presOf" srcId="{9659505B-108E-4D9A-9F50-E4775EBE6042}" destId="{FE9A5D83-6B03-4D42-B2FB-B5CD7B087E4C}" srcOrd="0" destOrd="0" presId="urn:microsoft.com/office/officeart/2005/8/layout/list1"/>
    <dgm:cxn modelId="{E575FEE6-4B2F-B942-A92C-37AD3DCDFE41}" type="presOf" srcId="{16C81317-9008-4706-9FA1-C89F8E86C2F3}" destId="{5D14F8BB-502B-9847-9D02-28C1D79BE63F}" srcOrd="1" destOrd="0" presId="urn:microsoft.com/office/officeart/2005/8/layout/list1"/>
    <dgm:cxn modelId="{3BCF90FB-B02E-0440-9CBD-C1C6CB9AD29E}" type="presOf" srcId="{16C81317-9008-4706-9FA1-C89F8E86C2F3}" destId="{E46720BE-7C7D-794D-BEC4-A2516E68459D}" srcOrd="0" destOrd="0" presId="urn:microsoft.com/office/officeart/2005/8/layout/list1"/>
    <dgm:cxn modelId="{FD5F52BF-337F-3344-984C-21CA237529ED}" type="presParOf" srcId="{FE9A5D83-6B03-4D42-B2FB-B5CD7B087E4C}" destId="{D32B36F9-98EF-2845-848A-6FDC9FCFCE36}" srcOrd="0" destOrd="0" presId="urn:microsoft.com/office/officeart/2005/8/layout/list1"/>
    <dgm:cxn modelId="{233C8D0F-2DAA-464E-8151-5CA8C1BA6BB2}" type="presParOf" srcId="{D32B36F9-98EF-2845-848A-6FDC9FCFCE36}" destId="{E46720BE-7C7D-794D-BEC4-A2516E68459D}" srcOrd="0" destOrd="0" presId="urn:microsoft.com/office/officeart/2005/8/layout/list1"/>
    <dgm:cxn modelId="{6DF255F9-65AE-E34E-9894-BD5462FB30FF}" type="presParOf" srcId="{D32B36F9-98EF-2845-848A-6FDC9FCFCE36}" destId="{5D14F8BB-502B-9847-9D02-28C1D79BE63F}" srcOrd="1" destOrd="0" presId="urn:microsoft.com/office/officeart/2005/8/layout/list1"/>
    <dgm:cxn modelId="{CB99A436-2CEB-574B-B871-8A3AE3BC82EE}" type="presParOf" srcId="{FE9A5D83-6B03-4D42-B2FB-B5CD7B087E4C}" destId="{4DA4F19E-3C75-5242-8442-91C5E642271F}" srcOrd="1" destOrd="0" presId="urn:microsoft.com/office/officeart/2005/8/layout/list1"/>
    <dgm:cxn modelId="{8B6C5C51-481A-6C45-A754-E6BCD8ADC466}" type="presParOf" srcId="{FE9A5D83-6B03-4D42-B2FB-B5CD7B087E4C}" destId="{7B297FD8-986E-324D-A94C-60B0D58101F1}"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0DA3D8-18CB-4BE7-B829-34FA4507B67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7AE46831-C72B-4DAD-9CCF-6AC77CE04AE7}">
      <dgm:prSet/>
      <dgm:spPr/>
      <dgm:t>
        <a:bodyPr/>
        <a:lstStyle/>
        <a:p>
          <a:r>
            <a:rPr lang="az-Cyrl-AZ" dirty="0"/>
            <a:t>Статьи 37-44 Конвенции ООН по морскому праву</a:t>
          </a:r>
          <a:br>
            <a:rPr lang="en-AU" dirty="0"/>
          </a:br>
          <a:r>
            <a:rPr lang="en-AU" dirty="0"/>
            <a:t>Articles 37-44 of UNCLOS</a:t>
          </a:r>
          <a:endParaRPr lang="en-US" dirty="0"/>
        </a:p>
      </dgm:t>
    </dgm:pt>
    <dgm:pt modelId="{A4B180C9-6931-4AC1-8AC4-DAFE5FB13438}" type="parTrans" cxnId="{AF4C7F50-5AB6-41CF-BB79-9D93DB9605FF}">
      <dgm:prSet/>
      <dgm:spPr/>
      <dgm:t>
        <a:bodyPr/>
        <a:lstStyle/>
        <a:p>
          <a:endParaRPr lang="en-US"/>
        </a:p>
      </dgm:t>
    </dgm:pt>
    <dgm:pt modelId="{57151112-010C-44F2-9817-5FFB80B042D6}" type="sibTrans" cxnId="{AF4C7F50-5AB6-41CF-BB79-9D93DB9605FF}">
      <dgm:prSet/>
      <dgm:spPr/>
      <dgm:t>
        <a:bodyPr/>
        <a:lstStyle/>
        <a:p>
          <a:endParaRPr lang="en-US"/>
        </a:p>
      </dgm:t>
    </dgm:pt>
    <dgm:pt modelId="{E66237A6-0DA0-4023-8CEE-88CA9A00048B}">
      <dgm:prSet/>
      <dgm:spPr/>
      <dgm:t>
        <a:bodyPr/>
        <a:lstStyle/>
        <a:p>
          <a:r>
            <a:rPr lang="en-AU" b="1" dirty="0"/>
            <a:t>establish the legal regime for transit passage through straits used for international navigation</a:t>
          </a:r>
          <a:r>
            <a:rPr lang="en-AU" dirty="0"/>
            <a:t>: </a:t>
          </a:r>
          <a:endParaRPr lang="en-US" dirty="0"/>
        </a:p>
      </dgm:t>
    </dgm:pt>
    <dgm:pt modelId="{3AD31484-4613-4746-A551-A81ABBC7D7B7}" type="parTrans" cxnId="{35420AB7-C7A3-49D7-9D5B-F784B4CC9CF9}">
      <dgm:prSet/>
      <dgm:spPr/>
      <dgm:t>
        <a:bodyPr/>
        <a:lstStyle/>
        <a:p>
          <a:endParaRPr lang="en-US"/>
        </a:p>
      </dgm:t>
    </dgm:pt>
    <dgm:pt modelId="{2D6BCDF9-670A-46B2-9BD0-757794EA57DF}" type="sibTrans" cxnId="{35420AB7-C7A3-49D7-9D5B-F784B4CC9CF9}">
      <dgm:prSet/>
      <dgm:spPr/>
      <dgm:t>
        <a:bodyPr/>
        <a:lstStyle/>
        <a:p>
          <a:endParaRPr lang="en-US"/>
        </a:p>
      </dgm:t>
    </dgm:pt>
    <dgm:pt modelId="{04F0AC05-32F1-2E49-8EF7-933DFA7D511E}">
      <dgm:prSet/>
      <dgm:spPr/>
      <dgm:t>
        <a:bodyPr/>
        <a:lstStyle/>
        <a:p>
          <a:r>
            <a:rPr lang="en-AU" dirty="0"/>
            <a:t>Art. 42 permits Russia to </a:t>
          </a:r>
          <a:r>
            <a:rPr lang="en-AU" b="1" dirty="0"/>
            <a:t>make laws</a:t>
          </a:r>
          <a:r>
            <a:rPr lang="en-AU" dirty="0"/>
            <a:t> regarding </a:t>
          </a:r>
          <a:r>
            <a:rPr lang="en-AU" b="1" dirty="0"/>
            <a:t>safety</a:t>
          </a:r>
          <a:r>
            <a:rPr lang="en-AU" dirty="0"/>
            <a:t> and </a:t>
          </a:r>
          <a:r>
            <a:rPr lang="en-AU" b="1" dirty="0"/>
            <a:t>navigation</a:t>
          </a:r>
          <a:r>
            <a:rPr lang="en-AU" dirty="0"/>
            <a:t> of transit vessels</a:t>
          </a:r>
          <a:endParaRPr lang="en-US" dirty="0"/>
        </a:p>
      </dgm:t>
    </dgm:pt>
    <dgm:pt modelId="{47693714-763F-8A44-945C-BFF219186428}" type="parTrans" cxnId="{3F98210B-C9D2-B94B-8264-4D21CD77D3C9}">
      <dgm:prSet/>
      <dgm:spPr/>
      <dgm:t>
        <a:bodyPr/>
        <a:lstStyle/>
        <a:p>
          <a:endParaRPr lang="en-GB"/>
        </a:p>
      </dgm:t>
    </dgm:pt>
    <dgm:pt modelId="{A1EFC441-893A-E34E-886C-3A69E3E69F6B}" type="sibTrans" cxnId="{3F98210B-C9D2-B94B-8264-4D21CD77D3C9}">
      <dgm:prSet/>
      <dgm:spPr/>
      <dgm:t>
        <a:bodyPr/>
        <a:lstStyle/>
        <a:p>
          <a:endParaRPr lang="en-GB"/>
        </a:p>
      </dgm:t>
    </dgm:pt>
    <dgm:pt modelId="{16AA6E08-5299-4C36-AE59-6FE2F4069B70}">
      <dgm:prSet/>
      <dgm:spPr/>
      <dgm:t>
        <a:bodyPr/>
        <a:lstStyle/>
        <a:p>
          <a:r>
            <a:rPr lang="en-AU" dirty="0"/>
            <a:t>all ships and aircraft enjoy the right of transit –innocent passage and freedom of navigation and overflight,</a:t>
          </a:r>
          <a:endParaRPr lang="en-US" dirty="0"/>
        </a:p>
      </dgm:t>
    </dgm:pt>
    <dgm:pt modelId="{DCF549C4-B6FB-448F-943F-BF4702947B6C}" type="sibTrans" cxnId="{1A076283-0082-4FD9-BCA0-E46B9EBDA7BF}">
      <dgm:prSet/>
      <dgm:spPr/>
      <dgm:t>
        <a:bodyPr/>
        <a:lstStyle/>
        <a:p>
          <a:endParaRPr lang="en-US"/>
        </a:p>
      </dgm:t>
    </dgm:pt>
    <dgm:pt modelId="{17D5B103-6484-4B51-9407-AE7D94D6EE61}" type="parTrans" cxnId="{1A076283-0082-4FD9-BCA0-E46B9EBDA7BF}">
      <dgm:prSet/>
      <dgm:spPr/>
      <dgm:t>
        <a:bodyPr/>
        <a:lstStyle/>
        <a:p>
          <a:endParaRPr lang="en-US"/>
        </a:p>
      </dgm:t>
    </dgm:pt>
    <dgm:pt modelId="{05C582B4-0141-4548-867F-3CB0307940A2}">
      <dgm:prSet/>
      <dgm:spPr/>
      <dgm:t>
        <a:bodyPr/>
        <a:lstStyle/>
        <a:p>
          <a:r>
            <a:rPr lang="en-AU" dirty="0"/>
            <a:t>Russia has responsibility to prevent, reduce, and control </a:t>
          </a:r>
          <a:r>
            <a:rPr lang="en-AU" b="1" dirty="0"/>
            <a:t>pollution-</a:t>
          </a:r>
          <a:r>
            <a:rPr lang="en-AU" dirty="0"/>
            <a:t> give effect to relevant international regulations, </a:t>
          </a:r>
          <a:endParaRPr lang="en-US" dirty="0"/>
        </a:p>
      </dgm:t>
    </dgm:pt>
    <dgm:pt modelId="{1FCE5D88-9116-7F48-AA52-E01F4EBAFD46}" type="parTrans" cxnId="{618CA495-4647-0C41-8F75-86F5B1F0B897}">
      <dgm:prSet/>
      <dgm:spPr/>
      <dgm:t>
        <a:bodyPr/>
        <a:lstStyle/>
        <a:p>
          <a:endParaRPr lang="en-GB"/>
        </a:p>
      </dgm:t>
    </dgm:pt>
    <dgm:pt modelId="{D7F5F283-8B6E-B440-9128-1C02DC6BFD8A}" type="sibTrans" cxnId="{618CA495-4647-0C41-8F75-86F5B1F0B897}">
      <dgm:prSet/>
      <dgm:spPr/>
      <dgm:t>
        <a:bodyPr/>
        <a:lstStyle/>
        <a:p>
          <a:endParaRPr lang="en-GB"/>
        </a:p>
      </dgm:t>
    </dgm:pt>
    <dgm:pt modelId="{E4651B95-D5B7-1B48-8DEC-C490FCE729A9}">
      <dgm:prSet/>
      <dgm:spPr/>
      <dgm:t>
        <a:bodyPr/>
        <a:lstStyle/>
        <a:p>
          <a:r>
            <a:rPr lang="en-AU" dirty="0"/>
            <a:t>Right to </a:t>
          </a:r>
          <a:r>
            <a:rPr lang="en-AU" b="1" dirty="0"/>
            <a:t>regulate</a:t>
          </a:r>
          <a:r>
            <a:rPr lang="en-AU" dirty="0"/>
            <a:t> </a:t>
          </a:r>
          <a:r>
            <a:rPr lang="en-AU" b="1" dirty="0"/>
            <a:t>fishing vessels and fishing activities </a:t>
          </a:r>
          <a:r>
            <a:rPr lang="en-AU" dirty="0"/>
            <a:t>in the passage but cannot discriminate foreign vessels</a:t>
          </a:r>
          <a:endParaRPr lang="en-US" dirty="0"/>
        </a:p>
      </dgm:t>
    </dgm:pt>
    <dgm:pt modelId="{861432A4-F7E4-1841-9937-C99303F6EDF9}" type="parTrans" cxnId="{12A247B1-9F2D-C649-ACFF-F280C67DCBC4}">
      <dgm:prSet/>
      <dgm:spPr/>
      <dgm:t>
        <a:bodyPr/>
        <a:lstStyle/>
        <a:p>
          <a:endParaRPr lang="en-GB"/>
        </a:p>
      </dgm:t>
    </dgm:pt>
    <dgm:pt modelId="{3F150DA8-41C2-C04A-BB93-2510AB76E15D}" type="sibTrans" cxnId="{12A247B1-9F2D-C649-ACFF-F280C67DCBC4}">
      <dgm:prSet/>
      <dgm:spPr/>
      <dgm:t>
        <a:bodyPr/>
        <a:lstStyle/>
        <a:p>
          <a:endParaRPr lang="en-GB"/>
        </a:p>
      </dgm:t>
    </dgm:pt>
    <dgm:pt modelId="{8CE28B78-F535-B14D-BABC-74BDEFD17190}">
      <dgm:prSet/>
      <dgm:spPr/>
      <dgm:t>
        <a:bodyPr/>
        <a:lstStyle/>
        <a:p>
          <a:r>
            <a:rPr lang="en-US" dirty="0"/>
            <a:t>Must provide </a:t>
          </a:r>
          <a:r>
            <a:rPr lang="en-US" b="1" dirty="0"/>
            <a:t>navigational aids </a:t>
          </a:r>
          <a:r>
            <a:rPr lang="en-US" dirty="0"/>
            <a:t>(icebreaker escort?)</a:t>
          </a:r>
        </a:p>
      </dgm:t>
    </dgm:pt>
    <dgm:pt modelId="{E4B6B40C-3C62-1248-A251-429E4B052AAC}" type="parTrans" cxnId="{2784973F-E82F-4F4F-971D-61A1612933CB}">
      <dgm:prSet/>
      <dgm:spPr/>
      <dgm:t>
        <a:bodyPr/>
        <a:lstStyle/>
        <a:p>
          <a:endParaRPr lang="en-GB"/>
        </a:p>
      </dgm:t>
    </dgm:pt>
    <dgm:pt modelId="{8BCBF152-36F0-1A40-A003-A29FFEECCA87}" type="sibTrans" cxnId="{2784973F-E82F-4F4F-971D-61A1612933CB}">
      <dgm:prSet/>
      <dgm:spPr/>
      <dgm:t>
        <a:bodyPr/>
        <a:lstStyle/>
        <a:p>
          <a:endParaRPr lang="en-GB"/>
        </a:p>
      </dgm:t>
    </dgm:pt>
    <dgm:pt modelId="{88C94B94-4CC7-C041-9803-4F7294A3047A}" type="pres">
      <dgm:prSet presAssocID="{6E0DA3D8-18CB-4BE7-B829-34FA4507B676}" presName="linear" presStyleCnt="0">
        <dgm:presLayoutVars>
          <dgm:dir/>
          <dgm:animLvl val="lvl"/>
          <dgm:resizeHandles val="exact"/>
        </dgm:presLayoutVars>
      </dgm:prSet>
      <dgm:spPr/>
    </dgm:pt>
    <dgm:pt modelId="{0E6E46B0-55FB-FF4E-B75C-771596BF45AF}" type="pres">
      <dgm:prSet presAssocID="{7AE46831-C72B-4DAD-9CCF-6AC77CE04AE7}" presName="parentLin" presStyleCnt="0"/>
      <dgm:spPr/>
    </dgm:pt>
    <dgm:pt modelId="{5636959B-CD8B-3945-885A-5CBABFF585F0}" type="pres">
      <dgm:prSet presAssocID="{7AE46831-C72B-4DAD-9CCF-6AC77CE04AE7}" presName="parentLeftMargin" presStyleLbl="node1" presStyleIdx="0" presStyleCnt="1"/>
      <dgm:spPr/>
    </dgm:pt>
    <dgm:pt modelId="{7537C039-B2BA-8E40-9FAC-138EBF7BE39F}" type="pres">
      <dgm:prSet presAssocID="{7AE46831-C72B-4DAD-9CCF-6AC77CE04AE7}" presName="parentText" presStyleLbl="node1" presStyleIdx="0" presStyleCnt="1">
        <dgm:presLayoutVars>
          <dgm:chMax val="0"/>
          <dgm:bulletEnabled val="1"/>
        </dgm:presLayoutVars>
      </dgm:prSet>
      <dgm:spPr/>
    </dgm:pt>
    <dgm:pt modelId="{B80FACF8-E63B-6044-B05F-7B95FD58571D}" type="pres">
      <dgm:prSet presAssocID="{7AE46831-C72B-4DAD-9CCF-6AC77CE04AE7}" presName="negativeSpace" presStyleCnt="0"/>
      <dgm:spPr/>
    </dgm:pt>
    <dgm:pt modelId="{A471EA7E-ADDE-DC4C-9BDF-23CE0C43315A}" type="pres">
      <dgm:prSet presAssocID="{7AE46831-C72B-4DAD-9CCF-6AC77CE04AE7}" presName="childText" presStyleLbl="conFgAcc1" presStyleIdx="0" presStyleCnt="1">
        <dgm:presLayoutVars>
          <dgm:bulletEnabled val="1"/>
        </dgm:presLayoutVars>
      </dgm:prSet>
      <dgm:spPr/>
    </dgm:pt>
  </dgm:ptLst>
  <dgm:cxnLst>
    <dgm:cxn modelId="{3F98210B-C9D2-B94B-8264-4D21CD77D3C9}" srcId="{E66237A6-0DA0-4023-8CEE-88CA9A00048B}" destId="{04F0AC05-32F1-2E49-8EF7-933DFA7D511E}" srcOrd="1" destOrd="0" parTransId="{47693714-763F-8A44-945C-BFF219186428}" sibTransId="{A1EFC441-893A-E34E-886C-3A69E3E69F6B}"/>
    <dgm:cxn modelId="{17B8300F-D732-B144-8C2B-68E6C7990D79}" type="presOf" srcId="{E66237A6-0DA0-4023-8CEE-88CA9A00048B}" destId="{A471EA7E-ADDE-DC4C-9BDF-23CE0C43315A}" srcOrd="0" destOrd="0" presId="urn:microsoft.com/office/officeart/2005/8/layout/list1"/>
    <dgm:cxn modelId="{E7EEBF22-C8A6-8F42-AFC7-F7D85F159CC5}" type="presOf" srcId="{7AE46831-C72B-4DAD-9CCF-6AC77CE04AE7}" destId="{7537C039-B2BA-8E40-9FAC-138EBF7BE39F}" srcOrd="1" destOrd="0" presId="urn:microsoft.com/office/officeart/2005/8/layout/list1"/>
    <dgm:cxn modelId="{E5F5882B-96B4-D744-A96C-5C55EA6A99DD}" type="presOf" srcId="{04F0AC05-32F1-2E49-8EF7-933DFA7D511E}" destId="{A471EA7E-ADDE-DC4C-9BDF-23CE0C43315A}" srcOrd="0" destOrd="2" presId="urn:microsoft.com/office/officeart/2005/8/layout/list1"/>
    <dgm:cxn modelId="{2F2DC63A-8A36-0043-868A-84B05552C6D0}" type="presOf" srcId="{8CE28B78-F535-B14D-BABC-74BDEFD17190}" destId="{A471EA7E-ADDE-DC4C-9BDF-23CE0C43315A}" srcOrd="0" destOrd="5" presId="urn:microsoft.com/office/officeart/2005/8/layout/list1"/>
    <dgm:cxn modelId="{2784973F-E82F-4F4F-971D-61A1612933CB}" srcId="{E66237A6-0DA0-4023-8CEE-88CA9A00048B}" destId="{8CE28B78-F535-B14D-BABC-74BDEFD17190}" srcOrd="4" destOrd="0" parTransId="{E4B6B40C-3C62-1248-A251-429E4B052AAC}" sibTransId="{8BCBF152-36F0-1A40-A003-A29FFEECCA87}"/>
    <dgm:cxn modelId="{00968E4B-7581-9249-8762-3404F86466C6}" type="presOf" srcId="{7AE46831-C72B-4DAD-9CCF-6AC77CE04AE7}" destId="{5636959B-CD8B-3945-885A-5CBABFF585F0}" srcOrd="0" destOrd="0" presId="urn:microsoft.com/office/officeart/2005/8/layout/list1"/>
    <dgm:cxn modelId="{AF4C7F50-5AB6-41CF-BB79-9D93DB9605FF}" srcId="{6E0DA3D8-18CB-4BE7-B829-34FA4507B676}" destId="{7AE46831-C72B-4DAD-9CCF-6AC77CE04AE7}" srcOrd="0" destOrd="0" parTransId="{A4B180C9-6931-4AC1-8AC4-DAFE5FB13438}" sibTransId="{57151112-010C-44F2-9817-5FFB80B042D6}"/>
    <dgm:cxn modelId="{C15D0271-1690-6C4B-B98B-250815F28D53}" type="presOf" srcId="{05C582B4-0141-4548-867F-3CB0307940A2}" destId="{A471EA7E-ADDE-DC4C-9BDF-23CE0C43315A}" srcOrd="0" destOrd="3" presId="urn:microsoft.com/office/officeart/2005/8/layout/list1"/>
    <dgm:cxn modelId="{1A076283-0082-4FD9-BCA0-E46B9EBDA7BF}" srcId="{E66237A6-0DA0-4023-8CEE-88CA9A00048B}" destId="{16AA6E08-5299-4C36-AE59-6FE2F4069B70}" srcOrd="0" destOrd="0" parTransId="{17D5B103-6484-4B51-9407-AE7D94D6EE61}" sibTransId="{DCF549C4-B6FB-448F-943F-BF4702947B6C}"/>
    <dgm:cxn modelId="{618CA495-4647-0C41-8F75-86F5B1F0B897}" srcId="{E66237A6-0DA0-4023-8CEE-88CA9A00048B}" destId="{05C582B4-0141-4548-867F-3CB0307940A2}" srcOrd="2" destOrd="0" parTransId="{1FCE5D88-9116-7F48-AA52-E01F4EBAFD46}" sibTransId="{D7F5F283-8B6E-B440-9128-1C02DC6BFD8A}"/>
    <dgm:cxn modelId="{83C41197-D31D-B345-9E01-0570289670BF}" type="presOf" srcId="{E4651B95-D5B7-1B48-8DEC-C490FCE729A9}" destId="{A471EA7E-ADDE-DC4C-9BDF-23CE0C43315A}" srcOrd="0" destOrd="4" presId="urn:microsoft.com/office/officeart/2005/8/layout/list1"/>
    <dgm:cxn modelId="{12A247B1-9F2D-C649-ACFF-F280C67DCBC4}" srcId="{E66237A6-0DA0-4023-8CEE-88CA9A00048B}" destId="{E4651B95-D5B7-1B48-8DEC-C490FCE729A9}" srcOrd="3" destOrd="0" parTransId="{861432A4-F7E4-1841-9937-C99303F6EDF9}" sibTransId="{3F150DA8-41C2-C04A-BB93-2510AB76E15D}"/>
    <dgm:cxn modelId="{35420AB7-C7A3-49D7-9D5B-F784B4CC9CF9}" srcId="{7AE46831-C72B-4DAD-9CCF-6AC77CE04AE7}" destId="{E66237A6-0DA0-4023-8CEE-88CA9A00048B}" srcOrd="0" destOrd="0" parTransId="{3AD31484-4613-4746-A551-A81ABBC7D7B7}" sibTransId="{2D6BCDF9-670A-46B2-9BD0-757794EA57DF}"/>
    <dgm:cxn modelId="{F1ADC5CB-8247-A148-8F80-BCBBA8F761D7}" type="presOf" srcId="{6E0DA3D8-18CB-4BE7-B829-34FA4507B676}" destId="{88C94B94-4CC7-C041-9803-4F7294A3047A}" srcOrd="0" destOrd="0" presId="urn:microsoft.com/office/officeart/2005/8/layout/list1"/>
    <dgm:cxn modelId="{42A082D8-4E9E-334E-8392-B2D9CC0E3300}" type="presOf" srcId="{16AA6E08-5299-4C36-AE59-6FE2F4069B70}" destId="{A471EA7E-ADDE-DC4C-9BDF-23CE0C43315A}" srcOrd="0" destOrd="1" presId="urn:microsoft.com/office/officeart/2005/8/layout/list1"/>
    <dgm:cxn modelId="{A1511D16-1F3E-2D46-965D-CC5A7A5D21EC}" type="presParOf" srcId="{88C94B94-4CC7-C041-9803-4F7294A3047A}" destId="{0E6E46B0-55FB-FF4E-B75C-771596BF45AF}" srcOrd="0" destOrd="0" presId="urn:microsoft.com/office/officeart/2005/8/layout/list1"/>
    <dgm:cxn modelId="{83319B86-1926-4042-9529-327B6FE7D7F9}" type="presParOf" srcId="{0E6E46B0-55FB-FF4E-B75C-771596BF45AF}" destId="{5636959B-CD8B-3945-885A-5CBABFF585F0}" srcOrd="0" destOrd="0" presId="urn:microsoft.com/office/officeart/2005/8/layout/list1"/>
    <dgm:cxn modelId="{3ED981AE-B53D-BA49-831A-0CFE100C0F56}" type="presParOf" srcId="{0E6E46B0-55FB-FF4E-B75C-771596BF45AF}" destId="{7537C039-B2BA-8E40-9FAC-138EBF7BE39F}" srcOrd="1" destOrd="0" presId="urn:microsoft.com/office/officeart/2005/8/layout/list1"/>
    <dgm:cxn modelId="{6AC82B91-3724-CE43-82C2-5E8997A47CA6}" type="presParOf" srcId="{88C94B94-4CC7-C041-9803-4F7294A3047A}" destId="{B80FACF8-E63B-6044-B05F-7B95FD58571D}" srcOrd="1" destOrd="0" presId="urn:microsoft.com/office/officeart/2005/8/layout/list1"/>
    <dgm:cxn modelId="{BCAFBAF2-5DE2-3245-BC8E-766B17ACC825}" type="presParOf" srcId="{88C94B94-4CC7-C041-9803-4F7294A3047A}" destId="{A471EA7E-ADDE-DC4C-9BDF-23CE0C43315A}"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0DA3D8-18CB-4BE7-B829-34FA4507B67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7AE46831-C72B-4DAD-9CCF-6AC77CE04AE7}">
      <dgm:prSet/>
      <dgm:spPr/>
      <dgm:t>
        <a:bodyPr/>
        <a:lstStyle/>
        <a:p>
          <a:r>
            <a:rPr lang="az-Cyrl-AZ" dirty="0"/>
            <a:t>Статья 211(4) Конвенции ООН по морскому праву</a:t>
          </a:r>
          <a:r>
            <a:rPr lang="en-AU" dirty="0"/>
            <a:t> </a:t>
          </a:r>
        </a:p>
        <a:p>
          <a:r>
            <a:rPr lang="en-AU" dirty="0"/>
            <a:t>Article 211(4) of UNCLOS</a:t>
          </a:r>
          <a:endParaRPr lang="en-US" dirty="0"/>
        </a:p>
      </dgm:t>
    </dgm:pt>
    <dgm:pt modelId="{A4B180C9-6931-4AC1-8AC4-DAFE5FB13438}" type="parTrans" cxnId="{AF4C7F50-5AB6-41CF-BB79-9D93DB9605FF}">
      <dgm:prSet/>
      <dgm:spPr/>
      <dgm:t>
        <a:bodyPr/>
        <a:lstStyle/>
        <a:p>
          <a:endParaRPr lang="en-US"/>
        </a:p>
      </dgm:t>
    </dgm:pt>
    <dgm:pt modelId="{57151112-010C-44F2-9817-5FFB80B042D6}" type="sibTrans" cxnId="{AF4C7F50-5AB6-41CF-BB79-9D93DB9605FF}">
      <dgm:prSet/>
      <dgm:spPr/>
      <dgm:t>
        <a:bodyPr/>
        <a:lstStyle/>
        <a:p>
          <a:endParaRPr lang="en-US"/>
        </a:p>
      </dgm:t>
    </dgm:pt>
    <dgm:pt modelId="{E66237A6-0DA0-4023-8CEE-88CA9A00048B}">
      <dgm:prSet custT="1"/>
      <dgm:spPr/>
      <dgm:t>
        <a:bodyPr/>
        <a:lstStyle/>
        <a:p>
          <a:r>
            <a:rPr lang="en-AU" sz="2800" b="1" dirty="0"/>
            <a:t>Responsibility of a coastal state bordering transit passage</a:t>
          </a:r>
          <a:r>
            <a:rPr lang="en-AU" sz="2500" b="1" dirty="0"/>
            <a:t>:</a:t>
          </a:r>
          <a:r>
            <a:rPr lang="en-AU" sz="2500" dirty="0"/>
            <a:t> </a:t>
          </a:r>
          <a:endParaRPr lang="en-US" sz="2500" dirty="0"/>
        </a:p>
      </dgm:t>
    </dgm:pt>
    <dgm:pt modelId="{3AD31484-4613-4746-A551-A81ABBC7D7B7}" type="parTrans" cxnId="{35420AB7-C7A3-49D7-9D5B-F784B4CC9CF9}">
      <dgm:prSet/>
      <dgm:spPr/>
      <dgm:t>
        <a:bodyPr/>
        <a:lstStyle/>
        <a:p>
          <a:endParaRPr lang="en-US"/>
        </a:p>
      </dgm:t>
    </dgm:pt>
    <dgm:pt modelId="{2D6BCDF9-670A-46B2-9BD0-757794EA57DF}" type="sibTrans" cxnId="{35420AB7-C7A3-49D7-9D5B-F784B4CC9CF9}">
      <dgm:prSet/>
      <dgm:spPr/>
      <dgm:t>
        <a:bodyPr/>
        <a:lstStyle/>
        <a:p>
          <a:endParaRPr lang="en-US"/>
        </a:p>
      </dgm:t>
    </dgm:pt>
    <dgm:pt modelId="{8CE28B78-F535-B14D-BABC-74BDEFD17190}">
      <dgm:prSet/>
      <dgm:spPr/>
      <dgm:t>
        <a:bodyPr/>
        <a:lstStyle/>
        <a:p>
          <a:pPr>
            <a:buNone/>
          </a:pPr>
          <a:r>
            <a:rPr lang="en-AU" sz="2500" i="1" dirty="0"/>
            <a:t>a state bordering a transit passage may, in the exercise of their sovereignty within their territorial sea, adopt laws and regulations for the prevention, reduction and control of marine pollution from foreign vessels, including vessels exercising the right of innocent passage, but must not hamper the innocent passage of foreign vessels</a:t>
          </a:r>
          <a:r>
            <a:rPr lang="en-AU" sz="2500" i="0" dirty="0"/>
            <a:t>. </a:t>
          </a:r>
          <a:endParaRPr lang="en-US" sz="2500" i="0" dirty="0"/>
        </a:p>
      </dgm:t>
    </dgm:pt>
    <dgm:pt modelId="{E4B6B40C-3C62-1248-A251-429E4B052AAC}" type="parTrans" cxnId="{2784973F-E82F-4F4F-971D-61A1612933CB}">
      <dgm:prSet/>
      <dgm:spPr/>
      <dgm:t>
        <a:bodyPr/>
        <a:lstStyle/>
        <a:p>
          <a:endParaRPr lang="en-GB"/>
        </a:p>
      </dgm:t>
    </dgm:pt>
    <dgm:pt modelId="{8BCBF152-36F0-1A40-A003-A29FFEECCA87}" type="sibTrans" cxnId="{2784973F-E82F-4F4F-971D-61A1612933CB}">
      <dgm:prSet/>
      <dgm:spPr/>
      <dgm:t>
        <a:bodyPr/>
        <a:lstStyle/>
        <a:p>
          <a:endParaRPr lang="en-GB"/>
        </a:p>
      </dgm:t>
    </dgm:pt>
    <dgm:pt modelId="{88C94B94-4CC7-C041-9803-4F7294A3047A}" type="pres">
      <dgm:prSet presAssocID="{6E0DA3D8-18CB-4BE7-B829-34FA4507B676}" presName="linear" presStyleCnt="0">
        <dgm:presLayoutVars>
          <dgm:dir/>
          <dgm:animLvl val="lvl"/>
          <dgm:resizeHandles val="exact"/>
        </dgm:presLayoutVars>
      </dgm:prSet>
      <dgm:spPr/>
    </dgm:pt>
    <dgm:pt modelId="{0E6E46B0-55FB-FF4E-B75C-771596BF45AF}" type="pres">
      <dgm:prSet presAssocID="{7AE46831-C72B-4DAD-9CCF-6AC77CE04AE7}" presName="parentLin" presStyleCnt="0"/>
      <dgm:spPr/>
    </dgm:pt>
    <dgm:pt modelId="{5636959B-CD8B-3945-885A-5CBABFF585F0}" type="pres">
      <dgm:prSet presAssocID="{7AE46831-C72B-4DAD-9CCF-6AC77CE04AE7}" presName="parentLeftMargin" presStyleLbl="node1" presStyleIdx="0" presStyleCnt="1"/>
      <dgm:spPr/>
    </dgm:pt>
    <dgm:pt modelId="{7537C039-B2BA-8E40-9FAC-138EBF7BE39F}" type="pres">
      <dgm:prSet presAssocID="{7AE46831-C72B-4DAD-9CCF-6AC77CE04AE7}" presName="parentText" presStyleLbl="node1" presStyleIdx="0" presStyleCnt="1">
        <dgm:presLayoutVars>
          <dgm:chMax val="0"/>
          <dgm:bulletEnabled val="1"/>
        </dgm:presLayoutVars>
      </dgm:prSet>
      <dgm:spPr/>
    </dgm:pt>
    <dgm:pt modelId="{B80FACF8-E63B-6044-B05F-7B95FD58571D}" type="pres">
      <dgm:prSet presAssocID="{7AE46831-C72B-4DAD-9CCF-6AC77CE04AE7}" presName="negativeSpace" presStyleCnt="0"/>
      <dgm:spPr/>
    </dgm:pt>
    <dgm:pt modelId="{A471EA7E-ADDE-DC4C-9BDF-23CE0C43315A}" type="pres">
      <dgm:prSet presAssocID="{7AE46831-C72B-4DAD-9CCF-6AC77CE04AE7}" presName="childText" presStyleLbl="conFgAcc1" presStyleIdx="0" presStyleCnt="1">
        <dgm:presLayoutVars>
          <dgm:bulletEnabled val="1"/>
        </dgm:presLayoutVars>
      </dgm:prSet>
      <dgm:spPr/>
    </dgm:pt>
  </dgm:ptLst>
  <dgm:cxnLst>
    <dgm:cxn modelId="{17B8300F-D732-B144-8C2B-68E6C7990D79}" type="presOf" srcId="{E66237A6-0DA0-4023-8CEE-88CA9A00048B}" destId="{A471EA7E-ADDE-DC4C-9BDF-23CE0C43315A}" srcOrd="0" destOrd="0" presId="urn:microsoft.com/office/officeart/2005/8/layout/list1"/>
    <dgm:cxn modelId="{E7EEBF22-C8A6-8F42-AFC7-F7D85F159CC5}" type="presOf" srcId="{7AE46831-C72B-4DAD-9CCF-6AC77CE04AE7}" destId="{7537C039-B2BA-8E40-9FAC-138EBF7BE39F}" srcOrd="1" destOrd="0" presId="urn:microsoft.com/office/officeart/2005/8/layout/list1"/>
    <dgm:cxn modelId="{2F2DC63A-8A36-0043-868A-84B05552C6D0}" type="presOf" srcId="{8CE28B78-F535-B14D-BABC-74BDEFD17190}" destId="{A471EA7E-ADDE-DC4C-9BDF-23CE0C43315A}" srcOrd="0" destOrd="1" presId="urn:microsoft.com/office/officeart/2005/8/layout/list1"/>
    <dgm:cxn modelId="{2784973F-E82F-4F4F-971D-61A1612933CB}" srcId="{E66237A6-0DA0-4023-8CEE-88CA9A00048B}" destId="{8CE28B78-F535-B14D-BABC-74BDEFD17190}" srcOrd="0" destOrd="0" parTransId="{E4B6B40C-3C62-1248-A251-429E4B052AAC}" sibTransId="{8BCBF152-36F0-1A40-A003-A29FFEECCA87}"/>
    <dgm:cxn modelId="{00968E4B-7581-9249-8762-3404F86466C6}" type="presOf" srcId="{7AE46831-C72B-4DAD-9CCF-6AC77CE04AE7}" destId="{5636959B-CD8B-3945-885A-5CBABFF585F0}" srcOrd="0" destOrd="0" presId="urn:microsoft.com/office/officeart/2005/8/layout/list1"/>
    <dgm:cxn modelId="{AF4C7F50-5AB6-41CF-BB79-9D93DB9605FF}" srcId="{6E0DA3D8-18CB-4BE7-B829-34FA4507B676}" destId="{7AE46831-C72B-4DAD-9CCF-6AC77CE04AE7}" srcOrd="0" destOrd="0" parTransId="{A4B180C9-6931-4AC1-8AC4-DAFE5FB13438}" sibTransId="{57151112-010C-44F2-9817-5FFB80B042D6}"/>
    <dgm:cxn modelId="{35420AB7-C7A3-49D7-9D5B-F784B4CC9CF9}" srcId="{7AE46831-C72B-4DAD-9CCF-6AC77CE04AE7}" destId="{E66237A6-0DA0-4023-8CEE-88CA9A00048B}" srcOrd="0" destOrd="0" parTransId="{3AD31484-4613-4746-A551-A81ABBC7D7B7}" sibTransId="{2D6BCDF9-670A-46B2-9BD0-757794EA57DF}"/>
    <dgm:cxn modelId="{F1ADC5CB-8247-A148-8F80-BCBBA8F761D7}" type="presOf" srcId="{6E0DA3D8-18CB-4BE7-B829-34FA4507B676}" destId="{88C94B94-4CC7-C041-9803-4F7294A3047A}" srcOrd="0" destOrd="0" presId="urn:microsoft.com/office/officeart/2005/8/layout/list1"/>
    <dgm:cxn modelId="{A1511D16-1F3E-2D46-965D-CC5A7A5D21EC}" type="presParOf" srcId="{88C94B94-4CC7-C041-9803-4F7294A3047A}" destId="{0E6E46B0-55FB-FF4E-B75C-771596BF45AF}" srcOrd="0" destOrd="0" presId="urn:microsoft.com/office/officeart/2005/8/layout/list1"/>
    <dgm:cxn modelId="{83319B86-1926-4042-9529-327B6FE7D7F9}" type="presParOf" srcId="{0E6E46B0-55FB-FF4E-B75C-771596BF45AF}" destId="{5636959B-CD8B-3945-885A-5CBABFF585F0}" srcOrd="0" destOrd="0" presId="urn:microsoft.com/office/officeart/2005/8/layout/list1"/>
    <dgm:cxn modelId="{3ED981AE-B53D-BA49-831A-0CFE100C0F56}" type="presParOf" srcId="{0E6E46B0-55FB-FF4E-B75C-771596BF45AF}" destId="{7537C039-B2BA-8E40-9FAC-138EBF7BE39F}" srcOrd="1" destOrd="0" presId="urn:microsoft.com/office/officeart/2005/8/layout/list1"/>
    <dgm:cxn modelId="{6AC82B91-3724-CE43-82C2-5E8997A47CA6}" type="presParOf" srcId="{88C94B94-4CC7-C041-9803-4F7294A3047A}" destId="{B80FACF8-E63B-6044-B05F-7B95FD58571D}" srcOrd="1" destOrd="0" presId="urn:microsoft.com/office/officeart/2005/8/layout/list1"/>
    <dgm:cxn modelId="{BCAFBAF2-5DE2-3245-BC8E-766B17ACC825}" type="presParOf" srcId="{88C94B94-4CC7-C041-9803-4F7294A3047A}" destId="{A471EA7E-ADDE-DC4C-9BDF-23CE0C43315A}"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E0DA3D8-18CB-4BE7-B829-34FA4507B676}" type="doc">
      <dgm:prSet loTypeId="urn:microsoft.com/office/officeart/2005/8/layout/list1" loCatId="list" qsTypeId="urn:microsoft.com/office/officeart/2005/8/quickstyle/simple5" qsCatId="simple" csTypeId="urn:microsoft.com/office/officeart/2005/8/colors/accent1_2" csCatId="accent1" phldr="1"/>
      <dgm:spPr/>
      <dgm:t>
        <a:bodyPr/>
        <a:lstStyle/>
        <a:p>
          <a:endParaRPr lang="en-US"/>
        </a:p>
      </dgm:t>
    </dgm:pt>
    <dgm:pt modelId="{7AE46831-C72B-4DAD-9CCF-6AC77CE04AE7}">
      <dgm:prSet/>
      <dgm:spPr/>
      <dgm:t>
        <a:bodyPr/>
        <a:lstStyle/>
        <a:p>
          <a:r>
            <a:rPr lang="az-Cyrl-AZ" dirty="0"/>
            <a:t>Статья </a:t>
          </a:r>
          <a:r>
            <a:rPr lang="en-AU" dirty="0"/>
            <a:t>234</a:t>
          </a:r>
          <a:r>
            <a:rPr lang="az-Cyrl-AZ" dirty="0"/>
            <a:t>Конвенции ООН по морскому праву</a:t>
          </a:r>
          <a:r>
            <a:rPr lang="en-AU" dirty="0"/>
            <a:t> </a:t>
          </a:r>
          <a:br>
            <a:rPr lang="en-AU" dirty="0"/>
          </a:br>
          <a:r>
            <a:rPr lang="en-AU" dirty="0"/>
            <a:t>Article 234 of UNCLOS</a:t>
          </a:r>
          <a:endParaRPr lang="en-US" dirty="0"/>
        </a:p>
      </dgm:t>
    </dgm:pt>
    <dgm:pt modelId="{A4B180C9-6931-4AC1-8AC4-DAFE5FB13438}" type="parTrans" cxnId="{AF4C7F50-5AB6-41CF-BB79-9D93DB9605FF}">
      <dgm:prSet/>
      <dgm:spPr/>
      <dgm:t>
        <a:bodyPr/>
        <a:lstStyle/>
        <a:p>
          <a:endParaRPr lang="en-US"/>
        </a:p>
      </dgm:t>
    </dgm:pt>
    <dgm:pt modelId="{57151112-010C-44F2-9817-5FFB80B042D6}" type="sibTrans" cxnId="{AF4C7F50-5AB6-41CF-BB79-9D93DB9605FF}">
      <dgm:prSet/>
      <dgm:spPr/>
      <dgm:t>
        <a:bodyPr/>
        <a:lstStyle/>
        <a:p>
          <a:endParaRPr lang="en-US"/>
        </a:p>
      </dgm:t>
    </dgm:pt>
    <dgm:pt modelId="{E66237A6-0DA0-4023-8CEE-88CA9A00048B}">
      <dgm:prSet custT="1"/>
      <dgm:spPr/>
      <dgm:t>
        <a:bodyPr/>
        <a:lstStyle/>
        <a:p>
          <a:r>
            <a:rPr lang="en-AU" sz="3000" b="1" dirty="0"/>
            <a:t>Further right of control in ice-covered areas - requires</a:t>
          </a:r>
          <a:r>
            <a:rPr lang="en-AU" sz="2800" b="1" dirty="0"/>
            <a:t>:</a:t>
          </a:r>
          <a:r>
            <a:rPr lang="en-AU" sz="2800" dirty="0"/>
            <a:t> </a:t>
          </a:r>
          <a:endParaRPr lang="en-US" sz="2800" dirty="0"/>
        </a:p>
      </dgm:t>
    </dgm:pt>
    <dgm:pt modelId="{3AD31484-4613-4746-A551-A81ABBC7D7B7}" type="parTrans" cxnId="{35420AB7-C7A3-49D7-9D5B-F784B4CC9CF9}">
      <dgm:prSet/>
      <dgm:spPr/>
      <dgm:t>
        <a:bodyPr/>
        <a:lstStyle/>
        <a:p>
          <a:endParaRPr lang="en-US"/>
        </a:p>
      </dgm:t>
    </dgm:pt>
    <dgm:pt modelId="{2D6BCDF9-670A-46B2-9BD0-757794EA57DF}" type="sibTrans" cxnId="{35420AB7-C7A3-49D7-9D5B-F784B4CC9CF9}">
      <dgm:prSet/>
      <dgm:spPr/>
      <dgm:t>
        <a:bodyPr/>
        <a:lstStyle/>
        <a:p>
          <a:endParaRPr lang="en-US"/>
        </a:p>
      </dgm:t>
    </dgm:pt>
    <dgm:pt modelId="{8CE28B78-F535-B14D-BABC-74BDEFD17190}">
      <dgm:prSet custT="1"/>
      <dgm:spPr/>
      <dgm:t>
        <a:bodyPr/>
        <a:lstStyle/>
        <a:p>
          <a:pPr>
            <a:buNone/>
          </a:pPr>
          <a:r>
            <a:rPr lang="en-AU" sz="2600" i="1" dirty="0"/>
            <a:t>coastal states in </a:t>
          </a:r>
          <a:r>
            <a:rPr lang="en-AU" sz="2600" b="1" i="1" dirty="0"/>
            <a:t>ice-covered areas </a:t>
          </a:r>
          <a:r>
            <a:rPr lang="en-AU" sz="2600" i="1" dirty="0"/>
            <a:t>to enact and enforce </a:t>
          </a:r>
          <a:r>
            <a:rPr lang="en-AU" sz="2600" b="1" i="1" dirty="0"/>
            <a:t>non-discriminatory</a:t>
          </a:r>
          <a:r>
            <a:rPr lang="en-AU" sz="2600" i="1" dirty="0"/>
            <a:t> regulations </a:t>
          </a:r>
          <a:r>
            <a:rPr lang="en-AU" sz="2600" b="1" i="1" dirty="0"/>
            <a:t>to prevent pollution </a:t>
          </a:r>
          <a:r>
            <a:rPr lang="en-AU" sz="2600" i="1" dirty="0"/>
            <a:t>within their Exclusive Economic Zones (EEZs where particularly </a:t>
          </a:r>
          <a:r>
            <a:rPr lang="en-AU" sz="2600" b="1" i="1" dirty="0"/>
            <a:t>severe climatic conditi</a:t>
          </a:r>
          <a:r>
            <a:rPr lang="en-AU" sz="2600" i="1" dirty="0"/>
            <a:t>ons and the presence of </a:t>
          </a:r>
          <a:r>
            <a:rPr lang="en-AU" sz="2600" b="1" i="1" dirty="0"/>
            <a:t>ice</a:t>
          </a:r>
          <a:r>
            <a:rPr lang="en-AU" sz="2600" i="1" dirty="0"/>
            <a:t> create </a:t>
          </a:r>
          <a:r>
            <a:rPr lang="en-AU" sz="2600" b="1" i="1" dirty="0"/>
            <a:t>exceptional hazards </a:t>
          </a:r>
          <a:r>
            <a:rPr lang="en-AU" sz="2600" i="1" dirty="0"/>
            <a:t>to </a:t>
          </a:r>
          <a:r>
            <a:rPr lang="en-AU" sz="2600" b="1" i="1" dirty="0"/>
            <a:t>navigation</a:t>
          </a:r>
          <a:r>
            <a:rPr lang="en-AU" sz="2600" i="1" dirty="0"/>
            <a:t> for most of the year, and </a:t>
          </a:r>
          <a:r>
            <a:rPr lang="en-AU" sz="2600" b="1" i="1" dirty="0"/>
            <a:t>pollution</a:t>
          </a:r>
          <a:r>
            <a:rPr lang="en-AU" sz="2600" i="1" dirty="0"/>
            <a:t> could cause </a:t>
          </a:r>
          <a:r>
            <a:rPr lang="en-AU" sz="2600" b="1" i="1" dirty="0"/>
            <a:t>major</a:t>
          </a:r>
          <a:r>
            <a:rPr lang="en-AU" sz="2600" i="1" dirty="0"/>
            <a:t> or </a:t>
          </a:r>
          <a:r>
            <a:rPr lang="en-AU" sz="2600" b="1" i="1" dirty="0"/>
            <a:t>irreversible</a:t>
          </a:r>
          <a:r>
            <a:rPr lang="en-AU" sz="2600" i="1" dirty="0"/>
            <a:t> </a:t>
          </a:r>
          <a:r>
            <a:rPr lang="en-AU" sz="2600" b="1" i="1" dirty="0"/>
            <a:t>h</a:t>
          </a:r>
          <a:r>
            <a:rPr lang="en-AU" sz="2800" b="1" i="1" dirty="0"/>
            <a:t>arm</a:t>
          </a:r>
          <a:r>
            <a:rPr lang="en-AU" sz="2800" i="1" dirty="0"/>
            <a:t> </a:t>
          </a:r>
          <a:r>
            <a:rPr lang="en-AU" sz="2800" i="0" dirty="0"/>
            <a:t>. </a:t>
          </a:r>
          <a:endParaRPr lang="en-US" sz="2800" i="0" dirty="0"/>
        </a:p>
      </dgm:t>
    </dgm:pt>
    <dgm:pt modelId="{E4B6B40C-3C62-1248-A251-429E4B052AAC}" type="parTrans" cxnId="{2784973F-E82F-4F4F-971D-61A1612933CB}">
      <dgm:prSet/>
      <dgm:spPr/>
      <dgm:t>
        <a:bodyPr/>
        <a:lstStyle/>
        <a:p>
          <a:endParaRPr lang="en-GB"/>
        </a:p>
      </dgm:t>
    </dgm:pt>
    <dgm:pt modelId="{8BCBF152-36F0-1A40-A003-A29FFEECCA87}" type="sibTrans" cxnId="{2784973F-E82F-4F4F-971D-61A1612933CB}">
      <dgm:prSet/>
      <dgm:spPr/>
      <dgm:t>
        <a:bodyPr/>
        <a:lstStyle/>
        <a:p>
          <a:endParaRPr lang="en-GB"/>
        </a:p>
      </dgm:t>
    </dgm:pt>
    <dgm:pt modelId="{C34BF2DC-F49F-EE43-816B-01C31816A8BB}" type="pres">
      <dgm:prSet presAssocID="{6E0DA3D8-18CB-4BE7-B829-34FA4507B676}" presName="linear" presStyleCnt="0">
        <dgm:presLayoutVars>
          <dgm:dir/>
          <dgm:animLvl val="lvl"/>
          <dgm:resizeHandles val="exact"/>
        </dgm:presLayoutVars>
      </dgm:prSet>
      <dgm:spPr/>
    </dgm:pt>
    <dgm:pt modelId="{38ACA9FB-9E7A-904E-A271-0DCA2A6731E6}" type="pres">
      <dgm:prSet presAssocID="{7AE46831-C72B-4DAD-9CCF-6AC77CE04AE7}" presName="parentLin" presStyleCnt="0"/>
      <dgm:spPr/>
    </dgm:pt>
    <dgm:pt modelId="{9E0B7A7A-4E73-9B43-9DA2-AA5E8A2974B2}" type="pres">
      <dgm:prSet presAssocID="{7AE46831-C72B-4DAD-9CCF-6AC77CE04AE7}" presName="parentLeftMargin" presStyleLbl="node1" presStyleIdx="0" presStyleCnt="1"/>
      <dgm:spPr/>
    </dgm:pt>
    <dgm:pt modelId="{50358D98-3050-3C43-965B-4F6BF8281551}" type="pres">
      <dgm:prSet presAssocID="{7AE46831-C72B-4DAD-9CCF-6AC77CE04AE7}" presName="parentText" presStyleLbl="node1" presStyleIdx="0" presStyleCnt="1">
        <dgm:presLayoutVars>
          <dgm:chMax val="0"/>
          <dgm:bulletEnabled val="1"/>
        </dgm:presLayoutVars>
      </dgm:prSet>
      <dgm:spPr/>
    </dgm:pt>
    <dgm:pt modelId="{AE18AB0C-33F4-FF45-BC5D-47D273798D8B}" type="pres">
      <dgm:prSet presAssocID="{7AE46831-C72B-4DAD-9CCF-6AC77CE04AE7}" presName="negativeSpace" presStyleCnt="0"/>
      <dgm:spPr/>
    </dgm:pt>
    <dgm:pt modelId="{433D21A3-5BAC-BF48-8C7C-7A3031DEB18F}" type="pres">
      <dgm:prSet presAssocID="{7AE46831-C72B-4DAD-9CCF-6AC77CE04AE7}" presName="childText" presStyleLbl="conFgAcc1" presStyleIdx="0" presStyleCnt="1" custLinFactNeighborY="79167">
        <dgm:presLayoutVars>
          <dgm:bulletEnabled val="1"/>
        </dgm:presLayoutVars>
      </dgm:prSet>
      <dgm:spPr/>
    </dgm:pt>
  </dgm:ptLst>
  <dgm:cxnLst>
    <dgm:cxn modelId="{87BCB706-96FF-3E48-BD45-0EC22D70B497}" type="presOf" srcId="{E66237A6-0DA0-4023-8CEE-88CA9A00048B}" destId="{433D21A3-5BAC-BF48-8C7C-7A3031DEB18F}" srcOrd="0" destOrd="0" presId="urn:microsoft.com/office/officeart/2005/8/layout/list1"/>
    <dgm:cxn modelId="{1FDF2538-E53D-4846-A67B-1125B992A2D4}" type="presOf" srcId="{8CE28B78-F535-B14D-BABC-74BDEFD17190}" destId="{433D21A3-5BAC-BF48-8C7C-7A3031DEB18F}" srcOrd="0" destOrd="1" presId="urn:microsoft.com/office/officeart/2005/8/layout/list1"/>
    <dgm:cxn modelId="{2784973F-E82F-4F4F-971D-61A1612933CB}" srcId="{E66237A6-0DA0-4023-8CEE-88CA9A00048B}" destId="{8CE28B78-F535-B14D-BABC-74BDEFD17190}" srcOrd="0" destOrd="0" parTransId="{E4B6B40C-3C62-1248-A251-429E4B052AAC}" sibTransId="{8BCBF152-36F0-1A40-A003-A29FFEECCA87}"/>
    <dgm:cxn modelId="{AF4C7F50-5AB6-41CF-BB79-9D93DB9605FF}" srcId="{6E0DA3D8-18CB-4BE7-B829-34FA4507B676}" destId="{7AE46831-C72B-4DAD-9CCF-6AC77CE04AE7}" srcOrd="0" destOrd="0" parTransId="{A4B180C9-6931-4AC1-8AC4-DAFE5FB13438}" sibTransId="{57151112-010C-44F2-9817-5FFB80B042D6}"/>
    <dgm:cxn modelId="{A452E18D-2968-AD4D-B581-860DA39E7AB3}" type="presOf" srcId="{7AE46831-C72B-4DAD-9CCF-6AC77CE04AE7}" destId="{9E0B7A7A-4E73-9B43-9DA2-AA5E8A2974B2}" srcOrd="0" destOrd="0" presId="urn:microsoft.com/office/officeart/2005/8/layout/list1"/>
    <dgm:cxn modelId="{6B9FAAA4-D237-5948-BA36-8219173ABBFE}" type="presOf" srcId="{6E0DA3D8-18CB-4BE7-B829-34FA4507B676}" destId="{C34BF2DC-F49F-EE43-816B-01C31816A8BB}" srcOrd="0" destOrd="0" presId="urn:microsoft.com/office/officeart/2005/8/layout/list1"/>
    <dgm:cxn modelId="{35420AB7-C7A3-49D7-9D5B-F784B4CC9CF9}" srcId="{7AE46831-C72B-4DAD-9CCF-6AC77CE04AE7}" destId="{E66237A6-0DA0-4023-8CEE-88CA9A00048B}" srcOrd="0" destOrd="0" parTransId="{3AD31484-4613-4746-A551-A81ABBC7D7B7}" sibTransId="{2D6BCDF9-670A-46B2-9BD0-757794EA57DF}"/>
    <dgm:cxn modelId="{DCF953BA-76C1-6E4E-B09E-C98DD6774DD8}" type="presOf" srcId="{7AE46831-C72B-4DAD-9CCF-6AC77CE04AE7}" destId="{50358D98-3050-3C43-965B-4F6BF8281551}" srcOrd="1" destOrd="0" presId="urn:microsoft.com/office/officeart/2005/8/layout/list1"/>
    <dgm:cxn modelId="{14B7EFBA-3462-4649-B97E-E2CADF0079E3}" type="presParOf" srcId="{C34BF2DC-F49F-EE43-816B-01C31816A8BB}" destId="{38ACA9FB-9E7A-904E-A271-0DCA2A6731E6}" srcOrd="0" destOrd="0" presId="urn:microsoft.com/office/officeart/2005/8/layout/list1"/>
    <dgm:cxn modelId="{2C78617A-6506-CD43-A560-0F701774C910}" type="presParOf" srcId="{38ACA9FB-9E7A-904E-A271-0DCA2A6731E6}" destId="{9E0B7A7A-4E73-9B43-9DA2-AA5E8A2974B2}" srcOrd="0" destOrd="0" presId="urn:microsoft.com/office/officeart/2005/8/layout/list1"/>
    <dgm:cxn modelId="{DD549766-764E-AB41-966D-23E590590126}" type="presParOf" srcId="{38ACA9FB-9E7A-904E-A271-0DCA2A6731E6}" destId="{50358D98-3050-3C43-965B-4F6BF8281551}" srcOrd="1" destOrd="0" presId="urn:microsoft.com/office/officeart/2005/8/layout/list1"/>
    <dgm:cxn modelId="{58D1E889-54DB-5B43-BDE3-9CF08530C91E}" type="presParOf" srcId="{C34BF2DC-F49F-EE43-816B-01C31816A8BB}" destId="{AE18AB0C-33F4-FF45-BC5D-47D273798D8B}" srcOrd="1" destOrd="0" presId="urn:microsoft.com/office/officeart/2005/8/layout/list1"/>
    <dgm:cxn modelId="{7ECC53E7-AF3D-6840-8013-A3FCDBA81BF3}" type="presParOf" srcId="{C34BF2DC-F49F-EE43-816B-01C31816A8BB}" destId="{433D21A3-5BAC-BF48-8C7C-7A3031DEB18F}"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389BEF-6AFE-284F-A43E-233B60197199}" type="doc">
      <dgm:prSet loTypeId="urn:microsoft.com/office/officeart/2005/8/layout/lProcess3" loCatId="" qsTypeId="urn:microsoft.com/office/officeart/2005/8/quickstyle/simple1" qsCatId="simple" csTypeId="urn:microsoft.com/office/officeart/2005/8/colors/accent1_2" csCatId="accent1" phldr="1"/>
      <dgm:spPr/>
    </dgm:pt>
    <dgm:pt modelId="{7560D009-F540-EE46-A2AF-DF2637F4D3D6}">
      <dgm:prSet phldrT="[Text]"/>
      <dgm:spPr/>
      <dgm:t>
        <a:bodyPr/>
        <a:lstStyle/>
        <a:p>
          <a:r>
            <a:rPr lang="en-GB" b="1" dirty="0"/>
            <a:t>2012-2018 Governance</a:t>
          </a:r>
        </a:p>
      </dgm:t>
    </dgm:pt>
    <dgm:pt modelId="{3E995272-CF67-BD43-9703-C35C1D1D0540}" type="parTrans" cxnId="{F5E3DE2C-E788-1046-A03A-93D8C719C6D3}">
      <dgm:prSet/>
      <dgm:spPr/>
      <dgm:t>
        <a:bodyPr/>
        <a:lstStyle/>
        <a:p>
          <a:endParaRPr lang="en-GB"/>
        </a:p>
      </dgm:t>
    </dgm:pt>
    <dgm:pt modelId="{6CF83BE6-CE3B-634D-A725-81068BA4BBAE}" type="sibTrans" cxnId="{F5E3DE2C-E788-1046-A03A-93D8C719C6D3}">
      <dgm:prSet/>
      <dgm:spPr/>
      <dgm:t>
        <a:bodyPr/>
        <a:lstStyle/>
        <a:p>
          <a:endParaRPr lang="en-GB"/>
        </a:p>
      </dgm:t>
    </dgm:pt>
    <dgm:pt modelId="{680D2144-6F8C-C24D-ACF9-C24307E5F01C}">
      <dgm:prSet phldrT="[Text]"/>
      <dgm:spPr/>
      <dgm:t>
        <a:bodyPr/>
        <a:lstStyle/>
        <a:p>
          <a:r>
            <a:rPr lang="en-GB" b="1"/>
            <a:t>2018-2020 Transition</a:t>
          </a:r>
        </a:p>
      </dgm:t>
    </dgm:pt>
    <dgm:pt modelId="{30693A47-ABA9-5247-900D-1D3C09BA0BB7}" type="parTrans" cxnId="{6F245151-2106-C147-8C85-18ED17126771}">
      <dgm:prSet/>
      <dgm:spPr/>
      <dgm:t>
        <a:bodyPr/>
        <a:lstStyle/>
        <a:p>
          <a:endParaRPr lang="en-GB"/>
        </a:p>
      </dgm:t>
    </dgm:pt>
    <dgm:pt modelId="{0A036734-5A0C-8649-8CFC-CEBEB2E4DDB5}" type="sibTrans" cxnId="{6F245151-2106-C147-8C85-18ED17126771}">
      <dgm:prSet/>
      <dgm:spPr/>
      <dgm:t>
        <a:bodyPr/>
        <a:lstStyle/>
        <a:p>
          <a:endParaRPr lang="en-GB"/>
        </a:p>
      </dgm:t>
    </dgm:pt>
    <dgm:pt modelId="{739C8925-3C9A-A541-8F94-73C7E3529B52}">
      <dgm:prSet phldrT="[Text]"/>
      <dgm:spPr/>
      <dgm:t>
        <a:bodyPr/>
        <a:lstStyle/>
        <a:p>
          <a:r>
            <a:rPr lang="en-GB" b="1" dirty="0"/>
            <a:t>2020-present: </a:t>
          </a:r>
          <a:r>
            <a:rPr lang="en-GB" dirty="0"/>
            <a:t>ROSATOM AS CENTRAL OPERATOR</a:t>
          </a:r>
          <a:endParaRPr lang="en-GB" b="1" dirty="0"/>
        </a:p>
      </dgm:t>
    </dgm:pt>
    <dgm:pt modelId="{004CAA36-DEDB-9E4C-9E79-1BD2AEDC6651}" type="parTrans" cxnId="{D1A1AB2E-F2C1-4247-A98E-8731748C293A}">
      <dgm:prSet/>
      <dgm:spPr/>
      <dgm:t>
        <a:bodyPr/>
        <a:lstStyle/>
        <a:p>
          <a:endParaRPr lang="en-GB"/>
        </a:p>
      </dgm:t>
    </dgm:pt>
    <dgm:pt modelId="{AD195E97-F811-A844-9DD6-681138C26F70}" type="sibTrans" cxnId="{D1A1AB2E-F2C1-4247-A98E-8731748C293A}">
      <dgm:prSet/>
      <dgm:spPr/>
      <dgm:t>
        <a:bodyPr/>
        <a:lstStyle/>
        <a:p>
          <a:endParaRPr lang="en-GB"/>
        </a:p>
      </dgm:t>
    </dgm:pt>
    <dgm:pt modelId="{70FCE811-498C-374F-AACC-A5B301ED11FB}">
      <dgm:prSet phldrT="[Text]"/>
      <dgm:spPr/>
      <dgm:t>
        <a:bodyPr/>
        <a:lstStyle/>
        <a:p>
          <a:r>
            <a:rPr lang="en-GB" dirty="0"/>
            <a:t>Ministry of Transport</a:t>
          </a:r>
        </a:p>
      </dgm:t>
    </dgm:pt>
    <dgm:pt modelId="{BBE70279-9159-4E48-BC39-BAC6187138E1}" type="parTrans" cxnId="{5EB528E6-47BB-434C-8600-58B3B9CA61CC}">
      <dgm:prSet/>
      <dgm:spPr/>
      <dgm:t>
        <a:bodyPr/>
        <a:lstStyle/>
        <a:p>
          <a:endParaRPr lang="en-GB"/>
        </a:p>
      </dgm:t>
    </dgm:pt>
    <dgm:pt modelId="{619CE345-433E-5448-80F9-BDE87CFAC07C}" type="sibTrans" cxnId="{5EB528E6-47BB-434C-8600-58B3B9CA61CC}">
      <dgm:prSet/>
      <dgm:spPr/>
      <dgm:t>
        <a:bodyPr/>
        <a:lstStyle/>
        <a:p>
          <a:endParaRPr lang="en-GB"/>
        </a:p>
      </dgm:t>
    </dgm:pt>
    <dgm:pt modelId="{5D7E3287-0099-984C-81F1-3305EEFA9F1A}">
      <dgm:prSet phldrT="[Text]"/>
      <dgm:spPr/>
      <dgm:t>
        <a:bodyPr/>
        <a:lstStyle/>
        <a:p>
          <a:r>
            <a:rPr lang="en-GB" dirty="0"/>
            <a:t>NSR Administration</a:t>
          </a:r>
        </a:p>
      </dgm:t>
    </dgm:pt>
    <dgm:pt modelId="{CFBFB7B2-DC78-1E4D-90D5-7E41C8334520}" type="parTrans" cxnId="{B7D19A94-A083-BD47-958E-2A2604889444}">
      <dgm:prSet/>
      <dgm:spPr/>
      <dgm:t>
        <a:bodyPr/>
        <a:lstStyle/>
        <a:p>
          <a:endParaRPr lang="en-GB"/>
        </a:p>
      </dgm:t>
    </dgm:pt>
    <dgm:pt modelId="{D1AA155C-9502-4744-9A8A-12941B20DE63}" type="sibTrans" cxnId="{B7D19A94-A083-BD47-958E-2A2604889444}">
      <dgm:prSet/>
      <dgm:spPr/>
      <dgm:t>
        <a:bodyPr/>
        <a:lstStyle/>
        <a:p>
          <a:endParaRPr lang="en-GB"/>
        </a:p>
      </dgm:t>
    </dgm:pt>
    <dgm:pt modelId="{2B99258C-4010-7F44-A665-2404A4BB8EFE}">
      <dgm:prSet phldrT="[Text]"/>
      <dgm:spPr/>
      <dgm:t>
        <a:bodyPr/>
        <a:lstStyle/>
        <a:p>
          <a:r>
            <a:rPr lang="en-GB" dirty="0"/>
            <a:t>Ministry of </a:t>
          </a:r>
          <a:r>
            <a:rPr lang="en-GB" dirty="0" err="1"/>
            <a:t>NAtural</a:t>
          </a:r>
          <a:r>
            <a:rPr lang="en-GB" dirty="0"/>
            <a:t> Resources</a:t>
          </a:r>
        </a:p>
      </dgm:t>
    </dgm:pt>
    <dgm:pt modelId="{E14C40B4-0242-954F-9850-4EA17FFE3903}" type="parTrans" cxnId="{82F7912E-26AC-6747-9826-D4E74C735571}">
      <dgm:prSet/>
      <dgm:spPr/>
      <dgm:t>
        <a:bodyPr/>
        <a:lstStyle/>
        <a:p>
          <a:endParaRPr lang="en-GB"/>
        </a:p>
      </dgm:t>
    </dgm:pt>
    <dgm:pt modelId="{B7D9920C-3A20-D940-9929-10BA4140B44D}" type="sibTrans" cxnId="{82F7912E-26AC-6747-9826-D4E74C735571}">
      <dgm:prSet/>
      <dgm:spPr/>
      <dgm:t>
        <a:bodyPr/>
        <a:lstStyle/>
        <a:p>
          <a:endParaRPr lang="en-GB"/>
        </a:p>
      </dgm:t>
    </dgm:pt>
    <dgm:pt modelId="{F5C34AB4-93B6-3C49-A91D-D60C02861987}">
      <dgm:prSet phldrT="[Text]"/>
      <dgm:spPr/>
      <dgm:t>
        <a:bodyPr/>
        <a:lstStyle/>
        <a:p>
          <a:r>
            <a:rPr lang="en-GB" dirty="0"/>
            <a:t>Rosatom (icebreakers only) </a:t>
          </a:r>
        </a:p>
      </dgm:t>
    </dgm:pt>
    <dgm:pt modelId="{82D07C0B-2EE7-584E-8A39-577A90B0D33D}" type="parTrans" cxnId="{8479EF44-1A39-FA49-A464-DFAEF01A37A7}">
      <dgm:prSet/>
      <dgm:spPr/>
      <dgm:t>
        <a:bodyPr/>
        <a:lstStyle/>
        <a:p>
          <a:endParaRPr lang="en-GB"/>
        </a:p>
      </dgm:t>
    </dgm:pt>
    <dgm:pt modelId="{FFC29644-845E-BC46-B529-5301A8D6A4CE}" type="sibTrans" cxnId="{8479EF44-1A39-FA49-A464-DFAEF01A37A7}">
      <dgm:prSet/>
      <dgm:spPr/>
      <dgm:t>
        <a:bodyPr/>
        <a:lstStyle/>
        <a:p>
          <a:endParaRPr lang="en-GB"/>
        </a:p>
      </dgm:t>
    </dgm:pt>
    <dgm:pt modelId="{104E42D9-FEB8-864F-8A2B-2AB53381DD5A}">
      <dgm:prSet phldrT="[Text]"/>
      <dgm:spPr/>
      <dgm:t>
        <a:bodyPr/>
        <a:lstStyle/>
        <a:p>
          <a:r>
            <a:rPr lang="en-GB" dirty="0"/>
            <a:t>Rosatom gains infrastructure Authority</a:t>
          </a:r>
        </a:p>
      </dgm:t>
    </dgm:pt>
    <dgm:pt modelId="{064B8DEA-1BE4-B04A-A02F-D0BDA08783B8}" type="parTrans" cxnId="{55AA6A87-EA92-B942-85D3-80639DC368AB}">
      <dgm:prSet/>
      <dgm:spPr/>
      <dgm:t>
        <a:bodyPr/>
        <a:lstStyle/>
        <a:p>
          <a:endParaRPr lang="en-GB"/>
        </a:p>
      </dgm:t>
    </dgm:pt>
    <dgm:pt modelId="{4F0E45E2-545E-E24F-986D-616C6A863B20}" type="sibTrans" cxnId="{55AA6A87-EA92-B942-85D3-80639DC368AB}">
      <dgm:prSet/>
      <dgm:spPr/>
      <dgm:t>
        <a:bodyPr/>
        <a:lstStyle/>
        <a:p>
          <a:endParaRPr lang="en-GB"/>
        </a:p>
      </dgm:t>
    </dgm:pt>
    <dgm:pt modelId="{1FEFC67C-73CE-AE4B-BB97-0948A1E827BC}">
      <dgm:prSet phldrT="[Text]"/>
      <dgm:spPr/>
      <dgm:t>
        <a:bodyPr/>
        <a:lstStyle/>
        <a:p>
          <a:r>
            <a:rPr lang="en-GB" dirty="0"/>
            <a:t>Mixed permitting </a:t>
          </a:r>
          <a:r>
            <a:rPr lang="en-GB" dirty="0" err="1"/>
            <a:t>responsibiities</a:t>
          </a:r>
          <a:endParaRPr lang="en-GB" dirty="0"/>
        </a:p>
      </dgm:t>
    </dgm:pt>
    <dgm:pt modelId="{8992C71D-E8C1-7A4B-836B-ED31BB8E701B}" type="parTrans" cxnId="{E6B6B397-193A-BD48-BBD6-9382EEA426E4}">
      <dgm:prSet/>
      <dgm:spPr/>
      <dgm:t>
        <a:bodyPr/>
        <a:lstStyle/>
        <a:p>
          <a:endParaRPr lang="en-GB"/>
        </a:p>
      </dgm:t>
    </dgm:pt>
    <dgm:pt modelId="{861A26EE-4C5F-5346-ADA4-907635ED4CD4}" type="sibTrans" cxnId="{E6B6B397-193A-BD48-BBD6-9382EEA426E4}">
      <dgm:prSet/>
      <dgm:spPr/>
      <dgm:t>
        <a:bodyPr/>
        <a:lstStyle/>
        <a:p>
          <a:endParaRPr lang="en-GB"/>
        </a:p>
      </dgm:t>
    </dgm:pt>
    <dgm:pt modelId="{022BD643-0104-6745-AA1C-A7CF8559C762}">
      <dgm:prSet phldrT="[Text]"/>
      <dgm:spPr/>
      <dgm:t>
        <a:bodyPr/>
        <a:lstStyle/>
        <a:p>
          <a:r>
            <a:rPr lang="en-GB" dirty="0"/>
            <a:t>Icebreakers and Escort Scheduling</a:t>
          </a:r>
        </a:p>
      </dgm:t>
    </dgm:pt>
    <dgm:pt modelId="{38879EC8-CA33-924E-B45E-C1CCF356CED7}" type="parTrans" cxnId="{F976443D-243C-B141-AA9D-61361AF7594D}">
      <dgm:prSet/>
      <dgm:spPr/>
      <dgm:t>
        <a:bodyPr/>
        <a:lstStyle/>
        <a:p>
          <a:endParaRPr lang="en-GB"/>
        </a:p>
      </dgm:t>
    </dgm:pt>
    <dgm:pt modelId="{874C394C-BACB-4944-BE06-990C0FDDA6B0}" type="sibTrans" cxnId="{F976443D-243C-B141-AA9D-61361AF7594D}">
      <dgm:prSet/>
      <dgm:spPr/>
      <dgm:t>
        <a:bodyPr/>
        <a:lstStyle/>
        <a:p>
          <a:endParaRPr lang="en-GB"/>
        </a:p>
      </dgm:t>
    </dgm:pt>
    <dgm:pt modelId="{3B7DACCB-04BB-5048-ADB6-D7383A7A95F3}">
      <dgm:prSet phldrT="[Text]"/>
      <dgm:spPr/>
      <dgm:t>
        <a:bodyPr/>
        <a:lstStyle/>
        <a:p>
          <a:r>
            <a:rPr lang="en-GB" dirty="0"/>
            <a:t>Infrastructure and Ports</a:t>
          </a:r>
        </a:p>
      </dgm:t>
    </dgm:pt>
    <dgm:pt modelId="{E3EA0E7E-FA70-B349-B8F4-50CB5C975F92}" type="parTrans" cxnId="{00E05E64-7D59-9D48-B4A2-F648AAE0BA08}">
      <dgm:prSet/>
      <dgm:spPr/>
      <dgm:t>
        <a:bodyPr/>
        <a:lstStyle/>
        <a:p>
          <a:endParaRPr lang="en-GB"/>
        </a:p>
      </dgm:t>
    </dgm:pt>
    <dgm:pt modelId="{604B0A1F-4003-EE48-A7ED-5E88023332DF}" type="sibTrans" cxnId="{00E05E64-7D59-9D48-B4A2-F648AAE0BA08}">
      <dgm:prSet/>
      <dgm:spPr/>
      <dgm:t>
        <a:bodyPr/>
        <a:lstStyle/>
        <a:p>
          <a:endParaRPr lang="en-GB"/>
        </a:p>
      </dgm:t>
    </dgm:pt>
    <dgm:pt modelId="{33396BB1-DA22-F54E-B4B0-47A6EA8C3F7C}">
      <dgm:prSet phldrT="[Text]"/>
      <dgm:spPr/>
      <dgm:t>
        <a:bodyPr/>
        <a:lstStyle/>
        <a:p>
          <a:r>
            <a:rPr lang="en-GB"/>
            <a:t>Investment Planning  </a:t>
          </a:r>
        </a:p>
      </dgm:t>
    </dgm:pt>
    <dgm:pt modelId="{DFBEE7D3-1E1D-D248-9AE2-E31295193B28}" type="parTrans" cxnId="{10430A36-F2DD-3E4F-AB82-A7EEE781DB21}">
      <dgm:prSet/>
      <dgm:spPr/>
      <dgm:t>
        <a:bodyPr/>
        <a:lstStyle/>
        <a:p>
          <a:endParaRPr lang="en-GB"/>
        </a:p>
      </dgm:t>
    </dgm:pt>
    <dgm:pt modelId="{CFBED61A-569D-F949-816E-292AF70FA30E}" type="sibTrans" cxnId="{10430A36-F2DD-3E4F-AB82-A7EEE781DB21}">
      <dgm:prSet/>
      <dgm:spPr/>
      <dgm:t>
        <a:bodyPr/>
        <a:lstStyle/>
        <a:p>
          <a:endParaRPr lang="en-GB"/>
        </a:p>
      </dgm:t>
    </dgm:pt>
    <dgm:pt modelId="{DDFB65DC-1575-1B45-8D36-C653579AA059}">
      <dgm:prSet phldrT="[Text]"/>
      <dgm:spPr/>
      <dgm:t>
        <a:bodyPr/>
        <a:lstStyle/>
        <a:p>
          <a:r>
            <a:rPr lang="en-GB" dirty="0"/>
            <a:t>Digital navigation and communications systems</a:t>
          </a:r>
        </a:p>
      </dgm:t>
    </dgm:pt>
    <dgm:pt modelId="{49B072F1-F2A8-6847-B69A-66641EDE8407}" type="parTrans" cxnId="{2C537A69-E697-1A4A-8E8F-74EF15C07942}">
      <dgm:prSet/>
      <dgm:spPr/>
      <dgm:t>
        <a:bodyPr/>
        <a:lstStyle/>
        <a:p>
          <a:endParaRPr lang="en-GB"/>
        </a:p>
      </dgm:t>
    </dgm:pt>
    <dgm:pt modelId="{9D8831C9-0E45-9144-9B6C-7360D7120FA3}" type="sibTrans" cxnId="{2C537A69-E697-1A4A-8E8F-74EF15C07942}">
      <dgm:prSet/>
      <dgm:spPr/>
      <dgm:t>
        <a:bodyPr/>
        <a:lstStyle/>
        <a:p>
          <a:endParaRPr lang="en-GB"/>
        </a:p>
      </dgm:t>
    </dgm:pt>
    <dgm:pt modelId="{091F6AAE-465F-F84D-8FD3-E597140C0251}">
      <dgm:prSet phldrT="[Text]"/>
      <dgm:spPr/>
      <dgm:t>
        <a:bodyPr/>
        <a:lstStyle/>
        <a:p>
          <a:r>
            <a:rPr lang="en-GB"/>
            <a:t>Environmental Monitoring </a:t>
          </a:r>
        </a:p>
      </dgm:t>
    </dgm:pt>
    <dgm:pt modelId="{E894D11E-35C2-CB43-81F9-DC02C307B892}" type="parTrans" cxnId="{A5B6CE53-AD0C-A14F-840B-12B48757EB0B}">
      <dgm:prSet/>
      <dgm:spPr/>
      <dgm:t>
        <a:bodyPr/>
        <a:lstStyle/>
        <a:p>
          <a:endParaRPr lang="en-GB"/>
        </a:p>
      </dgm:t>
    </dgm:pt>
    <dgm:pt modelId="{B79A4B40-1984-DB41-AA32-FEDDF7733516}" type="sibTrans" cxnId="{A5B6CE53-AD0C-A14F-840B-12B48757EB0B}">
      <dgm:prSet/>
      <dgm:spPr/>
      <dgm:t>
        <a:bodyPr/>
        <a:lstStyle/>
        <a:p>
          <a:endParaRPr lang="en-GB"/>
        </a:p>
      </dgm:t>
    </dgm:pt>
    <dgm:pt modelId="{35C100C4-68C6-A34C-B47A-84F60A8C1BFD}" type="pres">
      <dgm:prSet presAssocID="{49389BEF-6AFE-284F-A43E-233B60197199}" presName="Name0" presStyleCnt="0">
        <dgm:presLayoutVars>
          <dgm:chPref val="3"/>
          <dgm:dir/>
          <dgm:animLvl val="lvl"/>
          <dgm:resizeHandles/>
        </dgm:presLayoutVars>
      </dgm:prSet>
      <dgm:spPr/>
    </dgm:pt>
    <dgm:pt modelId="{746DA024-CEA6-D24F-8E09-6DF97F98543F}" type="pres">
      <dgm:prSet presAssocID="{7560D009-F540-EE46-A2AF-DF2637F4D3D6}" presName="horFlow" presStyleCnt="0"/>
      <dgm:spPr/>
    </dgm:pt>
    <dgm:pt modelId="{EA3701A9-8F2E-8145-B178-E9FE5FDDD7E8}" type="pres">
      <dgm:prSet presAssocID="{7560D009-F540-EE46-A2AF-DF2637F4D3D6}" presName="bigChev" presStyleLbl="node1" presStyleIdx="0" presStyleCnt="3"/>
      <dgm:spPr/>
    </dgm:pt>
    <dgm:pt modelId="{32879DB1-F3A5-1E48-A4F1-F156EEC63917}" type="pres">
      <dgm:prSet presAssocID="{BBE70279-9159-4E48-BC39-BAC6187138E1}" presName="parTrans" presStyleCnt="0"/>
      <dgm:spPr/>
    </dgm:pt>
    <dgm:pt modelId="{D6477FDF-323C-144A-A1A7-EF1D4B504BF7}" type="pres">
      <dgm:prSet presAssocID="{70FCE811-498C-374F-AACC-A5B301ED11FB}" presName="node" presStyleLbl="alignAccFollowNode1" presStyleIdx="0" presStyleCnt="11">
        <dgm:presLayoutVars>
          <dgm:bulletEnabled val="1"/>
        </dgm:presLayoutVars>
      </dgm:prSet>
      <dgm:spPr/>
    </dgm:pt>
    <dgm:pt modelId="{2DC487C3-4A81-6B4F-8059-A4D834299922}" type="pres">
      <dgm:prSet presAssocID="{619CE345-433E-5448-80F9-BDE87CFAC07C}" presName="sibTrans" presStyleCnt="0"/>
      <dgm:spPr/>
    </dgm:pt>
    <dgm:pt modelId="{4359A5EA-B530-CF44-BBA0-D9C76B18431C}" type="pres">
      <dgm:prSet presAssocID="{5D7E3287-0099-984C-81F1-3305EEFA9F1A}" presName="node" presStyleLbl="alignAccFollowNode1" presStyleIdx="1" presStyleCnt="11">
        <dgm:presLayoutVars>
          <dgm:bulletEnabled val="1"/>
        </dgm:presLayoutVars>
      </dgm:prSet>
      <dgm:spPr/>
    </dgm:pt>
    <dgm:pt modelId="{5C179376-1E8C-5F4C-A1F9-1A63AD8A884A}" type="pres">
      <dgm:prSet presAssocID="{D1AA155C-9502-4744-9A8A-12941B20DE63}" presName="sibTrans" presStyleCnt="0"/>
      <dgm:spPr/>
    </dgm:pt>
    <dgm:pt modelId="{CE50FF3C-B0D8-EB4F-8A58-6906C3B28EE3}" type="pres">
      <dgm:prSet presAssocID="{2B99258C-4010-7F44-A665-2404A4BB8EFE}" presName="node" presStyleLbl="alignAccFollowNode1" presStyleIdx="2" presStyleCnt="11">
        <dgm:presLayoutVars>
          <dgm:bulletEnabled val="1"/>
        </dgm:presLayoutVars>
      </dgm:prSet>
      <dgm:spPr/>
    </dgm:pt>
    <dgm:pt modelId="{00874F14-D8CE-374F-BAA9-14ADA765FC46}" type="pres">
      <dgm:prSet presAssocID="{B7D9920C-3A20-D940-9929-10BA4140B44D}" presName="sibTrans" presStyleCnt="0"/>
      <dgm:spPr/>
    </dgm:pt>
    <dgm:pt modelId="{33816E9C-ED16-2543-9A6C-8067040C5F16}" type="pres">
      <dgm:prSet presAssocID="{F5C34AB4-93B6-3C49-A91D-D60C02861987}" presName="node" presStyleLbl="alignAccFollowNode1" presStyleIdx="3" presStyleCnt="11">
        <dgm:presLayoutVars>
          <dgm:bulletEnabled val="1"/>
        </dgm:presLayoutVars>
      </dgm:prSet>
      <dgm:spPr/>
    </dgm:pt>
    <dgm:pt modelId="{24E22F25-D452-FC4B-A25E-C3F5979E0FA2}" type="pres">
      <dgm:prSet presAssocID="{7560D009-F540-EE46-A2AF-DF2637F4D3D6}" presName="vSp" presStyleCnt="0"/>
      <dgm:spPr/>
    </dgm:pt>
    <dgm:pt modelId="{9BAA922C-5460-3A4A-B69D-D197B4CDDA7A}" type="pres">
      <dgm:prSet presAssocID="{680D2144-6F8C-C24D-ACF9-C24307E5F01C}" presName="horFlow" presStyleCnt="0"/>
      <dgm:spPr/>
    </dgm:pt>
    <dgm:pt modelId="{C2A05B01-407F-DF4D-BDC7-F5F2653CE312}" type="pres">
      <dgm:prSet presAssocID="{680D2144-6F8C-C24D-ACF9-C24307E5F01C}" presName="bigChev" presStyleLbl="node1" presStyleIdx="1" presStyleCnt="3"/>
      <dgm:spPr/>
    </dgm:pt>
    <dgm:pt modelId="{A95CB7BA-AF31-8F49-A42D-5F2D96F887E6}" type="pres">
      <dgm:prSet presAssocID="{064B8DEA-1BE4-B04A-A02F-D0BDA08783B8}" presName="parTrans" presStyleCnt="0"/>
      <dgm:spPr/>
    </dgm:pt>
    <dgm:pt modelId="{211BC828-11C1-7247-9CAC-886A7CBE1AF1}" type="pres">
      <dgm:prSet presAssocID="{104E42D9-FEB8-864F-8A2B-2AB53381DD5A}" presName="node" presStyleLbl="alignAccFollowNode1" presStyleIdx="4" presStyleCnt="11">
        <dgm:presLayoutVars>
          <dgm:bulletEnabled val="1"/>
        </dgm:presLayoutVars>
      </dgm:prSet>
      <dgm:spPr/>
    </dgm:pt>
    <dgm:pt modelId="{BC01235B-3F49-E14C-8CB8-8E435DB5BAF4}" type="pres">
      <dgm:prSet presAssocID="{4F0E45E2-545E-E24F-986D-616C6A863B20}" presName="sibTrans" presStyleCnt="0"/>
      <dgm:spPr/>
    </dgm:pt>
    <dgm:pt modelId="{3200CD75-A93A-5341-A1A7-DA565DC92B95}" type="pres">
      <dgm:prSet presAssocID="{1FEFC67C-73CE-AE4B-BB97-0948A1E827BC}" presName="node" presStyleLbl="alignAccFollowNode1" presStyleIdx="5" presStyleCnt="11">
        <dgm:presLayoutVars>
          <dgm:bulletEnabled val="1"/>
        </dgm:presLayoutVars>
      </dgm:prSet>
      <dgm:spPr/>
    </dgm:pt>
    <dgm:pt modelId="{7B13A933-EAEB-F341-8F36-15F6B1C28CDC}" type="pres">
      <dgm:prSet presAssocID="{680D2144-6F8C-C24D-ACF9-C24307E5F01C}" presName="vSp" presStyleCnt="0"/>
      <dgm:spPr/>
    </dgm:pt>
    <dgm:pt modelId="{6BBDD15E-F23A-3D4E-A28E-D6E3D3FE266C}" type="pres">
      <dgm:prSet presAssocID="{739C8925-3C9A-A541-8F94-73C7E3529B52}" presName="horFlow" presStyleCnt="0"/>
      <dgm:spPr/>
    </dgm:pt>
    <dgm:pt modelId="{E81B7B89-B4D8-5E44-8829-9C986DDD2792}" type="pres">
      <dgm:prSet presAssocID="{739C8925-3C9A-A541-8F94-73C7E3529B52}" presName="bigChev" presStyleLbl="node1" presStyleIdx="2" presStyleCnt="3"/>
      <dgm:spPr/>
    </dgm:pt>
    <dgm:pt modelId="{9A3D8128-10BC-C643-9137-B5B678284724}" type="pres">
      <dgm:prSet presAssocID="{38879EC8-CA33-924E-B45E-C1CCF356CED7}" presName="parTrans" presStyleCnt="0"/>
      <dgm:spPr/>
    </dgm:pt>
    <dgm:pt modelId="{3D84348D-B308-534A-9217-E84DFB48092A}" type="pres">
      <dgm:prSet presAssocID="{022BD643-0104-6745-AA1C-A7CF8559C762}" presName="node" presStyleLbl="alignAccFollowNode1" presStyleIdx="6" presStyleCnt="11">
        <dgm:presLayoutVars>
          <dgm:bulletEnabled val="1"/>
        </dgm:presLayoutVars>
      </dgm:prSet>
      <dgm:spPr/>
    </dgm:pt>
    <dgm:pt modelId="{A9905D9D-604F-704D-9643-A185DCB73389}" type="pres">
      <dgm:prSet presAssocID="{874C394C-BACB-4944-BE06-990C0FDDA6B0}" presName="sibTrans" presStyleCnt="0"/>
      <dgm:spPr/>
    </dgm:pt>
    <dgm:pt modelId="{21DBBDE4-A829-8B4B-BE6E-B9296AC79B6F}" type="pres">
      <dgm:prSet presAssocID="{3B7DACCB-04BB-5048-ADB6-D7383A7A95F3}" presName="node" presStyleLbl="alignAccFollowNode1" presStyleIdx="7" presStyleCnt="11">
        <dgm:presLayoutVars>
          <dgm:bulletEnabled val="1"/>
        </dgm:presLayoutVars>
      </dgm:prSet>
      <dgm:spPr/>
    </dgm:pt>
    <dgm:pt modelId="{1466D68B-DC0E-9845-AF07-FB4056717D5C}" type="pres">
      <dgm:prSet presAssocID="{604B0A1F-4003-EE48-A7ED-5E88023332DF}" presName="sibTrans" presStyleCnt="0"/>
      <dgm:spPr/>
    </dgm:pt>
    <dgm:pt modelId="{8C850D6A-1838-6E43-B2BE-B3E95D03C853}" type="pres">
      <dgm:prSet presAssocID="{33396BB1-DA22-F54E-B4B0-47A6EA8C3F7C}" presName="node" presStyleLbl="alignAccFollowNode1" presStyleIdx="8" presStyleCnt="11">
        <dgm:presLayoutVars>
          <dgm:bulletEnabled val="1"/>
        </dgm:presLayoutVars>
      </dgm:prSet>
      <dgm:spPr/>
    </dgm:pt>
    <dgm:pt modelId="{F0F41048-2B0D-EA45-8897-03D4420056E6}" type="pres">
      <dgm:prSet presAssocID="{CFBED61A-569D-F949-816E-292AF70FA30E}" presName="sibTrans" presStyleCnt="0"/>
      <dgm:spPr/>
    </dgm:pt>
    <dgm:pt modelId="{7A71DEE6-0B1E-CD4F-B9A5-2086877C1E6C}" type="pres">
      <dgm:prSet presAssocID="{DDFB65DC-1575-1B45-8D36-C653579AA059}" presName="node" presStyleLbl="alignAccFollowNode1" presStyleIdx="9" presStyleCnt="11">
        <dgm:presLayoutVars>
          <dgm:bulletEnabled val="1"/>
        </dgm:presLayoutVars>
      </dgm:prSet>
      <dgm:spPr/>
    </dgm:pt>
    <dgm:pt modelId="{09B65220-A4C9-3F4F-BDBD-3C1FEC93AF87}" type="pres">
      <dgm:prSet presAssocID="{9D8831C9-0E45-9144-9B6C-7360D7120FA3}" presName="sibTrans" presStyleCnt="0"/>
      <dgm:spPr/>
    </dgm:pt>
    <dgm:pt modelId="{D316CD62-7D40-5E43-ABA6-1032B45B950E}" type="pres">
      <dgm:prSet presAssocID="{091F6AAE-465F-F84D-8FD3-E597140C0251}" presName="node" presStyleLbl="alignAccFollowNode1" presStyleIdx="10" presStyleCnt="11">
        <dgm:presLayoutVars>
          <dgm:bulletEnabled val="1"/>
        </dgm:presLayoutVars>
      </dgm:prSet>
      <dgm:spPr/>
    </dgm:pt>
  </dgm:ptLst>
  <dgm:cxnLst>
    <dgm:cxn modelId="{27153F0B-CCE6-D041-B0F4-C81B6AC531D1}" type="presOf" srcId="{33396BB1-DA22-F54E-B4B0-47A6EA8C3F7C}" destId="{8C850D6A-1838-6E43-B2BE-B3E95D03C853}" srcOrd="0" destOrd="0" presId="urn:microsoft.com/office/officeart/2005/8/layout/lProcess3"/>
    <dgm:cxn modelId="{31D3B923-609B-0745-AF2D-0B511AF2CEF9}" type="presOf" srcId="{091F6AAE-465F-F84D-8FD3-E597140C0251}" destId="{D316CD62-7D40-5E43-ABA6-1032B45B950E}" srcOrd="0" destOrd="0" presId="urn:microsoft.com/office/officeart/2005/8/layout/lProcess3"/>
    <dgm:cxn modelId="{02DD2626-5476-5B45-949E-EE1AB1DA0E47}" type="presOf" srcId="{49389BEF-6AFE-284F-A43E-233B60197199}" destId="{35C100C4-68C6-A34C-B47A-84F60A8C1BFD}" srcOrd="0" destOrd="0" presId="urn:microsoft.com/office/officeart/2005/8/layout/lProcess3"/>
    <dgm:cxn modelId="{F5E3DE2C-E788-1046-A03A-93D8C719C6D3}" srcId="{49389BEF-6AFE-284F-A43E-233B60197199}" destId="{7560D009-F540-EE46-A2AF-DF2637F4D3D6}" srcOrd="0" destOrd="0" parTransId="{3E995272-CF67-BD43-9703-C35C1D1D0540}" sibTransId="{6CF83BE6-CE3B-634D-A725-81068BA4BBAE}"/>
    <dgm:cxn modelId="{82F7912E-26AC-6747-9826-D4E74C735571}" srcId="{7560D009-F540-EE46-A2AF-DF2637F4D3D6}" destId="{2B99258C-4010-7F44-A665-2404A4BB8EFE}" srcOrd="2" destOrd="0" parTransId="{E14C40B4-0242-954F-9850-4EA17FFE3903}" sibTransId="{B7D9920C-3A20-D940-9929-10BA4140B44D}"/>
    <dgm:cxn modelId="{D1A1AB2E-F2C1-4247-A98E-8731748C293A}" srcId="{49389BEF-6AFE-284F-A43E-233B60197199}" destId="{739C8925-3C9A-A541-8F94-73C7E3529B52}" srcOrd="2" destOrd="0" parTransId="{004CAA36-DEDB-9E4C-9E79-1BD2AEDC6651}" sibTransId="{AD195E97-F811-A844-9DD6-681138C26F70}"/>
    <dgm:cxn modelId="{10430A36-F2DD-3E4F-AB82-A7EEE781DB21}" srcId="{739C8925-3C9A-A541-8F94-73C7E3529B52}" destId="{33396BB1-DA22-F54E-B4B0-47A6EA8C3F7C}" srcOrd="2" destOrd="0" parTransId="{DFBEE7D3-1E1D-D248-9AE2-E31295193B28}" sibTransId="{CFBED61A-569D-F949-816E-292AF70FA30E}"/>
    <dgm:cxn modelId="{F976443D-243C-B141-AA9D-61361AF7594D}" srcId="{739C8925-3C9A-A541-8F94-73C7E3529B52}" destId="{022BD643-0104-6745-AA1C-A7CF8559C762}" srcOrd="0" destOrd="0" parTransId="{38879EC8-CA33-924E-B45E-C1CCF356CED7}" sibTransId="{874C394C-BACB-4944-BE06-990C0FDDA6B0}"/>
    <dgm:cxn modelId="{C028843D-48DD-F040-A174-04EFE56F7343}" type="presOf" srcId="{680D2144-6F8C-C24D-ACF9-C24307E5F01C}" destId="{C2A05B01-407F-DF4D-BDC7-F5F2653CE312}" srcOrd="0" destOrd="0" presId="urn:microsoft.com/office/officeart/2005/8/layout/lProcess3"/>
    <dgm:cxn modelId="{8479EF44-1A39-FA49-A464-DFAEF01A37A7}" srcId="{7560D009-F540-EE46-A2AF-DF2637F4D3D6}" destId="{F5C34AB4-93B6-3C49-A91D-D60C02861987}" srcOrd="3" destOrd="0" parTransId="{82D07C0B-2EE7-584E-8A39-577A90B0D33D}" sibTransId="{FFC29644-845E-BC46-B529-5301A8D6A4CE}"/>
    <dgm:cxn modelId="{6F245151-2106-C147-8C85-18ED17126771}" srcId="{49389BEF-6AFE-284F-A43E-233B60197199}" destId="{680D2144-6F8C-C24D-ACF9-C24307E5F01C}" srcOrd="1" destOrd="0" parTransId="{30693A47-ABA9-5247-900D-1D3C09BA0BB7}" sibTransId="{0A036734-5A0C-8649-8CFC-CEBEB2E4DDB5}"/>
    <dgm:cxn modelId="{A5B6CE53-AD0C-A14F-840B-12B48757EB0B}" srcId="{739C8925-3C9A-A541-8F94-73C7E3529B52}" destId="{091F6AAE-465F-F84D-8FD3-E597140C0251}" srcOrd="4" destOrd="0" parTransId="{E894D11E-35C2-CB43-81F9-DC02C307B892}" sibTransId="{B79A4B40-1984-DB41-AA32-FEDDF7733516}"/>
    <dgm:cxn modelId="{CB08F75F-016D-2242-97AF-3224F860D8B8}" type="presOf" srcId="{022BD643-0104-6745-AA1C-A7CF8559C762}" destId="{3D84348D-B308-534A-9217-E84DFB48092A}" srcOrd="0" destOrd="0" presId="urn:microsoft.com/office/officeart/2005/8/layout/lProcess3"/>
    <dgm:cxn modelId="{00E05E64-7D59-9D48-B4A2-F648AAE0BA08}" srcId="{739C8925-3C9A-A541-8F94-73C7E3529B52}" destId="{3B7DACCB-04BB-5048-ADB6-D7383A7A95F3}" srcOrd="1" destOrd="0" parTransId="{E3EA0E7E-FA70-B349-B8F4-50CB5C975F92}" sibTransId="{604B0A1F-4003-EE48-A7ED-5E88023332DF}"/>
    <dgm:cxn modelId="{2C537A69-E697-1A4A-8E8F-74EF15C07942}" srcId="{739C8925-3C9A-A541-8F94-73C7E3529B52}" destId="{DDFB65DC-1575-1B45-8D36-C653579AA059}" srcOrd="3" destOrd="0" parTransId="{49B072F1-F2A8-6847-B69A-66641EDE8407}" sibTransId="{9D8831C9-0E45-9144-9B6C-7360D7120FA3}"/>
    <dgm:cxn modelId="{29B1FC6A-D2C0-994B-9DA4-11D06225C7C6}" type="presOf" srcId="{7560D009-F540-EE46-A2AF-DF2637F4D3D6}" destId="{EA3701A9-8F2E-8145-B178-E9FE5FDDD7E8}" srcOrd="0" destOrd="0" presId="urn:microsoft.com/office/officeart/2005/8/layout/lProcess3"/>
    <dgm:cxn modelId="{F8AAE26E-A568-0247-8519-13E72BAB4475}" type="presOf" srcId="{5D7E3287-0099-984C-81F1-3305EEFA9F1A}" destId="{4359A5EA-B530-CF44-BBA0-D9C76B18431C}" srcOrd="0" destOrd="0" presId="urn:microsoft.com/office/officeart/2005/8/layout/lProcess3"/>
    <dgm:cxn modelId="{36DC577E-DE4F-DB4E-9EAA-7E0A7EECCF68}" type="presOf" srcId="{104E42D9-FEB8-864F-8A2B-2AB53381DD5A}" destId="{211BC828-11C1-7247-9CAC-886A7CBE1AF1}" srcOrd="0" destOrd="0" presId="urn:microsoft.com/office/officeart/2005/8/layout/lProcess3"/>
    <dgm:cxn modelId="{55AA6A87-EA92-B942-85D3-80639DC368AB}" srcId="{680D2144-6F8C-C24D-ACF9-C24307E5F01C}" destId="{104E42D9-FEB8-864F-8A2B-2AB53381DD5A}" srcOrd="0" destOrd="0" parTransId="{064B8DEA-1BE4-B04A-A02F-D0BDA08783B8}" sibTransId="{4F0E45E2-545E-E24F-986D-616C6A863B20}"/>
    <dgm:cxn modelId="{B7D19A94-A083-BD47-958E-2A2604889444}" srcId="{7560D009-F540-EE46-A2AF-DF2637F4D3D6}" destId="{5D7E3287-0099-984C-81F1-3305EEFA9F1A}" srcOrd="1" destOrd="0" parTransId="{CFBFB7B2-DC78-1E4D-90D5-7E41C8334520}" sibTransId="{D1AA155C-9502-4744-9A8A-12941B20DE63}"/>
    <dgm:cxn modelId="{E6B6B397-193A-BD48-BBD6-9382EEA426E4}" srcId="{680D2144-6F8C-C24D-ACF9-C24307E5F01C}" destId="{1FEFC67C-73CE-AE4B-BB97-0948A1E827BC}" srcOrd="1" destOrd="0" parTransId="{8992C71D-E8C1-7A4B-836B-ED31BB8E701B}" sibTransId="{861A26EE-4C5F-5346-ADA4-907635ED4CD4}"/>
    <dgm:cxn modelId="{B7D64BA4-5A98-8248-9BDD-B65263C1FC19}" type="presOf" srcId="{2B99258C-4010-7F44-A665-2404A4BB8EFE}" destId="{CE50FF3C-B0D8-EB4F-8A58-6906C3B28EE3}" srcOrd="0" destOrd="0" presId="urn:microsoft.com/office/officeart/2005/8/layout/lProcess3"/>
    <dgm:cxn modelId="{F00AA0A4-A205-BA4B-AA56-E71A7EE662EC}" type="presOf" srcId="{3B7DACCB-04BB-5048-ADB6-D7383A7A95F3}" destId="{21DBBDE4-A829-8B4B-BE6E-B9296AC79B6F}" srcOrd="0" destOrd="0" presId="urn:microsoft.com/office/officeart/2005/8/layout/lProcess3"/>
    <dgm:cxn modelId="{BFE691BE-DED9-5940-A62F-FDFAEF288F47}" type="presOf" srcId="{70FCE811-498C-374F-AACC-A5B301ED11FB}" destId="{D6477FDF-323C-144A-A1A7-EF1D4B504BF7}" srcOrd="0" destOrd="0" presId="urn:microsoft.com/office/officeart/2005/8/layout/lProcess3"/>
    <dgm:cxn modelId="{826152CF-0BC9-2E4D-88EB-787DC46ACD1F}" type="presOf" srcId="{1FEFC67C-73CE-AE4B-BB97-0948A1E827BC}" destId="{3200CD75-A93A-5341-A1A7-DA565DC92B95}" srcOrd="0" destOrd="0" presId="urn:microsoft.com/office/officeart/2005/8/layout/lProcess3"/>
    <dgm:cxn modelId="{5EB528E6-47BB-434C-8600-58B3B9CA61CC}" srcId="{7560D009-F540-EE46-A2AF-DF2637F4D3D6}" destId="{70FCE811-498C-374F-AACC-A5B301ED11FB}" srcOrd="0" destOrd="0" parTransId="{BBE70279-9159-4E48-BC39-BAC6187138E1}" sibTransId="{619CE345-433E-5448-80F9-BDE87CFAC07C}"/>
    <dgm:cxn modelId="{76F55FED-2110-DD49-8130-0F2AF9E50866}" type="presOf" srcId="{F5C34AB4-93B6-3C49-A91D-D60C02861987}" destId="{33816E9C-ED16-2543-9A6C-8067040C5F16}" srcOrd="0" destOrd="0" presId="urn:microsoft.com/office/officeart/2005/8/layout/lProcess3"/>
    <dgm:cxn modelId="{C02514F0-B9BE-504D-840C-E6EE585A5D3D}" type="presOf" srcId="{739C8925-3C9A-A541-8F94-73C7E3529B52}" destId="{E81B7B89-B4D8-5E44-8829-9C986DDD2792}" srcOrd="0" destOrd="0" presId="urn:microsoft.com/office/officeart/2005/8/layout/lProcess3"/>
    <dgm:cxn modelId="{551D02F2-FBEC-AE4D-83C5-862D988F21EC}" type="presOf" srcId="{DDFB65DC-1575-1B45-8D36-C653579AA059}" destId="{7A71DEE6-0B1E-CD4F-B9A5-2086877C1E6C}" srcOrd="0" destOrd="0" presId="urn:microsoft.com/office/officeart/2005/8/layout/lProcess3"/>
    <dgm:cxn modelId="{C9123F63-A689-7340-9B86-FABE222FF6F4}" type="presParOf" srcId="{35C100C4-68C6-A34C-B47A-84F60A8C1BFD}" destId="{746DA024-CEA6-D24F-8E09-6DF97F98543F}" srcOrd="0" destOrd="0" presId="urn:microsoft.com/office/officeart/2005/8/layout/lProcess3"/>
    <dgm:cxn modelId="{09B861B4-4F4C-B64E-A565-769CEDAC83E9}" type="presParOf" srcId="{746DA024-CEA6-D24F-8E09-6DF97F98543F}" destId="{EA3701A9-8F2E-8145-B178-E9FE5FDDD7E8}" srcOrd="0" destOrd="0" presId="urn:microsoft.com/office/officeart/2005/8/layout/lProcess3"/>
    <dgm:cxn modelId="{9A14DB19-2AF8-B544-8FB7-6FC6BD91E99C}" type="presParOf" srcId="{746DA024-CEA6-D24F-8E09-6DF97F98543F}" destId="{32879DB1-F3A5-1E48-A4F1-F156EEC63917}" srcOrd="1" destOrd="0" presId="urn:microsoft.com/office/officeart/2005/8/layout/lProcess3"/>
    <dgm:cxn modelId="{7C4CDE2D-B7A2-6F46-BD5A-5CA74752C035}" type="presParOf" srcId="{746DA024-CEA6-D24F-8E09-6DF97F98543F}" destId="{D6477FDF-323C-144A-A1A7-EF1D4B504BF7}" srcOrd="2" destOrd="0" presId="urn:microsoft.com/office/officeart/2005/8/layout/lProcess3"/>
    <dgm:cxn modelId="{B03EBBAF-B71E-4B4D-A2AA-5F7A4F7EF0D4}" type="presParOf" srcId="{746DA024-CEA6-D24F-8E09-6DF97F98543F}" destId="{2DC487C3-4A81-6B4F-8059-A4D834299922}" srcOrd="3" destOrd="0" presId="urn:microsoft.com/office/officeart/2005/8/layout/lProcess3"/>
    <dgm:cxn modelId="{4475BD65-1BA2-3248-950D-70634DBE8646}" type="presParOf" srcId="{746DA024-CEA6-D24F-8E09-6DF97F98543F}" destId="{4359A5EA-B530-CF44-BBA0-D9C76B18431C}" srcOrd="4" destOrd="0" presId="urn:microsoft.com/office/officeart/2005/8/layout/lProcess3"/>
    <dgm:cxn modelId="{DFF55A10-9EFB-8E46-BFBC-DAA377CD945E}" type="presParOf" srcId="{746DA024-CEA6-D24F-8E09-6DF97F98543F}" destId="{5C179376-1E8C-5F4C-A1F9-1A63AD8A884A}" srcOrd="5" destOrd="0" presId="urn:microsoft.com/office/officeart/2005/8/layout/lProcess3"/>
    <dgm:cxn modelId="{5344112C-6BEA-D943-A397-FD3C01552183}" type="presParOf" srcId="{746DA024-CEA6-D24F-8E09-6DF97F98543F}" destId="{CE50FF3C-B0D8-EB4F-8A58-6906C3B28EE3}" srcOrd="6" destOrd="0" presId="urn:microsoft.com/office/officeart/2005/8/layout/lProcess3"/>
    <dgm:cxn modelId="{F9546A03-9424-B54B-9F6F-328B32D1D7C1}" type="presParOf" srcId="{746DA024-CEA6-D24F-8E09-6DF97F98543F}" destId="{00874F14-D8CE-374F-BAA9-14ADA765FC46}" srcOrd="7" destOrd="0" presId="urn:microsoft.com/office/officeart/2005/8/layout/lProcess3"/>
    <dgm:cxn modelId="{ED680BC9-5725-6141-8CC9-5E3D0272EB49}" type="presParOf" srcId="{746DA024-CEA6-D24F-8E09-6DF97F98543F}" destId="{33816E9C-ED16-2543-9A6C-8067040C5F16}" srcOrd="8" destOrd="0" presId="urn:microsoft.com/office/officeart/2005/8/layout/lProcess3"/>
    <dgm:cxn modelId="{BD78CA9B-C9F8-CD4D-89A1-3134DCE35D31}" type="presParOf" srcId="{35C100C4-68C6-A34C-B47A-84F60A8C1BFD}" destId="{24E22F25-D452-FC4B-A25E-C3F5979E0FA2}" srcOrd="1" destOrd="0" presId="urn:microsoft.com/office/officeart/2005/8/layout/lProcess3"/>
    <dgm:cxn modelId="{E42266D0-A9F0-3641-B1F7-CF5512A0246B}" type="presParOf" srcId="{35C100C4-68C6-A34C-B47A-84F60A8C1BFD}" destId="{9BAA922C-5460-3A4A-B69D-D197B4CDDA7A}" srcOrd="2" destOrd="0" presId="urn:microsoft.com/office/officeart/2005/8/layout/lProcess3"/>
    <dgm:cxn modelId="{15958B21-5B2B-8544-8D86-95460938E196}" type="presParOf" srcId="{9BAA922C-5460-3A4A-B69D-D197B4CDDA7A}" destId="{C2A05B01-407F-DF4D-BDC7-F5F2653CE312}" srcOrd="0" destOrd="0" presId="urn:microsoft.com/office/officeart/2005/8/layout/lProcess3"/>
    <dgm:cxn modelId="{689C5ECD-2490-B64D-8479-B9330DD5B7D8}" type="presParOf" srcId="{9BAA922C-5460-3A4A-B69D-D197B4CDDA7A}" destId="{A95CB7BA-AF31-8F49-A42D-5F2D96F887E6}" srcOrd="1" destOrd="0" presId="urn:microsoft.com/office/officeart/2005/8/layout/lProcess3"/>
    <dgm:cxn modelId="{A1C663E6-444B-034C-8579-65A63E0233EA}" type="presParOf" srcId="{9BAA922C-5460-3A4A-B69D-D197B4CDDA7A}" destId="{211BC828-11C1-7247-9CAC-886A7CBE1AF1}" srcOrd="2" destOrd="0" presId="urn:microsoft.com/office/officeart/2005/8/layout/lProcess3"/>
    <dgm:cxn modelId="{77B6CDD3-040E-4247-8EDA-870C1023FAF3}" type="presParOf" srcId="{9BAA922C-5460-3A4A-B69D-D197B4CDDA7A}" destId="{BC01235B-3F49-E14C-8CB8-8E435DB5BAF4}" srcOrd="3" destOrd="0" presId="urn:microsoft.com/office/officeart/2005/8/layout/lProcess3"/>
    <dgm:cxn modelId="{F4C3DE74-F7AC-1840-9D24-F0B1FC92E909}" type="presParOf" srcId="{9BAA922C-5460-3A4A-B69D-D197B4CDDA7A}" destId="{3200CD75-A93A-5341-A1A7-DA565DC92B95}" srcOrd="4" destOrd="0" presId="urn:microsoft.com/office/officeart/2005/8/layout/lProcess3"/>
    <dgm:cxn modelId="{FE38C418-00C4-954D-B013-CCB4C418B874}" type="presParOf" srcId="{35C100C4-68C6-A34C-B47A-84F60A8C1BFD}" destId="{7B13A933-EAEB-F341-8F36-15F6B1C28CDC}" srcOrd="3" destOrd="0" presId="urn:microsoft.com/office/officeart/2005/8/layout/lProcess3"/>
    <dgm:cxn modelId="{D0D97CFF-24C0-7044-AE73-2C9B6031C045}" type="presParOf" srcId="{35C100C4-68C6-A34C-B47A-84F60A8C1BFD}" destId="{6BBDD15E-F23A-3D4E-A28E-D6E3D3FE266C}" srcOrd="4" destOrd="0" presId="urn:microsoft.com/office/officeart/2005/8/layout/lProcess3"/>
    <dgm:cxn modelId="{3CF76821-8423-AF48-B5C0-FCB55E826DBF}" type="presParOf" srcId="{6BBDD15E-F23A-3D4E-A28E-D6E3D3FE266C}" destId="{E81B7B89-B4D8-5E44-8829-9C986DDD2792}" srcOrd="0" destOrd="0" presId="urn:microsoft.com/office/officeart/2005/8/layout/lProcess3"/>
    <dgm:cxn modelId="{00A8ED9D-66EB-644F-A7E2-3F79AF0F2B92}" type="presParOf" srcId="{6BBDD15E-F23A-3D4E-A28E-D6E3D3FE266C}" destId="{9A3D8128-10BC-C643-9137-B5B678284724}" srcOrd="1" destOrd="0" presId="urn:microsoft.com/office/officeart/2005/8/layout/lProcess3"/>
    <dgm:cxn modelId="{349A730D-296D-8D43-9FEE-71D5E1AC4C76}" type="presParOf" srcId="{6BBDD15E-F23A-3D4E-A28E-D6E3D3FE266C}" destId="{3D84348D-B308-534A-9217-E84DFB48092A}" srcOrd="2" destOrd="0" presId="urn:microsoft.com/office/officeart/2005/8/layout/lProcess3"/>
    <dgm:cxn modelId="{55487D9C-E2C5-8744-8E3B-99BC96CC06D4}" type="presParOf" srcId="{6BBDD15E-F23A-3D4E-A28E-D6E3D3FE266C}" destId="{A9905D9D-604F-704D-9643-A185DCB73389}" srcOrd="3" destOrd="0" presId="urn:microsoft.com/office/officeart/2005/8/layout/lProcess3"/>
    <dgm:cxn modelId="{C7218B83-7BD6-3B4A-9BCC-B9445710F32D}" type="presParOf" srcId="{6BBDD15E-F23A-3D4E-A28E-D6E3D3FE266C}" destId="{21DBBDE4-A829-8B4B-BE6E-B9296AC79B6F}" srcOrd="4" destOrd="0" presId="urn:microsoft.com/office/officeart/2005/8/layout/lProcess3"/>
    <dgm:cxn modelId="{E4905F76-AB68-A44A-B7A4-D547ED7490FB}" type="presParOf" srcId="{6BBDD15E-F23A-3D4E-A28E-D6E3D3FE266C}" destId="{1466D68B-DC0E-9845-AF07-FB4056717D5C}" srcOrd="5" destOrd="0" presId="urn:microsoft.com/office/officeart/2005/8/layout/lProcess3"/>
    <dgm:cxn modelId="{CFF2E815-8C14-924C-A7E6-259283499C02}" type="presParOf" srcId="{6BBDD15E-F23A-3D4E-A28E-D6E3D3FE266C}" destId="{8C850D6A-1838-6E43-B2BE-B3E95D03C853}" srcOrd="6" destOrd="0" presId="urn:microsoft.com/office/officeart/2005/8/layout/lProcess3"/>
    <dgm:cxn modelId="{0A093E45-2B8A-174C-9853-28A99FD3869A}" type="presParOf" srcId="{6BBDD15E-F23A-3D4E-A28E-D6E3D3FE266C}" destId="{F0F41048-2B0D-EA45-8897-03D4420056E6}" srcOrd="7" destOrd="0" presId="urn:microsoft.com/office/officeart/2005/8/layout/lProcess3"/>
    <dgm:cxn modelId="{3DDE5A4A-2B3A-9542-9401-3131D50033E6}" type="presParOf" srcId="{6BBDD15E-F23A-3D4E-A28E-D6E3D3FE266C}" destId="{7A71DEE6-0B1E-CD4F-B9A5-2086877C1E6C}" srcOrd="8" destOrd="0" presId="urn:microsoft.com/office/officeart/2005/8/layout/lProcess3"/>
    <dgm:cxn modelId="{C8858DDF-E042-254C-9B4A-FC40F4DD266C}" type="presParOf" srcId="{6BBDD15E-F23A-3D4E-A28E-D6E3D3FE266C}" destId="{09B65220-A4C9-3F4F-BDBD-3C1FEC93AF87}" srcOrd="9" destOrd="0" presId="urn:microsoft.com/office/officeart/2005/8/layout/lProcess3"/>
    <dgm:cxn modelId="{B5E18FA8-24E1-9543-8F36-0112A9658F28}" type="presParOf" srcId="{6BBDD15E-F23A-3D4E-A28E-D6E3D3FE266C}" destId="{D316CD62-7D40-5E43-ABA6-1032B45B950E}" srcOrd="1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297FD8-986E-324D-A94C-60B0D58101F1}">
      <dsp:nvSpPr>
        <dsp:cNvPr id="0" name=""/>
        <dsp:cNvSpPr/>
      </dsp:nvSpPr>
      <dsp:spPr>
        <a:xfrm>
          <a:off x="0" y="516000"/>
          <a:ext cx="11015002" cy="433125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4887" tIns="520700" rIns="854887" bIns="177800" numCol="1" spcCol="1270" anchor="t" anchorCtr="0">
          <a:noAutofit/>
        </a:bodyPr>
        <a:lstStyle/>
        <a:p>
          <a:pPr marL="228600" lvl="1" indent="-228600" algn="l" defTabSz="1111250">
            <a:lnSpc>
              <a:spcPct val="90000"/>
            </a:lnSpc>
            <a:spcBef>
              <a:spcPct val="0"/>
            </a:spcBef>
            <a:spcAft>
              <a:spcPct val="15000"/>
            </a:spcAft>
            <a:buChar char="•"/>
          </a:pPr>
          <a:r>
            <a:rPr lang="en-AU" sz="2500" b="0" i="0" kern="1200" dirty="0"/>
            <a:t>preserve peace and stability, </a:t>
          </a:r>
          <a:endParaRPr lang="en-US" sz="2500" b="0" kern="1200" dirty="0"/>
        </a:p>
        <a:p>
          <a:pPr marL="228600" lvl="1" indent="-228600" algn="l" defTabSz="1111250">
            <a:lnSpc>
              <a:spcPct val="90000"/>
            </a:lnSpc>
            <a:spcBef>
              <a:spcPct val="0"/>
            </a:spcBef>
            <a:spcAft>
              <a:spcPct val="15000"/>
            </a:spcAft>
            <a:buChar char="•"/>
          </a:pPr>
          <a:r>
            <a:rPr lang="en-AU" sz="2500" b="0" i="0" kern="1200"/>
            <a:t>enhance environmental sustainability, </a:t>
          </a:r>
          <a:endParaRPr lang="en-US" sz="2500" b="0" kern="1200"/>
        </a:p>
        <a:p>
          <a:pPr marL="228600" lvl="1" indent="-228600" algn="l" defTabSz="1111250">
            <a:lnSpc>
              <a:spcPct val="90000"/>
            </a:lnSpc>
            <a:spcBef>
              <a:spcPct val="0"/>
            </a:spcBef>
            <a:spcAft>
              <a:spcPct val="15000"/>
            </a:spcAft>
            <a:buChar char="•"/>
          </a:pPr>
          <a:r>
            <a:rPr lang="en-AU" sz="2500" b="0" i="0" kern="1200" dirty="0"/>
            <a:t>reduce threats to national security in the Arctic, </a:t>
          </a:r>
          <a:endParaRPr lang="en-US" sz="2500" b="0" kern="1200" dirty="0"/>
        </a:p>
        <a:p>
          <a:pPr marL="228600" lvl="1" indent="-228600" algn="l" defTabSz="1111250">
            <a:lnSpc>
              <a:spcPct val="90000"/>
            </a:lnSpc>
            <a:spcBef>
              <a:spcPct val="0"/>
            </a:spcBef>
            <a:spcAft>
              <a:spcPct val="15000"/>
            </a:spcAft>
            <a:buChar char="•"/>
          </a:pPr>
          <a:r>
            <a:rPr lang="en-AU" sz="2500" b="1" i="0" kern="1200" dirty="0"/>
            <a:t>create favourable international conditions </a:t>
          </a:r>
          <a:r>
            <a:rPr lang="en-AU" sz="2500" b="0" i="0" kern="1200" dirty="0"/>
            <a:t>for the social and economic development of the Arctic zone of the Russian </a:t>
          </a:r>
          <a:endParaRPr lang="en-US" sz="2500" b="0" kern="1200" dirty="0"/>
        </a:p>
        <a:p>
          <a:pPr marL="228600" lvl="1" indent="-228600" algn="l" defTabSz="1111250">
            <a:lnSpc>
              <a:spcPct val="90000"/>
            </a:lnSpc>
            <a:spcBef>
              <a:spcPct val="0"/>
            </a:spcBef>
            <a:spcAft>
              <a:spcPct val="15000"/>
            </a:spcAft>
            <a:buChar char="•"/>
          </a:pPr>
          <a:r>
            <a:rPr lang="en-AU" sz="2500" b="0" i="0" kern="1200" dirty="0"/>
            <a:t>to protect the original habitat and traditional livelihood of the indigenous people living there), </a:t>
          </a:r>
          <a:endParaRPr lang="en-US" sz="2500" b="0" kern="1200" dirty="0"/>
        </a:p>
        <a:p>
          <a:pPr marL="228600" lvl="1" indent="-228600" algn="l" defTabSz="1111250">
            <a:lnSpc>
              <a:spcPct val="90000"/>
            </a:lnSpc>
            <a:spcBef>
              <a:spcPct val="0"/>
            </a:spcBef>
            <a:spcAft>
              <a:spcPct val="15000"/>
            </a:spcAft>
            <a:buChar char="•"/>
          </a:pPr>
          <a:r>
            <a:rPr lang="en-AU" sz="2500" b="1" i="0" kern="1200" dirty="0"/>
            <a:t>advance the Northern Sea Route as a competitive national transport corridor </a:t>
          </a:r>
          <a:r>
            <a:rPr lang="en-AU" sz="2500" b="0" i="0" kern="1200" dirty="0"/>
            <a:t>making possible its </a:t>
          </a:r>
          <a:r>
            <a:rPr lang="en-AU" sz="2500" b="1" i="0" kern="1200" dirty="0"/>
            <a:t>international use for transportations between Europe and Asia</a:t>
          </a:r>
          <a:r>
            <a:rPr lang="en-AU" sz="2500" b="0" i="0" kern="1200" dirty="0"/>
            <a:t>. </a:t>
          </a:r>
          <a:endParaRPr lang="en-US" sz="2500" kern="1200" dirty="0"/>
        </a:p>
      </dsp:txBody>
      <dsp:txXfrm>
        <a:off x="0" y="516000"/>
        <a:ext cx="11015002" cy="4331250"/>
      </dsp:txXfrm>
    </dsp:sp>
    <dsp:sp modelId="{5D14F8BB-502B-9847-9D02-28C1D79BE63F}">
      <dsp:nvSpPr>
        <dsp:cNvPr id="0" name=""/>
        <dsp:cNvSpPr/>
      </dsp:nvSpPr>
      <dsp:spPr>
        <a:xfrm>
          <a:off x="550750" y="170114"/>
          <a:ext cx="7710501" cy="73800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1439" tIns="0" rIns="291439" bIns="0" numCol="1" spcCol="1270" anchor="ctr" anchorCtr="0">
          <a:noAutofit/>
        </a:bodyPr>
        <a:lstStyle/>
        <a:p>
          <a:pPr marL="0" lvl="0" indent="0" algn="l" defTabSz="1111250">
            <a:lnSpc>
              <a:spcPct val="90000"/>
            </a:lnSpc>
            <a:spcBef>
              <a:spcPct val="0"/>
            </a:spcBef>
            <a:spcAft>
              <a:spcPct val="35000"/>
            </a:spcAft>
            <a:buNone/>
          </a:pPr>
          <a:r>
            <a:rPr lang="en-US" sz="2500" kern="1200" dirty="0"/>
            <a:t> </a:t>
          </a:r>
          <a:r>
            <a:rPr lang="az-Cyrl-AZ" sz="2500" kern="1200" dirty="0"/>
            <a:t>Статья 50: стремясь</a:t>
          </a:r>
          <a:r>
            <a:rPr lang="en-AU" sz="2500" kern="1200" dirty="0"/>
            <a:t>:  </a:t>
          </a:r>
          <a:r>
            <a:rPr lang="en-US" sz="2500" kern="1200" dirty="0"/>
            <a:t>Article 50, </a:t>
          </a:r>
          <a:r>
            <a:rPr lang="en-AU" sz="2500" b="0" i="0" kern="1200" dirty="0"/>
            <a:t>seeking to </a:t>
          </a:r>
          <a:endParaRPr lang="en-US" sz="2500" kern="1200" dirty="0"/>
        </a:p>
      </dsp:txBody>
      <dsp:txXfrm>
        <a:off x="586776" y="206140"/>
        <a:ext cx="7638449" cy="6659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71EA7E-ADDE-DC4C-9BDF-23CE0C43315A}">
      <dsp:nvSpPr>
        <dsp:cNvPr id="0" name=""/>
        <dsp:cNvSpPr/>
      </dsp:nvSpPr>
      <dsp:spPr>
        <a:xfrm>
          <a:off x="0" y="365894"/>
          <a:ext cx="11239023" cy="40887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2273" tIns="458216" rIns="872273" bIns="156464" numCol="1" spcCol="1270" anchor="t" anchorCtr="0">
          <a:noAutofit/>
        </a:bodyPr>
        <a:lstStyle/>
        <a:p>
          <a:pPr marL="228600" lvl="1" indent="-228600" algn="l" defTabSz="977900">
            <a:lnSpc>
              <a:spcPct val="90000"/>
            </a:lnSpc>
            <a:spcBef>
              <a:spcPct val="0"/>
            </a:spcBef>
            <a:spcAft>
              <a:spcPct val="15000"/>
            </a:spcAft>
            <a:buChar char="•"/>
          </a:pPr>
          <a:r>
            <a:rPr lang="en-AU" sz="2200" b="1" kern="1200" dirty="0"/>
            <a:t>establish the legal regime for transit passage through straits used for international navigation</a:t>
          </a:r>
          <a:r>
            <a:rPr lang="en-AU" sz="2200" kern="1200" dirty="0"/>
            <a:t>: </a:t>
          </a:r>
          <a:endParaRPr lang="en-US" sz="2200" kern="1200" dirty="0"/>
        </a:p>
        <a:p>
          <a:pPr marL="457200" lvl="2" indent="-228600" algn="l" defTabSz="977900">
            <a:lnSpc>
              <a:spcPct val="90000"/>
            </a:lnSpc>
            <a:spcBef>
              <a:spcPct val="0"/>
            </a:spcBef>
            <a:spcAft>
              <a:spcPct val="15000"/>
            </a:spcAft>
            <a:buChar char="•"/>
          </a:pPr>
          <a:r>
            <a:rPr lang="en-AU" sz="2200" kern="1200" dirty="0"/>
            <a:t>all ships and aircraft enjoy the right of transit –innocent passage and freedom of navigation and overflight,</a:t>
          </a:r>
          <a:endParaRPr lang="en-US" sz="2200" kern="1200" dirty="0"/>
        </a:p>
        <a:p>
          <a:pPr marL="457200" lvl="2" indent="-228600" algn="l" defTabSz="977900">
            <a:lnSpc>
              <a:spcPct val="90000"/>
            </a:lnSpc>
            <a:spcBef>
              <a:spcPct val="0"/>
            </a:spcBef>
            <a:spcAft>
              <a:spcPct val="15000"/>
            </a:spcAft>
            <a:buChar char="•"/>
          </a:pPr>
          <a:r>
            <a:rPr lang="en-AU" sz="2200" kern="1200" dirty="0"/>
            <a:t>Art. 42 permits Russia to </a:t>
          </a:r>
          <a:r>
            <a:rPr lang="en-AU" sz="2200" b="1" kern="1200" dirty="0"/>
            <a:t>make laws</a:t>
          </a:r>
          <a:r>
            <a:rPr lang="en-AU" sz="2200" kern="1200" dirty="0"/>
            <a:t> regarding </a:t>
          </a:r>
          <a:r>
            <a:rPr lang="en-AU" sz="2200" b="1" kern="1200" dirty="0"/>
            <a:t>safety</a:t>
          </a:r>
          <a:r>
            <a:rPr lang="en-AU" sz="2200" kern="1200" dirty="0"/>
            <a:t> and </a:t>
          </a:r>
          <a:r>
            <a:rPr lang="en-AU" sz="2200" b="1" kern="1200" dirty="0"/>
            <a:t>navigation</a:t>
          </a:r>
          <a:r>
            <a:rPr lang="en-AU" sz="2200" kern="1200" dirty="0"/>
            <a:t> of transit vessels</a:t>
          </a:r>
          <a:endParaRPr lang="en-US" sz="2200" kern="1200" dirty="0"/>
        </a:p>
        <a:p>
          <a:pPr marL="457200" lvl="2" indent="-228600" algn="l" defTabSz="977900">
            <a:lnSpc>
              <a:spcPct val="90000"/>
            </a:lnSpc>
            <a:spcBef>
              <a:spcPct val="0"/>
            </a:spcBef>
            <a:spcAft>
              <a:spcPct val="15000"/>
            </a:spcAft>
            <a:buChar char="•"/>
          </a:pPr>
          <a:r>
            <a:rPr lang="en-AU" sz="2200" kern="1200" dirty="0"/>
            <a:t>Russia has responsibility to prevent, reduce, and control </a:t>
          </a:r>
          <a:r>
            <a:rPr lang="en-AU" sz="2200" b="1" kern="1200" dirty="0"/>
            <a:t>pollution-</a:t>
          </a:r>
          <a:r>
            <a:rPr lang="en-AU" sz="2200" kern="1200" dirty="0"/>
            <a:t> give effect to relevant international regulations, </a:t>
          </a:r>
          <a:endParaRPr lang="en-US" sz="2200" kern="1200" dirty="0"/>
        </a:p>
        <a:p>
          <a:pPr marL="457200" lvl="2" indent="-228600" algn="l" defTabSz="977900">
            <a:lnSpc>
              <a:spcPct val="90000"/>
            </a:lnSpc>
            <a:spcBef>
              <a:spcPct val="0"/>
            </a:spcBef>
            <a:spcAft>
              <a:spcPct val="15000"/>
            </a:spcAft>
            <a:buChar char="•"/>
          </a:pPr>
          <a:r>
            <a:rPr lang="en-AU" sz="2200" kern="1200" dirty="0"/>
            <a:t>Right to </a:t>
          </a:r>
          <a:r>
            <a:rPr lang="en-AU" sz="2200" b="1" kern="1200" dirty="0"/>
            <a:t>regulate</a:t>
          </a:r>
          <a:r>
            <a:rPr lang="en-AU" sz="2200" kern="1200" dirty="0"/>
            <a:t> </a:t>
          </a:r>
          <a:r>
            <a:rPr lang="en-AU" sz="2200" b="1" kern="1200" dirty="0"/>
            <a:t>fishing vessels and fishing activities </a:t>
          </a:r>
          <a:r>
            <a:rPr lang="en-AU" sz="2200" kern="1200" dirty="0"/>
            <a:t>in the passage but cannot discriminate foreign vessels</a:t>
          </a:r>
          <a:endParaRPr lang="en-US" sz="2200" kern="1200" dirty="0"/>
        </a:p>
        <a:p>
          <a:pPr marL="457200" lvl="2" indent="-228600" algn="l" defTabSz="977900">
            <a:lnSpc>
              <a:spcPct val="90000"/>
            </a:lnSpc>
            <a:spcBef>
              <a:spcPct val="0"/>
            </a:spcBef>
            <a:spcAft>
              <a:spcPct val="15000"/>
            </a:spcAft>
            <a:buChar char="•"/>
          </a:pPr>
          <a:r>
            <a:rPr lang="en-US" sz="2200" kern="1200" dirty="0"/>
            <a:t>Must provide </a:t>
          </a:r>
          <a:r>
            <a:rPr lang="en-US" sz="2200" b="1" kern="1200" dirty="0"/>
            <a:t>navigational aids </a:t>
          </a:r>
          <a:r>
            <a:rPr lang="en-US" sz="2200" kern="1200" dirty="0"/>
            <a:t>(icebreaker escort?)</a:t>
          </a:r>
        </a:p>
      </dsp:txBody>
      <dsp:txXfrm>
        <a:off x="0" y="365894"/>
        <a:ext cx="11239023" cy="4088700"/>
      </dsp:txXfrm>
    </dsp:sp>
    <dsp:sp modelId="{7537C039-B2BA-8E40-9FAC-138EBF7BE39F}">
      <dsp:nvSpPr>
        <dsp:cNvPr id="0" name=""/>
        <dsp:cNvSpPr/>
      </dsp:nvSpPr>
      <dsp:spPr>
        <a:xfrm>
          <a:off x="561951" y="41174"/>
          <a:ext cx="7867316" cy="6494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7366" tIns="0" rIns="297366" bIns="0" numCol="1" spcCol="1270" anchor="ctr" anchorCtr="0">
          <a:noAutofit/>
        </a:bodyPr>
        <a:lstStyle/>
        <a:p>
          <a:pPr marL="0" lvl="0" indent="0" algn="l" defTabSz="977900">
            <a:lnSpc>
              <a:spcPct val="90000"/>
            </a:lnSpc>
            <a:spcBef>
              <a:spcPct val="0"/>
            </a:spcBef>
            <a:spcAft>
              <a:spcPct val="35000"/>
            </a:spcAft>
            <a:buNone/>
          </a:pPr>
          <a:r>
            <a:rPr lang="az-Cyrl-AZ" sz="2200" kern="1200" dirty="0"/>
            <a:t>Статьи 37-44 Конвенции ООН по морскому праву</a:t>
          </a:r>
          <a:br>
            <a:rPr lang="en-AU" sz="2200" kern="1200" dirty="0"/>
          </a:br>
          <a:r>
            <a:rPr lang="en-AU" sz="2200" kern="1200" dirty="0"/>
            <a:t>Articles 37-44 of UNCLOS</a:t>
          </a:r>
          <a:endParaRPr lang="en-US" sz="2200" kern="1200" dirty="0"/>
        </a:p>
      </dsp:txBody>
      <dsp:txXfrm>
        <a:off x="593654" y="72877"/>
        <a:ext cx="7803910" cy="5860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71EA7E-ADDE-DC4C-9BDF-23CE0C43315A}">
      <dsp:nvSpPr>
        <dsp:cNvPr id="0" name=""/>
        <dsp:cNvSpPr/>
      </dsp:nvSpPr>
      <dsp:spPr>
        <a:xfrm>
          <a:off x="0" y="1021931"/>
          <a:ext cx="11167277" cy="347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66705" tIns="499872" rIns="866705" bIns="199136" numCol="1" spcCol="1270" anchor="t" anchorCtr="0">
          <a:noAutofit/>
        </a:bodyPr>
        <a:lstStyle/>
        <a:p>
          <a:pPr marL="285750" lvl="1" indent="-285750" algn="l" defTabSz="1244600">
            <a:lnSpc>
              <a:spcPct val="90000"/>
            </a:lnSpc>
            <a:spcBef>
              <a:spcPct val="0"/>
            </a:spcBef>
            <a:spcAft>
              <a:spcPct val="15000"/>
            </a:spcAft>
            <a:buChar char="•"/>
          </a:pPr>
          <a:r>
            <a:rPr lang="en-AU" sz="2800" b="1" kern="1200" dirty="0"/>
            <a:t>Responsibility of a coastal state bordering transit passage</a:t>
          </a:r>
          <a:r>
            <a:rPr lang="en-AU" sz="2500" b="1" kern="1200" dirty="0"/>
            <a:t>:</a:t>
          </a:r>
          <a:r>
            <a:rPr lang="en-AU" sz="2500" kern="1200" dirty="0"/>
            <a:t> </a:t>
          </a:r>
          <a:endParaRPr lang="en-US" sz="2500" kern="1200" dirty="0"/>
        </a:p>
        <a:p>
          <a:pPr marL="457200" lvl="2" indent="-228600" algn="l" defTabSz="1111250">
            <a:lnSpc>
              <a:spcPct val="90000"/>
            </a:lnSpc>
            <a:spcBef>
              <a:spcPct val="0"/>
            </a:spcBef>
            <a:spcAft>
              <a:spcPct val="15000"/>
            </a:spcAft>
            <a:buNone/>
          </a:pPr>
          <a:r>
            <a:rPr lang="en-AU" sz="2500" i="1" kern="1200" dirty="0"/>
            <a:t>a state bordering a transit passage may, in the exercise of their sovereignty within their territorial sea, adopt laws and regulations for the prevention, reduction and control of marine pollution from foreign vessels, including vessels exercising the right of innocent passage, but must not hamper the innocent passage of foreign vessels</a:t>
          </a:r>
          <a:r>
            <a:rPr lang="en-AU" sz="2500" i="0" kern="1200" dirty="0"/>
            <a:t>. </a:t>
          </a:r>
          <a:endParaRPr lang="en-US" sz="2500" i="0" kern="1200" dirty="0"/>
        </a:p>
      </dsp:txBody>
      <dsp:txXfrm>
        <a:off x="0" y="1021931"/>
        <a:ext cx="11167277" cy="3477600"/>
      </dsp:txXfrm>
    </dsp:sp>
    <dsp:sp modelId="{7537C039-B2BA-8E40-9FAC-138EBF7BE39F}">
      <dsp:nvSpPr>
        <dsp:cNvPr id="0" name=""/>
        <dsp:cNvSpPr/>
      </dsp:nvSpPr>
      <dsp:spPr>
        <a:xfrm>
          <a:off x="558363" y="667691"/>
          <a:ext cx="7817093" cy="7084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5468" tIns="0" rIns="295468" bIns="0" numCol="1" spcCol="1270" anchor="ctr" anchorCtr="0">
          <a:noAutofit/>
        </a:bodyPr>
        <a:lstStyle/>
        <a:p>
          <a:pPr marL="0" lvl="0" indent="0" algn="l" defTabSz="1066800">
            <a:lnSpc>
              <a:spcPct val="90000"/>
            </a:lnSpc>
            <a:spcBef>
              <a:spcPct val="0"/>
            </a:spcBef>
            <a:spcAft>
              <a:spcPct val="35000"/>
            </a:spcAft>
            <a:buNone/>
          </a:pPr>
          <a:r>
            <a:rPr lang="az-Cyrl-AZ" sz="2400" kern="1200" dirty="0"/>
            <a:t>Статья 211(4) Конвенции ООН по морскому праву</a:t>
          </a:r>
          <a:r>
            <a:rPr lang="en-AU" sz="2400" kern="1200" dirty="0"/>
            <a:t> </a:t>
          </a:r>
        </a:p>
        <a:p>
          <a:pPr marL="0" lvl="0" indent="0" algn="l" defTabSz="1066800">
            <a:lnSpc>
              <a:spcPct val="90000"/>
            </a:lnSpc>
            <a:spcBef>
              <a:spcPct val="0"/>
            </a:spcBef>
            <a:spcAft>
              <a:spcPct val="35000"/>
            </a:spcAft>
            <a:buNone/>
          </a:pPr>
          <a:r>
            <a:rPr lang="en-AU" sz="2400" kern="1200" dirty="0"/>
            <a:t>Article 211(4) of UNCLOS</a:t>
          </a:r>
          <a:endParaRPr lang="en-US" sz="2400" kern="1200" dirty="0"/>
        </a:p>
      </dsp:txBody>
      <dsp:txXfrm>
        <a:off x="592948" y="702276"/>
        <a:ext cx="7747923" cy="6393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3D21A3-5BAC-BF48-8C7C-7A3031DEB18F}">
      <dsp:nvSpPr>
        <dsp:cNvPr id="0" name=""/>
        <dsp:cNvSpPr/>
      </dsp:nvSpPr>
      <dsp:spPr>
        <a:xfrm>
          <a:off x="0" y="889985"/>
          <a:ext cx="11022419" cy="37012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855462" tIns="520700" rIns="855462" bIns="213360" numCol="1" spcCol="1270" anchor="t" anchorCtr="0">
          <a:noAutofit/>
        </a:bodyPr>
        <a:lstStyle/>
        <a:p>
          <a:pPr marL="285750" lvl="1" indent="-285750" algn="l" defTabSz="1333500">
            <a:lnSpc>
              <a:spcPct val="90000"/>
            </a:lnSpc>
            <a:spcBef>
              <a:spcPct val="0"/>
            </a:spcBef>
            <a:spcAft>
              <a:spcPct val="15000"/>
            </a:spcAft>
            <a:buChar char="•"/>
          </a:pPr>
          <a:r>
            <a:rPr lang="en-AU" sz="3000" b="1" kern="1200" dirty="0"/>
            <a:t>Further right of control in ice-covered areas - requires</a:t>
          </a:r>
          <a:r>
            <a:rPr lang="en-AU" sz="2800" b="1" kern="1200" dirty="0"/>
            <a:t>:</a:t>
          </a:r>
          <a:r>
            <a:rPr lang="en-AU" sz="2800" kern="1200" dirty="0"/>
            <a:t> </a:t>
          </a:r>
          <a:endParaRPr lang="en-US" sz="2800" kern="1200" dirty="0"/>
        </a:p>
        <a:p>
          <a:pPr marL="457200" lvl="2" indent="-228600" algn="l" defTabSz="1155700">
            <a:lnSpc>
              <a:spcPct val="90000"/>
            </a:lnSpc>
            <a:spcBef>
              <a:spcPct val="0"/>
            </a:spcBef>
            <a:spcAft>
              <a:spcPct val="15000"/>
            </a:spcAft>
            <a:buNone/>
          </a:pPr>
          <a:r>
            <a:rPr lang="en-AU" sz="2600" i="1" kern="1200" dirty="0"/>
            <a:t>coastal states in </a:t>
          </a:r>
          <a:r>
            <a:rPr lang="en-AU" sz="2600" b="1" i="1" kern="1200" dirty="0"/>
            <a:t>ice-covered areas </a:t>
          </a:r>
          <a:r>
            <a:rPr lang="en-AU" sz="2600" i="1" kern="1200" dirty="0"/>
            <a:t>to enact and enforce </a:t>
          </a:r>
          <a:r>
            <a:rPr lang="en-AU" sz="2600" b="1" i="1" kern="1200" dirty="0"/>
            <a:t>non-discriminatory</a:t>
          </a:r>
          <a:r>
            <a:rPr lang="en-AU" sz="2600" i="1" kern="1200" dirty="0"/>
            <a:t> regulations </a:t>
          </a:r>
          <a:r>
            <a:rPr lang="en-AU" sz="2600" b="1" i="1" kern="1200" dirty="0"/>
            <a:t>to prevent pollution </a:t>
          </a:r>
          <a:r>
            <a:rPr lang="en-AU" sz="2600" i="1" kern="1200" dirty="0"/>
            <a:t>within their Exclusive Economic Zones (EEZs where particularly </a:t>
          </a:r>
          <a:r>
            <a:rPr lang="en-AU" sz="2600" b="1" i="1" kern="1200" dirty="0"/>
            <a:t>severe climatic conditi</a:t>
          </a:r>
          <a:r>
            <a:rPr lang="en-AU" sz="2600" i="1" kern="1200" dirty="0"/>
            <a:t>ons and the presence of </a:t>
          </a:r>
          <a:r>
            <a:rPr lang="en-AU" sz="2600" b="1" i="1" kern="1200" dirty="0"/>
            <a:t>ice</a:t>
          </a:r>
          <a:r>
            <a:rPr lang="en-AU" sz="2600" i="1" kern="1200" dirty="0"/>
            <a:t> create </a:t>
          </a:r>
          <a:r>
            <a:rPr lang="en-AU" sz="2600" b="1" i="1" kern="1200" dirty="0"/>
            <a:t>exceptional hazards </a:t>
          </a:r>
          <a:r>
            <a:rPr lang="en-AU" sz="2600" i="1" kern="1200" dirty="0"/>
            <a:t>to </a:t>
          </a:r>
          <a:r>
            <a:rPr lang="en-AU" sz="2600" b="1" i="1" kern="1200" dirty="0"/>
            <a:t>navigation</a:t>
          </a:r>
          <a:r>
            <a:rPr lang="en-AU" sz="2600" i="1" kern="1200" dirty="0"/>
            <a:t> for most of the year, and </a:t>
          </a:r>
          <a:r>
            <a:rPr lang="en-AU" sz="2600" b="1" i="1" kern="1200" dirty="0"/>
            <a:t>pollution</a:t>
          </a:r>
          <a:r>
            <a:rPr lang="en-AU" sz="2600" i="1" kern="1200" dirty="0"/>
            <a:t> could cause </a:t>
          </a:r>
          <a:r>
            <a:rPr lang="en-AU" sz="2600" b="1" i="1" kern="1200" dirty="0"/>
            <a:t>major</a:t>
          </a:r>
          <a:r>
            <a:rPr lang="en-AU" sz="2600" i="1" kern="1200" dirty="0"/>
            <a:t> or </a:t>
          </a:r>
          <a:r>
            <a:rPr lang="en-AU" sz="2600" b="1" i="1" kern="1200" dirty="0"/>
            <a:t>irreversible</a:t>
          </a:r>
          <a:r>
            <a:rPr lang="en-AU" sz="2600" i="1" kern="1200" dirty="0"/>
            <a:t> </a:t>
          </a:r>
          <a:r>
            <a:rPr lang="en-AU" sz="2600" b="1" i="1" kern="1200" dirty="0"/>
            <a:t>h</a:t>
          </a:r>
          <a:r>
            <a:rPr lang="en-AU" sz="2800" b="1" i="1" kern="1200" dirty="0"/>
            <a:t>arm</a:t>
          </a:r>
          <a:r>
            <a:rPr lang="en-AU" sz="2800" i="1" kern="1200" dirty="0"/>
            <a:t> </a:t>
          </a:r>
          <a:r>
            <a:rPr lang="en-AU" sz="2800" i="0" kern="1200" dirty="0"/>
            <a:t>. </a:t>
          </a:r>
          <a:endParaRPr lang="en-US" sz="2800" i="0" kern="1200" dirty="0"/>
        </a:p>
      </dsp:txBody>
      <dsp:txXfrm>
        <a:off x="0" y="889985"/>
        <a:ext cx="11022419" cy="3701250"/>
      </dsp:txXfrm>
    </dsp:sp>
    <dsp:sp modelId="{50358D98-3050-3C43-965B-4F6BF8281551}">
      <dsp:nvSpPr>
        <dsp:cNvPr id="0" name=""/>
        <dsp:cNvSpPr/>
      </dsp:nvSpPr>
      <dsp:spPr>
        <a:xfrm>
          <a:off x="551120" y="260492"/>
          <a:ext cx="7715693" cy="7380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91635" tIns="0" rIns="291635" bIns="0" numCol="1" spcCol="1270" anchor="ctr" anchorCtr="0">
          <a:noAutofit/>
        </a:bodyPr>
        <a:lstStyle/>
        <a:p>
          <a:pPr marL="0" lvl="0" indent="0" algn="l" defTabSz="1111250">
            <a:lnSpc>
              <a:spcPct val="90000"/>
            </a:lnSpc>
            <a:spcBef>
              <a:spcPct val="0"/>
            </a:spcBef>
            <a:spcAft>
              <a:spcPct val="35000"/>
            </a:spcAft>
            <a:buNone/>
          </a:pPr>
          <a:r>
            <a:rPr lang="az-Cyrl-AZ" sz="2500" kern="1200" dirty="0"/>
            <a:t>Статья </a:t>
          </a:r>
          <a:r>
            <a:rPr lang="en-AU" sz="2500" kern="1200" dirty="0"/>
            <a:t>234</a:t>
          </a:r>
          <a:r>
            <a:rPr lang="az-Cyrl-AZ" sz="2500" kern="1200" dirty="0"/>
            <a:t>Конвенции ООН по морскому праву</a:t>
          </a:r>
          <a:r>
            <a:rPr lang="en-AU" sz="2500" kern="1200" dirty="0"/>
            <a:t> </a:t>
          </a:r>
          <a:br>
            <a:rPr lang="en-AU" sz="2500" kern="1200" dirty="0"/>
          </a:br>
          <a:r>
            <a:rPr lang="en-AU" sz="2500" kern="1200" dirty="0"/>
            <a:t>Article 234 of UNCLOS</a:t>
          </a:r>
          <a:endParaRPr lang="en-US" sz="2500" kern="1200" dirty="0"/>
        </a:p>
      </dsp:txBody>
      <dsp:txXfrm>
        <a:off x="587146" y="296518"/>
        <a:ext cx="7643641" cy="6659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3701A9-8F2E-8145-B178-E9FE5FDDD7E8}">
      <dsp:nvSpPr>
        <dsp:cNvPr id="0" name=""/>
        <dsp:cNvSpPr/>
      </dsp:nvSpPr>
      <dsp:spPr>
        <a:xfrm>
          <a:off x="1285" y="991785"/>
          <a:ext cx="2641849" cy="1056739"/>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GB" sz="1800" b="1" kern="1200" dirty="0"/>
            <a:t>2012-2018 Governance</a:t>
          </a:r>
        </a:p>
      </dsp:txBody>
      <dsp:txXfrm>
        <a:off x="529655" y="991785"/>
        <a:ext cx="1585110" cy="1056739"/>
      </dsp:txXfrm>
    </dsp:sp>
    <dsp:sp modelId="{D6477FDF-323C-144A-A1A7-EF1D4B504BF7}">
      <dsp:nvSpPr>
        <dsp:cNvPr id="0" name=""/>
        <dsp:cNvSpPr/>
      </dsp:nvSpPr>
      <dsp:spPr>
        <a:xfrm>
          <a:off x="2299695" y="1081608"/>
          <a:ext cx="2192735" cy="87709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kern="1200" dirty="0"/>
            <a:t>Ministry of Transport</a:t>
          </a:r>
        </a:p>
      </dsp:txBody>
      <dsp:txXfrm>
        <a:off x="2738242" y="1081608"/>
        <a:ext cx="1315641" cy="877094"/>
      </dsp:txXfrm>
    </dsp:sp>
    <dsp:sp modelId="{4359A5EA-B530-CF44-BBA0-D9C76B18431C}">
      <dsp:nvSpPr>
        <dsp:cNvPr id="0" name=""/>
        <dsp:cNvSpPr/>
      </dsp:nvSpPr>
      <dsp:spPr>
        <a:xfrm>
          <a:off x="4185447" y="1081608"/>
          <a:ext cx="2192735" cy="87709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kern="1200" dirty="0"/>
            <a:t>NSR Administration</a:t>
          </a:r>
        </a:p>
      </dsp:txBody>
      <dsp:txXfrm>
        <a:off x="4623994" y="1081608"/>
        <a:ext cx="1315641" cy="877094"/>
      </dsp:txXfrm>
    </dsp:sp>
    <dsp:sp modelId="{CE50FF3C-B0D8-EB4F-8A58-6906C3B28EE3}">
      <dsp:nvSpPr>
        <dsp:cNvPr id="0" name=""/>
        <dsp:cNvSpPr/>
      </dsp:nvSpPr>
      <dsp:spPr>
        <a:xfrm>
          <a:off x="6071199" y="1081608"/>
          <a:ext cx="2192735" cy="87709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kern="1200" dirty="0"/>
            <a:t>Ministry of </a:t>
          </a:r>
          <a:r>
            <a:rPr lang="en-GB" sz="1400" kern="1200" dirty="0" err="1"/>
            <a:t>NAtural</a:t>
          </a:r>
          <a:r>
            <a:rPr lang="en-GB" sz="1400" kern="1200" dirty="0"/>
            <a:t> Resources</a:t>
          </a:r>
        </a:p>
      </dsp:txBody>
      <dsp:txXfrm>
        <a:off x="6509746" y="1081608"/>
        <a:ext cx="1315641" cy="877094"/>
      </dsp:txXfrm>
    </dsp:sp>
    <dsp:sp modelId="{33816E9C-ED16-2543-9A6C-8067040C5F16}">
      <dsp:nvSpPr>
        <dsp:cNvPr id="0" name=""/>
        <dsp:cNvSpPr/>
      </dsp:nvSpPr>
      <dsp:spPr>
        <a:xfrm>
          <a:off x="7956951" y="1081608"/>
          <a:ext cx="2192735" cy="87709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kern="1200" dirty="0"/>
            <a:t>Rosatom (icebreakers only) </a:t>
          </a:r>
        </a:p>
      </dsp:txBody>
      <dsp:txXfrm>
        <a:off x="8395498" y="1081608"/>
        <a:ext cx="1315641" cy="877094"/>
      </dsp:txXfrm>
    </dsp:sp>
    <dsp:sp modelId="{C2A05B01-407F-DF4D-BDC7-F5F2653CE312}">
      <dsp:nvSpPr>
        <dsp:cNvPr id="0" name=""/>
        <dsp:cNvSpPr/>
      </dsp:nvSpPr>
      <dsp:spPr>
        <a:xfrm>
          <a:off x="1285" y="2196468"/>
          <a:ext cx="2641849" cy="1056739"/>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GB" sz="1800" b="1" kern="1200"/>
            <a:t>2018-2020 Transition</a:t>
          </a:r>
        </a:p>
      </dsp:txBody>
      <dsp:txXfrm>
        <a:off x="529655" y="2196468"/>
        <a:ext cx="1585110" cy="1056739"/>
      </dsp:txXfrm>
    </dsp:sp>
    <dsp:sp modelId="{211BC828-11C1-7247-9CAC-886A7CBE1AF1}">
      <dsp:nvSpPr>
        <dsp:cNvPr id="0" name=""/>
        <dsp:cNvSpPr/>
      </dsp:nvSpPr>
      <dsp:spPr>
        <a:xfrm>
          <a:off x="2299695" y="2286291"/>
          <a:ext cx="2192735" cy="87709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kern="1200" dirty="0"/>
            <a:t>Rosatom gains infrastructure Authority</a:t>
          </a:r>
        </a:p>
      </dsp:txBody>
      <dsp:txXfrm>
        <a:off x="2738242" y="2286291"/>
        <a:ext cx="1315641" cy="877094"/>
      </dsp:txXfrm>
    </dsp:sp>
    <dsp:sp modelId="{3200CD75-A93A-5341-A1A7-DA565DC92B95}">
      <dsp:nvSpPr>
        <dsp:cNvPr id="0" name=""/>
        <dsp:cNvSpPr/>
      </dsp:nvSpPr>
      <dsp:spPr>
        <a:xfrm>
          <a:off x="4185447" y="2286291"/>
          <a:ext cx="2192735" cy="87709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kern="1200" dirty="0"/>
            <a:t>Mixed permitting </a:t>
          </a:r>
          <a:r>
            <a:rPr lang="en-GB" sz="1400" kern="1200" dirty="0" err="1"/>
            <a:t>responsibiities</a:t>
          </a:r>
          <a:endParaRPr lang="en-GB" sz="1400" kern="1200" dirty="0"/>
        </a:p>
      </dsp:txBody>
      <dsp:txXfrm>
        <a:off x="4623994" y="2286291"/>
        <a:ext cx="1315641" cy="877094"/>
      </dsp:txXfrm>
    </dsp:sp>
    <dsp:sp modelId="{E81B7B89-B4D8-5E44-8829-9C986DDD2792}">
      <dsp:nvSpPr>
        <dsp:cNvPr id="0" name=""/>
        <dsp:cNvSpPr/>
      </dsp:nvSpPr>
      <dsp:spPr>
        <a:xfrm>
          <a:off x="1285" y="3401151"/>
          <a:ext cx="2641849" cy="1056739"/>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GB" sz="1800" b="1" kern="1200" dirty="0"/>
            <a:t>2020-present: </a:t>
          </a:r>
          <a:r>
            <a:rPr lang="en-GB" sz="1800" kern="1200" dirty="0"/>
            <a:t>ROSATOM AS CENTRAL OPERATOR</a:t>
          </a:r>
          <a:endParaRPr lang="en-GB" sz="1800" b="1" kern="1200" dirty="0"/>
        </a:p>
      </dsp:txBody>
      <dsp:txXfrm>
        <a:off x="529655" y="3401151"/>
        <a:ext cx="1585110" cy="1056739"/>
      </dsp:txXfrm>
    </dsp:sp>
    <dsp:sp modelId="{3D84348D-B308-534A-9217-E84DFB48092A}">
      <dsp:nvSpPr>
        <dsp:cNvPr id="0" name=""/>
        <dsp:cNvSpPr/>
      </dsp:nvSpPr>
      <dsp:spPr>
        <a:xfrm>
          <a:off x="2299695" y="3490974"/>
          <a:ext cx="2192735" cy="87709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kern="1200" dirty="0"/>
            <a:t>Icebreakers and Escort Scheduling</a:t>
          </a:r>
        </a:p>
      </dsp:txBody>
      <dsp:txXfrm>
        <a:off x="2738242" y="3490974"/>
        <a:ext cx="1315641" cy="877094"/>
      </dsp:txXfrm>
    </dsp:sp>
    <dsp:sp modelId="{21DBBDE4-A829-8B4B-BE6E-B9296AC79B6F}">
      <dsp:nvSpPr>
        <dsp:cNvPr id="0" name=""/>
        <dsp:cNvSpPr/>
      </dsp:nvSpPr>
      <dsp:spPr>
        <a:xfrm>
          <a:off x="4185447" y="3490974"/>
          <a:ext cx="2192735" cy="87709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kern="1200" dirty="0"/>
            <a:t>Infrastructure and Ports</a:t>
          </a:r>
        </a:p>
      </dsp:txBody>
      <dsp:txXfrm>
        <a:off x="4623994" y="3490974"/>
        <a:ext cx="1315641" cy="877094"/>
      </dsp:txXfrm>
    </dsp:sp>
    <dsp:sp modelId="{8C850D6A-1838-6E43-B2BE-B3E95D03C853}">
      <dsp:nvSpPr>
        <dsp:cNvPr id="0" name=""/>
        <dsp:cNvSpPr/>
      </dsp:nvSpPr>
      <dsp:spPr>
        <a:xfrm>
          <a:off x="6071199" y="3490974"/>
          <a:ext cx="2192735" cy="87709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kern="1200"/>
            <a:t>Investment Planning  </a:t>
          </a:r>
        </a:p>
      </dsp:txBody>
      <dsp:txXfrm>
        <a:off x="6509746" y="3490974"/>
        <a:ext cx="1315641" cy="877094"/>
      </dsp:txXfrm>
    </dsp:sp>
    <dsp:sp modelId="{7A71DEE6-0B1E-CD4F-B9A5-2086877C1E6C}">
      <dsp:nvSpPr>
        <dsp:cNvPr id="0" name=""/>
        <dsp:cNvSpPr/>
      </dsp:nvSpPr>
      <dsp:spPr>
        <a:xfrm>
          <a:off x="7956951" y="3490974"/>
          <a:ext cx="2192735" cy="87709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kern="1200" dirty="0"/>
            <a:t>Digital navigation and communications systems</a:t>
          </a:r>
        </a:p>
      </dsp:txBody>
      <dsp:txXfrm>
        <a:off x="8395498" y="3490974"/>
        <a:ext cx="1315641" cy="877094"/>
      </dsp:txXfrm>
    </dsp:sp>
    <dsp:sp modelId="{D316CD62-7D40-5E43-ABA6-1032B45B950E}">
      <dsp:nvSpPr>
        <dsp:cNvPr id="0" name=""/>
        <dsp:cNvSpPr/>
      </dsp:nvSpPr>
      <dsp:spPr>
        <a:xfrm>
          <a:off x="9842703" y="3490974"/>
          <a:ext cx="2192735" cy="877094"/>
        </a:xfrm>
        <a:prstGeom prst="chevron">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kern="1200"/>
            <a:t>Environmental Monitoring </a:t>
          </a:r>
        </a:p>
      </dsp:txBody>
      <dsp:txXfrm>
        <a:off x="10281250" y="3490974"/>
        <a:ext cx="1315641" cy="87709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062A73-2E64-49D6-ABD8-1FCFA8272204}" type="datetimeFigureOut">
              <a:rPr lang="en-AU" smtClean="0"/>
              <a:t>13/10/2026</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80AC98-8E30-490D-A639-38DF0F70C274}" type="slidenum">
              <a:rPr lang="en-AU" smtClean="0"/>
              <a:t>‹#›</a:t>
            </a:fld>
            <a:endParaRPr lang="en-AU"/>
          </a:p>
        </p:txBody>
      </p:sp>
    </p:spTree>
    <p:extLst>
      <p:ext uri="{BB962C8B-B14F-4D97-AF65-F5344CB8AC3E}">
        <p14:creationId xmlns:p14="http://schemas.microsoft.com/office/powerpoint/2010/main" val="3954587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Remote, isolated and vast distances – need for communications</a:t>
            </a:r>
          </a:p>
          <a:p>
            <a:endParaRPr lang="en-US" dirty="0"/>
          </a:p>
        </p:txBody>
      </p:sp>
      <p:sp>
        <p:nvSpPr>
          <p:cNvPr id="4" name="Slide Number Placeholder 3"/>
          <p:cNvSpPr>
            <a:spLocks noGrp="1"/>
          </p:cNvSpPr>
          <p:nvPr>
            <p:ph type="sldNum" sz="quarter" idx="5"/>
          </p:nvPr>
        </p:nvSpPr>
        <p:spPr/>
        <p:txBody>
          <a:bodyPr/>
          <a:lstStyle/>
          <a:p>
            <a:fld id="{5780AC98-8E30-490D-A639-38DF0F70C274}" type="slidenum">
              <a:rPr lang="en-AU" smtClean="0"/>
              <a:t>3</a:t>
            </a:fld>
            <a:endParaRPr lang="en-AU"/>
          </a:p>
        </p:txBody>
      </p:sp>
    </p:spTree>
    <p:extLst>
      <p:ext uri="{BB962C8B-B14F-4D97-AF65-F5344CB8AC3E}">
        <p14:creationId xmlns:p14="http://schemas.microsoft.com/office/powerpoint/2010/main" val="311468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66EFA-6712-7FDE-1191-24C81CF57E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FE3EE7-105F-6062-C73C-C4731A2737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1E3257-5B31-8DAD-D48D-665474D9C4AE}"/>
              </a:ext>
            </a:extLst>
          </p:cNvPr>
          <p:cNvSpPr>
            <a:spLocks noGrp="1"/>
          </p:cNvSpPr>
          <p:nvPr>
            <p:ph type="body" idx="1"/>
          </p:nvPr>
        </p:nvSpPr>
        <p:spPr/>
        <p:txBody>
          <a:bodyPr/>
          <a:lstStyle/>
          <a:p>
            <a:pPr algn="just">
              <a:lnSpc>
                <a:spcPct val="115000"/>
              </a:lnSpc>
              <a:spcBef>
                <a:spcPts val="600"/>
              </a:spcBef>
              <a:spcAft>
                <a:spcPts val="600"/>
              </a:spcAft>
            </a:pPr>
            <a:r>
              <a:rPr lang="en-AU" sz="1200" dirty="0">
                <a:effectLst/>
                <a:latin typeface="Calibri" panose="020F0502020204030204" pitchFamily="34" charset="0"/>
                <a:ea typeface="Calibri" panose="020F0502020204030204" pitchFamily="34" charset="0"/>
                <a:cs typeface="Calibri" panose="020F0502020204030204" pitchFamily="34" charset="0"/>
              </a:rPr>
              <a:t>In advance of its tenure as Arctic Council Chair, Russia released several critical arctic documents: </a:t>
            </a:r>
            <a:r>
              <a:rPr lang="ru-RU" sz="1200" i="1" dirty="0">
                <a:effectLst/>
                <a:latin typeface="Calibri" panose="020F0502020204030204" pitchFamily="34" charset="0"/>
                <a:ea typeface="Calibri" panose="020F0502020204030204" pitchFamily="34" charset="0"/>
                <a:cs typeface="Calibri" panose="020F0502020204030204" pitchFamily="34" charset="0"/>
              </a:rPr>
              <a:t>On</a:t>
            </a:r>
            <a:r>
              <a:rPr lang="en-AU" sz="1200" i="1" dirty="0">
                <a:effectLst/>
                <a:latin typeface="Calibri" panose="020F0502020204030204" pitchFamily="34" charset="0"/>
                <a:ea typeface="Calibri" panose="020F0502020204030204" pitchFamily="34" charset="0"/>
                <a:cs typeface="Calibri" panose="020F0502020204030204" pitchFamily="34" charset="0"/>
              </a:rPr>
              <a:t> the fundamentals of the State policy of </a:t>
            </a:r>
            <a:r>
              <a:rPr lang="ru-RU" sz="1200" i="1" dirty="0">
                <a:effectLst/>
                <a:latin typeface="Calibri" panose="020F0502020204030204" pitchFamily="34" charset="0"/>
                <a:ea typeface="Calibri" panose="020F0502020204030204" pitchFamily="34" charset="0"/>
                <a:cs typeface="Calibri" panose="020F0502020204030204" pitchFamily="34" charset="0"/>
              </a:rPr>
              <a:t>Russian Federation</a:t>
            </a:r>
            <a:r>
              <a:rPr lang="en-AU" sz="1200" i="1" dirty="0">
                <a:effectLst/>
                <a:latin typeface="Calibri" panose="020F0502020204030204" pitchFamily="34" charset="0"/>
                <a:ea typeface="Calibri" panose="020F0502020204030204" pitchFamily="34" charset="0"/>
                <a:cs typeface="Calibri" panose="020F0502020204030204" pitchFamily="34" charset="0"/>
              </a:rPr>
              <a:t> in the Arctic for the period up to 2035 </a:t>
            </a:r>
            <a:r>
              <a:rPr lang="en-AU" sz="1200" dirty="0">
                <a:effectLst/>
                <a:latin typeface="Calibri" panose="020F0502020204030204" pitchFamily="34" charset="0"/>
                <a:ea typeface="Calibri" panose="020F0502020204030204" pitchFamily="34" charset="0"/>
                <a:cs typeface="Calibri" panose="020F0502020204030204" pitchFamily="34" charset="0"/>
              </a:rPr>
              <a:t>(2035 Russian Arctic Policy), and the </a:t>
            </a:r>
            <a:r>
              <a:rPr lang="en-AU" sz="1200" i="1" dirty="0">
                <a:effectLst/>
                <a:latin typeface="Calibri" panose="020F0502020204030204" pitchFamily="34" charset="0"/>
                <a:ea typeface="Calibri" panose="020F0502020204030204" pitchFamily="34" charset="0"/>
                <a:cs typeface="Calibri" panose="020F0502020204030204" pitchFamily="34" charset="0"/>
              </a:rPr>
              <a:t>Russian Arctic Strategy to 2035 (2035 Arctic Strategy)</a:t>
            </a:r>
            <a:r>
              <a:rPr lang="en-AU" sz="1200" dirty="0">
                <a:effectLst/>
                <a:latin typeface="Calibri" panose="020F0502020204030204" pitchFamily="34" charset="0"/>
                <a:ea typeface="Calibri" panose="020F0502020204030204" pitchFamily="34" charset="0"/>
                <a:cs typeface="Calibri" panose="020F0502020204030204" pitchFamily="34" charset="0"/>
              </a:rPr>
              <a:t>. Together, these documents define the goals, strategies</a:t>
            </a:r>
            <a:r>
              <a:rPr lang="en-AU" sz="1800" dirty="0">
                <a:effectLst/>
                <a:latin typeface="Calibri" panose="020F0502020204030204" pitchFamily="34" charset="0"/>
                <a:ea typeface="Calibri" panose="020F0502020204030204" pitchFamily="34" charset="0"/>
                <a:cs typeface="Calibri" panose="020F0502020204030204" pitchFamily="34" charset="0"/>
              </a:rPr>
              <a:t>, </a:t>
            </a:r>
            <a:r>
              <a:rPr lang="en-AU" sz="1200" dirty="0">
                <a:effectLst/>
                <a:latin typeface="Calibri" panose="020F0502020204030204" pitchFamily="34" charset="0"/>
                <a:ea typeface="Calibri" panose="020F0502020204030204" pitchFamily="34" charset="0"/>
                <a:cs typeface="Calibri" panose="020F0502020204030204" pitchFamily="34" charset="0"/>
              </a:rPr>
              <a:t>directions, and tasks Russia will undertake to implement Russian ambitions for economic development in the region on the back of petroleum development and the expansion of the Northern Sea Route.</a:t>
            </a:r>
            <a:endParaRPr lang="en-AU" sz="18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Bef>
                <a:spcPts val="600"/>
              </a:spcBef>
              <a:spcAft>
                <a:spcPts val="600"/>
              </a:spcAft>
            </a:pPr>
            <a:r>
              <a:rPr lang="en-AU" sz="1800" dirty="0">
                <a:effectLst/>
                <a:latin typeface="Calibri" panose="020F0502020204030204" pitchFamily="34" charset="0"/>
                <a:ea typeface="Calibri" panose="020F0502020204030204" pitchFamily="34" charset="0"/>
                <a:cs typeface="Calibri" panose="020F0502020204030204" pitchFamily="34" charset="0"/>
              </a:rPr>
              <a:t>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r>
              <a:rPr lang="en-AU" sz="1800" dirty="0">
                <a:effectLst/>
                <a:latin typeface="Calibri" panose="020F0502020204030204" pitchFamily="34" charset="0"/>
                <a:ea typeface="Calibri" panose="020F0502020204030204" pitchFamily="34" charset="0"/>
                <a:cs typeface="Times New Roman" panose="02020603050405020304" pitchFamily="18" charset="0"/>
              </a:rPr>
              <a:t>Russian Federation, </a:t>
            </a:r>
            <a:r>
              <a:rPr lang="en-AU" sz="2000" i="1" dirty="0">
                <a:effectLst/>
                <a:latin typeface="Calibri" panose="020F0502020204030204" pitchFamily="34" charset="0"/>
                <a:ea typeface="Calibri" panose="020F0502020204030204" pitchFamily="34" charset="0"/>
                <a:cs typeface="Times New Roman" panose="02020603050405020304" pitchFamily="18" charset="0"/>
              </a:rPr>
              <a:t>Strategy of development of the Arctic Zone of the Russian Federation and the provision of national security for the period to 2035, </a:t>
            </a:r>
            <a:r>
              <a:rPr lang="en-AU" sz="2000" dirty="0">
                <a:effectLst/>
                <a:latin typeface="Calibri" panose="020F0502020204030204" pitchFamily="34" charset="0"/>
                <a:ea typeface="Calibri" panose="020F0502020204030204" pitchFamily="34" charset="0"/>
                <a:cs typeface="Times New Roman" panose="02020603050405020304" pitchFamily="18" charset="0"/>
              </a:rPr>
              <a:t>signed into law October 2020</a:t>
            </a:r>
            <a:r>
              <a:rPr lang="en-AU" sz="1800" dirty="0">
                <a:effectLst/>
                <a:latin typeface="Calibri" panose="020F0502020204030204" pitchFamily="34" charset="0"/>
                <a:ea typeface="Calibri" panose="020F0502020204030204" pitchFamily="34" charset="0"/>
                <a:cs typeface="Times New Roman" panose="02020603050405020304" pitchFamily="18" charset="0"/>
              </a:rPr>
              <a:t>. This strategy </a:t>
            </a:r>
          </a:p>
          <a:p>
            <a:r>
              <a:rPr lang="en-AU" sz="1800" dirty="0">
                <a:effectLst/>
                <a:latin typeface="Calibri" panose="020F0502020204030204" pitchFamily="34" charset="0"/>
                <a:ea typeface="Calibri" panose="020F0502020204030204" pitchFamily="34" charset="0"/>
                <a:cs typeface="Times New Roman" panose="02020603050405020304" pitchFamily="18" charset="0"/>
              </a:rPr>
              <a:t>followed the document </a:t>
            </a:r>
          </a:p>
          <a:p>
            <a:r>
              <a:rPr lang="en-AU" sz="1600" i="1" dirty="0">
                <a:effectLst/>
                <a:latin typeface="Calibri" panose="020F0502020204030204" pitchFamily="34" charset="0"/>
                <a:ea typeface="Calibri" panose="020F0502020204030204" pitchFamily="34" charset="0"/>
                <a:cs typeface="Times New Roman" panose="02020603050405020304" pitchFamily="18" charset="0"/>
              </a:rPr>
              <a:t>On the Principles of the State Policy of the Russian Federation in the Arctic to 2035 </a:t>
            </a:r>
            <a:r>
              <a:rPr lang="en-AU" sz="1600" dirty="0">
                <a:effectLst/>
                <a:latin typeface="Calibri" panose="020F0502020204030204" pitchFamily="34" charset="0"/>
                <a:ea typeface="Calibri" panose="020F0502020204030204" pitchFamily="34" charset="0"/>
                <a:cs typeface="Times New Roman" panose="02020603050405020304" pitchFamily="18" charset="0"/>
              </a:rPr>
              <a:t>signed into law 5 March 2020.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r>
              <a:rPr lang="en-AU"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a:extLst>
              <a:ext uri="{FF2B5EF4-FFF2-40B4-BE49-F238E27FC236}">
                <a16:creationId xmlns:a16="http://schemas.microsoft.com/office/drawing/2014/main" id="{62188580-D35D-C059-D880-BDF5D133F9D7}"/>
              </a:ext>
            </a:extLst>
          </p:cNvPr>
          <p:cNvSpPr>
            <a:spLocks noGrp="1"/>
          </p:cNvSpPr>
          <p:nvPr>
            <p:ph type="sldNum" sz="quarter" idx="5"/>
          </p:nvPr>
        </p:nvSpPr>
        <p:spPr/>
        <p:txBody>
          <a:bodyPr/>
          <a:lstStyle/>
          <a:p>
            <a:fld id="{9E11EC53-F507-411E-9ADC-FBCFECE09D3D}" type="slidenum">
              <a:rPr lang="en-AU" smtClean="0"/>
              <a:t>8</a:t>
            </a:fld>
            <a:endParaRPr lang="en-AU"/>
          </a:p>
        </p:txBody>
      </p:sp>
    </p:spTree>
    <p:extLst>
      <p:ext uri="{BB962C8B-B14F-4D97-AF65-F5344CB8AC3E}">
        <p14:creationId xmlns:p14="http://schemas.microsoft.com/office/powerpoint/2010/main" val="3226154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Bef>
                <a:spcPts val="600"/>
              </a:spcBef>
              <a:spcAft>
                <a:spcPts val="600"/>
              </a:spcAft>
            </a:pPr>
            <a:r>
              <a:rPr lang="en-US" sz="1200" dirty="0">
                <a:effectLst/>
                <a:latin typeface="Calibri" panose="020F0502020204030204" pitchFamily="34" charset="0"/>
                <a:ea typeface="Calibri" panose="020F0502020204030204" pitchFamily="34" charset="0"/>
                <a:cs typeface="Calibri" panose="020F0502020204030204" pitchFamily="34" charset="0"/>
              </a:rPr>
              <a:t>The Russian invasion of Ukraine in February 2022 has led to heightened geopolitical tension, on a scale unheard of since the Cold War. The invasion has not only affected the security of Europe, but has also had a profound impact on the relationship of Russia with fellow Arctic states. The military dimension of the Russian invasion of Ukraine has overshadowed Arctic cooperation, and according to </a:t>
            </a:r>
            <a:r>
              <a:rPr lang="en-US" sz="1200" dirty="0" err="1">
                <a:effectLst/>
                <a:latin typeface="Calibri" panose="020F0502020204030204" pitchFamily="34" charset="0"/>
                <a:ea typeface="Calibri" panose="020F0502020204030204" pitchFamily="34" charset="0"/>
                <a:cs typeface="Calibri" panose="020F0502020204030204" pitchFamily="34" charset="0"/>
              </a:rPr>
              <a:t>Wishnick</a:t>
            </a:r>
            <a:r>
              <a:rPr lang="en-US" sz="1200" dirty="0">
                <a:effectLst/>
                <a:latin typeface="Calibri" panose="020F0502020204030204" pitchFamily="34" charset="0"/>
                <a:ea typeface="Calibri" panose="020F0502020204030204" pitchFamily="34" charset="0"/>
                <a:cs typeface="Calibri" panose="020F0502020204030204" pitchFamily="34" charset="0"/>
              </a:rPr>
              <a:t> and Carlson, the invasion has distracted attention from key Arctic issues such as climate change socio-economic development and indigenous communities. Russia was keen to utilize its tenure as Chair of the Arctic Council from 2021 to engage with other Arctic Council states to advance its agenda</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600"/>
              </a:spcBef>
              <a:spcAft>
                <a:spcPts val="600"/>
              </a:spcAft>
            </a:pPr>
            <a:r>
              <a:rPr lang="en-AU" sz="1200" dirty="0">
                <a:effectLst/>
                <a:latin typeface="Calibri" panose="020F0502020204030204" pitchFamily="34" charset="0"/>
                <a:ea typeface="Calibri" panose="020F0502020204030204" pitchFamily="34" charset="0"/>
                <a:cs typeface="Calibri" panose="020F0502020204030204" pitchFamily="34" charset="0"/>
              </a:rPr>
              <a:t>In advance of its tenure as Arctic Council Chair, Russia released several critical arctic documents: </a:t>
            </a:r>
            <a:r>
              <a:rPr lang="ru-RU" sz="1200" i="1" dirty="0">
                <a:effectLst/>
                <a:latin typeface="Calibri" panose="020F0502020204030204" pitchFamily="34" charset="0"/>
                <a:ea typeface="Calibri" panose="020F0502020204030204" pitchFamily="34" charset="0"/>
                <a:cs typeface="Calibri" panose="020F0502020204030204" pitchFamily="34" charset="0"/>
              </a:rPr>
              <a:t>On</a:t>
            </a:r>
            <a:r>
              <a:rPr lang="en-AU" sz="1200" i="1" dirty="0">
                <a:effectLst/>
                <a:latin typeface="Calibri" panose="020F0502020204030204" pitchFamily="34" charset="0"/>
                <a:ea typeface="Calibri" panose="020F0502020204030204" pitchFamily="34" charset="0"/>
                <a:cs typeface="Calibri" panose="020F0502020204030204" pitchFamily="34" charset="0"/>
              </a:rPr>
              <a:t> the fundamentals of the State policy of </a:t>
            </a:r>
            <a:r>
              <a:rPr lang="ru-RU" sz="1200" i="1" dirty="0">
                <a:effectLst/>
                <a:latin typeface="Calibri" panose="020F0502020204030204" pitchFamily="34" charset="0"/>
                <a:ea typeface="Calibri" panose="020F0502020204030204" pitchFamily="34" charset="0"/>
                <a:cs typeface="Calibri" panose="020F0502020204030204" pitchFamily="34" charset="0"/>
              </a:rPr>
              <a:t>Russian Federation</a:t>
            </a:r>
            <a:r>
              <a:rPr lang="en-AU" sz="1200" i="1" dirty="0">
                <a:effectLst/>
                <a:latin typeface="Calibri" panose="020F0502020204030204" pitchFamily="34" charset="0"/>
                <a:ea typeface="Calibri" panose="020F0502020204030204" pitchFamily="34" charset="0"/>
                <a:cs typeface="Calibri" panose="020F0502020204030204" pitchFamily="34" charset="0"/>
              </a:rPr>
              <a:t> in the Arctic for the period up to 2035 </a:t>
            </a:r>
            <a:r>
              <a:rPr lang="en-AU" sz="1200" dirty="0">
                <a:effectLst/>
                <a:latin typeface="Calibri" panose="020F0502020204030204" pitchFamily="34" charset="0"/>
                <a:ea typeface="Calibri" panose="020F0502020204030204" pitchFamily="34" charset="0"/>
                <a:cs typeface="Calibri" panose="020F0502020204030204" pitchFamily="34" charset="0"/>
              </a:rPr>
              <a:t>(2035 Russian Arctic Policy), and the </a:t>
            </a:r>
            <a:r>
              <a:rPr lang="en-AU" sz="1200" i="1" dirty="0">
                <a:effectLst/>
                <a:latin typeface="Calibri" panose="020F0502020204030204" pitchFamily="34" charset="0"/>
                <a:ea typeface="Calibri" panose="020F0502020204030204" pitchFamily="34" charset="0"/>
                <a:cs typeface="Calibri" panose="020F0502020204030204" pitchFamily="34" charset="0"/>
              </a:rPr>
              <a:t>Russian Arctic Strategy to 2035 (2035 Arctic Strategy)</a:t>
            </a:r>
            <a:r>
              <a:rPr lang="en-AU" sz="1200" dirty="0">
                <a:effectLst/>
                <a:latin typeface="Calibri" panose="020F0502020204030204" pitchFamily="34" charset="0"/>
                <a:ea typeface="Calibri" panose="020F0502020204030204" pitchFamily="34" charset="0"/>
                <a:cs typeface="Calibri" panose="020F0502020204030204" pitchFamily="34" charset="0"/>
              </a:rPr>
              <a:t>. Together, these documents define the goals, strategies</a:t>
            </a:r>
            <a:r>
              <a:rPr lang="en-AU" sz="1800" dirty="0">
                <a:effectLst/>
                <a:latin typeface="Calibri" panose="020F0502020204030204" pitchFamily="34" charset="0"/>
                <a:ea typeface="Calibri" panose="020F0502020204030204" pitchFamily="34" charset="0"/>
                <a:cs typeface="Calibri" panose="020F0502020204030204" pitchFamily="34" charset="0"/>
              </a:rPr>
              <a:t>, </a:t>
            </a:r>
            <a:r>
              <a:rPr lang="en-AU" sz="1200" dirty="0">
                <a:effectLst/>
                <a:latin typeface="Calibri" panose="020F0502020204030204" pitchFamily="34" charset="0"/>
                <a:ea typeface="Calibri" panose="020F0502020204030204" pitchFamily="34" charset="0"/>
                <a:cs typeface="Calibri" panose="020F0502020204030204" pitchFamily="34" charset="0"/>
              </a:rPr>
              <a:t>directions, and tasks Russia will undertake to implement Russian ambitions for economic development in the region on the back of petroleum development and the expansion of the Northern Sea Route.</a:t>
            </a:r>
            <a:endParaRPr lang="en-AU" sz="18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Bef>
                <a:spcPts val="600"/>
              </a:spcBef>
              <a:spcAft>
                <a:spcPts val="600"/>
              </a:spcAft>
            </a:pPr>
            <a:r>
              <a:rPr lang="en-AU" sz="1800" dirty="0">
                <a:effectLst/>
                <a:latin typeface="Calibri" panose="020F0502020204030204" pitchFamily="34" charset="0"/>
                <a:ea typeface="Calibri" panose="020F0502020204030204" pitchFamily="34" charset="0"/>
                <a:cs typeface="Calibri" panose="020F0502020204030204" pitchFamily="34" charset="0"/>
              </a:rPr>
              <a:t>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r>
              <a:rPr lang="en-AU" sz="1800" dirty="0">
                <a:effectLst/>
                <a:latin typeface="Calibri" panose="020F0502020204030204" pitchFamily="34" charset="0"/>
                <a:ea typeface="Calibri" panose="020F0502020204030204" pitchFamily="34" charset="0"/>
                <a:cs typeface="Times New Roman" panose="02020603050405020304" pitchFamily="18" charset="0"/>
              </a:rPr>
              <a:t>Russian Federation, </a:t>
            </a:r>
            <a:r>
              <a:rPr lang="en-AU" sz="2000" i="1" dirty="0">
                <a:effectLst/>
                <a:latin typeface="Calibri" panose="020F0502020204030204" pitchFamily="34" charset="0"/>
                <a:ea typeface="Calibri" panose="020F0502020204030204" pitchFamily="34" charset="0"/>
                <a:cs typeface="Times New Roman" panose="02020603050405020304" pitchFamily="18" charset="0"/>
              </a:rPr>
              <a:t>Strategy of development of the Arctic Zone of the Russian Federation and the provision of national security for the period to 2035, </a:t>
            </a:r>
            <a:r>
              <a:rPr lang="en-AU" sz="2000" dirty="0">
                <a:effectLst/>
                <a:latin typeface="Calibri" panose="020F0502020204030204" pitchFamily="34" charset="0"/>
                <a:ea typeface="Calibri" panose="020F0502020204030204" pitchFamily="34" charset="0"/>
                <a:cs typeface="Times New Roman" panose="02020603050405020304" pitchFamily="18" charset="0"/>
              </a:rPr>
              <a:t>signed into law October 2020</a:t>
            </a:r>
            <a:r>
              <a:rPr lang="en-AU" sz="1800" dirty="0">
                <a:effectLst/>
                <a:latin typeface="Calibri" panose="020F0502020204030204" pitchFamily="34" charset="0"/>
                <a:ea typeface="Calibri" panose="020F0502020204030204" pitchFamily="34" charset="0"/>
                <a:cs typeface="Times New Roman" panose="02020603050405020304" pitchFamily="18" charset="0"/>
              </a:rPr>
              <a:t>. This strategy </a:t>
            </a:r>
          </a:p>
          <a:p>
            <a:r>
              <a:rPr lang="en-AU" sz="1800" dirty="0">
                <a:effectLst/>
                <a:latin typeface="Calibri" panose="020F0502020204030204" pitchFamily="34" charset="0"/>
                <a:ea typeface="Calibri" panose="020F0502020204030204" pitchFamily="34" charset="0"/>
                <a:cs typeface="Times New Roman" panose="02020603050405020304" pitchFamily="18" charset="0"/>
              </a:rPr>
              <a:t>followed the document </a:t>
            </a:r>
          </a:p>
          <a:p>
            <a:r>
              <a:rPr lang="en-AU" sz="1600" i="1" dirty="0">
                <a:effectLst/>
                <a:latin typeface="Calibri" panose="020F0502020204030204" pitchFamily="34" charset="0"/>
                <a:ea typeface="Calibri" panose="020F0502020204030204" pitchFamily="34" charset="0"/>
                <a:cs typeface="Times New Roman" panose="02020603050405020304" pitchFamily="18" charset="0"/>
              </a:rPr>
              <a:t>On the Principles of the State Policy of the Russian Federation in the Arctic to 2035 </a:t>
            </a:r>
            <a:r>
              <a:rPr lang="en-AU" sz="1600" dirty="0">
                <a:effectLst/>
                <a:latin typeface="Calibri" panose="020F0502020204030204" pitchFamily="34" charset="0"/>
                <a:ea typeface="Calibri" panose="020F0502020204030204" pitchFamily="34" charset="0"/>
                <a:cs typeface="Times New Roman" panose="02020603050405020304" pitchFamily="18" charset="0"/>
              </a:rPr>
              <a:t>signed into law 5 March 2020. </a:t>
            </a:r>
            <a:endParaRPr lang="en-AU" sz="1800" dirty="0">
              <a:effectLst/>
              <a:latin typeface="Calibri" panose="020F0502020204030204" pitchFamily="34" charset="0"/>
              <a:ea typeface="Calibri" panose="020F0502020204030204" pitchFamily="34" charset="0"/>
              <a:cs typeface="Times New Roman" panose="02020603050405020304" pitchFamily="18" charset="0"/>
            </a:endParaRPr>
          </a:p>
          <a:p>
            <a:r>
              <a:rPr lang="en-AU"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9E11EC53-F507-411E-9ADC-FBCFECE09D3D}" type="slidenum">
              <a:rPr lang="en-AU" smtClean="0"/>
              <a:t>9</a:t>
            </a:fld>
            <a:endParaRPr lang="en-AU"/>
          </a:p>
        </p:txBody>
      </p:sp>
    </p:spTree>
    <p:extLst>
      <p:ext uri="{BB962C8B-B14F-4D97-AF65-F5344CB8AC3E}">
        <p14:creationId xmlns:p14="http://schemas.microsoft.com/office/powerpoint/2010/main" val="3202801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5A122-92E1-7AB3-2375-CCA87305A5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717617-50DE-5939-2237-55F4776C20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2DAFB9-375E-3453-ED57-6D8C5FC00A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C31361-52C5-BBBA-231E-C94BD2286AF1}"/>
              </a:ext>
            </a:extLst>
          </p:cNvPr>
          <p:cNvSpPr>
            <a:spLocks noGrp="1"/>
          </p:cNvSpPr>
          <p:nvPr>
            <p:ph type="sldNum" sz="quarter" idx="5"/>
          </p:nvPr>
        </p:nvSpPr>
        <p:spPr/>
        <p:txBody>
          <a:bodyPr/>
          <a:lstStyle/>
          <a:p>
            <a:fld id="{9E11EC53-F507-411E-9ADC-FBCFECE09D3D}" type="slidenum">
              <a:rPr lang="en-AU" smtClean="0"/>
              <a:t>10</a:t>
            </a:fld>
            <a:endParaRPr lang="en-AU"/>
          </a:p>
        </p:txBody>
      </p:sp>
    </p:spTree>
    <p:extLst>
      <p:ext uri="{BB962C8B-B14F-4D97-AF65-F5344CB8AC3E}">
        <p14:creationId xmlns:p14="http://schemas.microsoft.com/office/powerpoint/2010/main" val="3619509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80AC98-8E30-490D-A639-38DF0F70C274}" type="slidenum">
              <a:rPr lang="en-AU" smtClean="0"/>
              <a:t>12</a:t>
            </a:fld>
            <a:endParaRPr lang="en-AU"/>
          </a:p>
        </p:txBody>
      </p:sp>
    </p:spTree>
    <p:extLst>
      <p:ext uri="{BB962C8B-B14F-4D97-AF65-F5344CB8AC3E}">
        <p14:creationId xmlns:p14="http://schemas.microsoft.com/office/powerpoint/2010/main" val="2956225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80AC98-8E30-490D-A639-38DF0F70C274}" type="slidenum">
              <a:rPr lang="en-AU" smtClean="0"/>
              <a:t>13</a:t>
            </a:fld>
            <a:endParaRPr lang="en-AU"/>
          </a:p>
        </p:txBody>
      </p:sp>
    </p:spTree>
    <p:extLst>
      <p:ext uri="{BB962C8B-B14F-4D97-AF65-F5344CB8AC3E}">
        <p14:creationId xmlns:p14="http://schemas.microsoft.com/office/powerpoint/2010/main" val="3142187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80AC98-8E30-490D-A639-38DF0F70C274}" type="slidenum">
              <a:rPr lang="en-AU" smtClean="0"/>
              <a:t>14</a:t>
            </a:fld>
            <a:endParaRPr lang="en-AU"/>
          </a:p>
        </p:txBody>
      </p:sp>
    </p:spTree>
    <p:extLst>
      <p:ext uri="{BB962C8B-B14F-4D97-AF65-F5344CB8AC3E}">
        <p14:creationId xmlns:p14="http://schemas.microsoft.com/office/powerpoint/2010/main" val="3910383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80AC98-8E30-490D-A639-38DF0F70C274}" type="slidenum">
              <a:rPr lang="en-AU" smtClean="0"/>
              <a:t>16</a:t>
            </a:fld>
            <a:endParaRPr lang="en-AU"/>
          </a:p>
        </p:txBody>
      </p:sp>
    </p:spTree>
    <p:extLst>
      <p:ext uri="{BB962C8B-B14F-4D97-AF65-F5344CB8AC3E}">
        <p14:creationId xmlns:p14="http://schemas.microsoft.com/office/powerpoint/2010/main" val="19877958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1800" noProof="0" dirty="0"/>
          </a:p>
        </p:txBody>
      </p:sp>
      <p:sp>
        <p:nvSpPr>
          <p:cNvPr id="15" name="Title 14"/>
          <p:cNvSpPr>
            <a:spLocks noGrp="1"/>
          </p:cNvSpPr>
          <p:nvPr>
            <p:ph type="title" hasCustomPrompt="1"/>
          </p:nvPr>
        </p:nvSpPr>
        <p:spPr>
          <a:xfrm>
            <a:off x="4126493" y="2691792"/>
            <a:ext cx="8544000" cy="648000"/>
          </a:xfrm>
        </p:spPr>
        <p:txBody>
          <a:bodyPr/>
          <a:lstStyle/>
          <a:p>
            <a:r>
              <a:rPr lang="en-US" dirty="0"/>
              <a:t>Click to edit master title style</a:t>
            </a:r>
            <a:endParaRPr lang="en-AU" dirty="0"/>
          </a:p>
        </p:txBody>
      </p:sp>
      <p:sp>
        <p:nvSpPr>
          <p:cNvPr id="17" name="Text Placeholder 16"/>
          <p:cNvSpPr>
            <a:spLocks noGrp="1"/>
          </p:cNvSpPr>
          <p:nvPr>
            <p:ph type="body" sz="quarter" idx="15" hasCustomPrompt="1"/>
          </p:nvPr>
        </p:nvSpPr>
        <p:spPr>
          <a:xfrm>
            <a:off x="4126569" y="3340608"/>
            <a:ext cx="8542867" cy="503238"/>
          </a:xfrm>
        </p:spPr>
        <p:txBody>
          <a:bodyPr/>
          <a:lstStyle>
            <a:lvl1pPr marL="0" indent="0">
              <a:buNone/>
              <a:defRPr cap="all" baseline="0">
                <a:solidFill>
                  <a:schemeClr val="accent3"/>
                </a:solidFill>
                <a:latin typeface="+mj-lt"/>
              </a:defRPr>
            </a:lvl1pPr>
          </a:lstStyle>
          <a:p>
            <a:pPr lvl="0"/>
            <a:r>
              <a:rPr lang="en-AU" dirty="0"/>
              <a:t>Click to ADD SUBTITLE</a:t>
            </a:r>
          </a:p>
        </p:txBody>
      </p:sp>
      <p:pic>
        <p:nvPicPr>
          <p:cNvPr id="2" name="Picture 1">
            <a:extLst>
              <a:ext uri="{FF2B5EF4-FFF2-40B4-BE49-F238E27FC236}">
                <a16:creationId xmlns:a16="http://schemas.microsoft.com/office/drawing/2014/main" id="{6F99F6A1-A3C0-3F98-ED30-762CC1F1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695687" y="219141"/>
            <a:ext cx="2020823" cy="1200542"/>
          </a:xfrm>
          <a:prstGeom prst="rect">
            <a:avLst/>
          </a:prstGeom>
        </p:spPr>
      </p:pic>
    </p:spTree>
    <p:extLst>
      <p:ext uri="{BB962C8B-B14F-4D97-AF65-F5344CB8AC3E}">
        <p14:creationId xmlns:p14="http://schemas.microsoft.com/office/powerpoint/2010/main" val="119201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endParaRPr lang="en-AU" dirty="0"/>
          </a:p>
        </p:txBody>
      </p:sp>
      <p:sp>
        <p:nvSpPr>
          <p:cNvPr id="3" name="Content Placeholder 2"/>
          <p:cNvSpPr>
            <a:spLocks noGrp="1"/>
          </p:cNvSpPr>
          <p:nvPr>
            <p:ph idx="1" hasCustomPrompt="1"/>
          </p:nvPr>
        </p:nvSpPr>
        <p:spPr/>
        <p:txBody>
          <a:bodyPr/>
          <a:lstStyle>
            <a:lvl1pPr marL="0" indent="0">
              <a:buNone/>
              <a:defRPr baseline="0"/>
            </a:lvl1pPr>
          </a:lstStyle>
          <a:p>
            <a:pPr lvl="0"/>
            <a:r>
              <a:rPr lang="en-AU" dirty="0"/>
              <a:t>Content no bullets</a:t>
            </a:r>
          </a:p>
        </p:txBody>
      </p:sp>
      <p:sp>
        <p:nvSpPr>
          <p:cNvPr id="7" name="Text Placeholder 16"/>
          <p:cNvSpPr>
            <a:spLocks noGrp="1"/>
          </p:cNvSpPr>
          <p:nvPr>
            <p:ph type="body" sz="quarter" idx="15" hasCustomPrompt="1"/>
          </p:nvPr>
        </p:nvSpPr>
        <p:spPr>
          <a:xfrm>
            <a:off x="623392" y="1079753"/>
            <a:ext cx="8542867" cy="503238"/>
          </a:xfrm>
        </p:spPr>
        <p:txBody>
          <a:bodyPr/>
          <a:lstStyle>
            <a:lvl1pPr marL="0" indent="0">
              <a:buNone/>
              <a:defRPr cap="all" baseline="0">
                <a:solidFill>
                  <a:schemeClr val="accent3"/>
                </a:solidFill>
                <a:latin typeface="+mj-lt"/>
              </a:defRPr>
            </a:lvl1pPr>
          </a:lstStyle>
          <a:p>
            <a:pPr lvl="0"/>
            <a:r>
              <a:rPr lang="en-AU" dirty="0"/>
              <a:t>Click to ADD SUBTITLE</a:t>
            </a:r>
          </a:p>
        </p:txBody>
      </p:sp>
    </p:spTree>
    <p:extLst>
      <p:ext uri="{BB962C8B-B14F-4D97-AF65-F5344CB8AC3E}">
        <p14:creationId xmlns:p14="http://schemas.microsoft.com/office/powerpoint/2010/main" val="4017448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ne Column Bullets">
    <p:spTree>
      <p:nvGrpSpPr>
        <p:cNvPr id="1" name=""/>
        <p:cNvGrpSpPr/>
        <p:nvPr/>
      </p:nvGrpSpPr>
      <p:grpSpPr>
        <a:xfrm>
          <a:off x="0" y="0"/>
          <a:ext cx="0" cy="0"/>
          <a:chOff x="0" y="0"/>
          <a:chExt cx="0" cy="0"/>
        </a:xfrm>
      </p:grpSpPr>
      <p:sp>
        <p:nvSpPr>
          <p:cNvPr id="8" name="Content Placeholder 7"/>
          <p:cNvSpPr>
            <a:spLocks noGrp="1"/>
          </p:cNvSpPr>
          <p:nvPr>
            <p:ph sz="quarter" idx="16"/>
          </p:nvPr>
        </p:nvSpPr>
        <p:spPr>
          <a:xfrm>
            <a:off x="594785" y="1993392"/>
            <a:ext cx="11002433" cy="41359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2" name="Title 1"/>
          <p:cNvSpPr>
            <a:spLocks noGrp="1"/>
          </p:cNvSpPr>
          <p:nvPr>
            <p:ph type="title" hasCustomPrompt="1"/>
          </p:nvPr>
        </p:nvSpPr>
        <p:spPr/>
        <p:txBody>
          <a:bodyPr/>
          <a:lstStyle/>
          <a:p>
            <a:r>
              <a:rPr lang="en-US" dirty="0"/>
              <a:t>Click to edit master title style</a:t>
            </a:r>
            <a:endParaRPr lang="en-AU" dirty="0"/>
          </a:p>
        </p:txBody>
      </p:sp>
      <p:sp>
        <p:nvSpPr>
          <p:cNvPr id="7" name="Text Placeholder 16"/>
          <p:cNvSpPr>
            <a:spLocks noGrp="1"/>
          </p:cNvSpPr>
          <p:nvPr>
            <p:ph type="body" sz="quarter" idx="15" hasCustomPrompt="1"/>
          </p:nvPr>
        </p:nvSpPr>
        <p:spPr>
          <a:xfrm>
            <a:off x="623392" y="1082456"/>
            <a:ext cx="8542867" cy="503238"/>
          </a:xfrm>
        </p:spPr>
        <p:txBody>
          <a:bodyPr/>
          <a:lstStyle>
            <a:lvl1pPr marL="0" indent="0">
              <a:buNone/>
              <a:defRPr cap="all" baseline="0">
                <a:solidFill>
                  <a:schemeClr val="accent3"/>
                </a:solidFill>
                <a:latin typeface="+mj-lt"/>
              </a:defRPr>
            </a:lvl1pPr>
          </a:lstStyle>
          <a:p>
            <a:pPr lvl="0"/>
            <a:r>
              <a:rPr lang="en-AU" dirty="0"/>
              <a:t>Click to ADD SUBTITLE</a:t>
            </a:r>
          </a:p>
        </p:txBody>
      </p:sp>
    </p:spTree>
    <p:extLst>
      <p:ext uri="{BB962C8B-B14F-4D97-AF65-F5344CB8AC3E}">
        <p14:creationId xmlns:p14="http://schemas.microsoft.com/office/powerpoint/2010/main" val="498723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endParaRPr lang="en-AU" dirty="0"/>
          </a:p>
        </p:txBody>
      </p:sp>
      <p:sp>
        <p:nvSpPr>
          <p:cNvPr id="3" name="Content Placeholder 2"/>
          <p:cNvSpPr>
            <a:spLocks noGrp="1"/>
          </p:cNvSpPr>
          <p:nvPr>
            <p:ph idx="1" hasCustomPrompt="1"/>
          </p:nvPr>
        </p:nvSpPr>
        <p:spPr>
          <a:xfrm>
            <a:off x="609600" y="2011680"/>
            <a:ext cx="5348515" cy="4109041"/>
          </a:xfrm>
        </p:spPr>
        <p:txBody>
          <a:bodyPr numCol="1" spcCol="144000"/>
          <a:lstStyle>
            <a:lvl1pPr marL="0" indent="0">
              <a:buNone/>
              <a:defRPr baseline="0"/>
            </a:lvl1pPr>
          </a:lstStyle>
          <a:p>
            <a:pPr lvl="0"/>
            <a:r>
              <a:rPr lang="en-AU" dirty="0"/>
              <a:t>Two Column content no bullets</a:t>
            </a:r>
          </a:p>
        </p:txBody>
      </p:sp>
      <p:sp>
        <p:nvSpPr>
          <p:cNvPr id="7" name="Text Placeholder 16"/>
          <p:cNvSpPr>
            <a:spLocks noGrp="1"/>
          </p:cNvSpPr>
          <p:nvPr>
            <p:ph type="body" sz="quarter" idx="15" hasCustomPrompt="1"/>
          </p:nvPr>
        </p:nvSpPr>
        <p:spPr>
          <a:xfrm>
            <a:off x="623392" y="1091600"/>
            <a:ext cx="8542867" cy="503238"/>
          </a:xfrm>
        </p:spPr>
        <p:txBody>
          <a:bodyPr/>
          <a:lstStyle>
            <a:lvl1pPr marL="0" indent="0">
              <a:buNone/>
              <a:defRPr cap="all" baseline="0">
                <a:solidFill>
                  <a:schemeClr val="accent3"/>
                </a:solidFill>
                <a:latin typeface="+mj-lt"/>
              </a:defRPr>
            </a:lvl1pPr>
          </a:lstStyle>
          <a:p>
            <a:pPr lvl="0"/>
            <a:r>
              <a:rPr lang="en-AU" dirty="0"/>
              <a:t>Click to ADD SUBTITLE</a:t>
            </a:r>
          </a:p>
        </p:txBody>
      </p:sp>
      <p:sp>
        <p:nvSpPr>
          <p:cNvPr id="8" name="Content Placeholder 2"/>
          <p:cNvSpPr>
            <a:spLocks noGrp="1"/>
          </p:cNvSpPr>
          <p:nvPr>
            <p:ph idx="16" hasCustomPrompt="1"/>
          </p:nvPr>
        </p:nvSpPr>
        <p:spPr>
          <a:xfrm>
            <a:off x="6248400" y="2011680"/>
            <a:ext cx="5348515" cy="4109041"/>
          </a:xfrm>
        </p:spPr>
        <p:txBody>
          <a:bodyPr numCol="1" spcCol="144000"/>
          <a:lstStyle>
            <a:lvl1pPr marL="0" indent="0">
              <a:buNone/>
              <a:defRPr baseline="0"/>
            </a:lvl1pPr>
          </a:lstStyle>
          <a:p>
            <a:pPr lvl="0"/>
            <a:r>
              <a:rPr lang="en-AU" dirty="0"/>
              <a:t>Two Column content no bullets</a:t>
            </a:r>
          </a:p>
        </p:txBody>
      </p:sp>
    </p:spTree>
    <p:extLst>
      <p:ext uri="{BB962C8B-B14F-4D97-AF65-F5344CB8AC3E}">
        <p14:creationId xmlns:p14="http://schemas.microsoft.com/office/powerpoint/2010/main" val="2404540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lumn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endParaRPr lang="en-AU" dirty="0"/>
          </a:p>
        </p:txBody>
      </p:sp>
      <p:sp>
        <p:nvSpPr>
          <p:cNvPr id="7" name="Text Placeholder 16"/>
          <p:cNvSpPr>
            <a:spLocks noGrp="1"/>
          </p:cNvSpPr>
          <p:nvPr>
            <p:ph type="body" sz="quarter" idx="15" hasCustomPrompt="1"/>
          </p:nvPr>
        </p:nvSpPr>
        <p:spPr>
          <a:xfrm>
            <a:off x="623392" y="1091600"/>
            <a:ext cx="8542867" cy="503238"/>
          </a:xfrm>
        </p:spPr>
        <p:txBody>
          <a:bodyPr/>
          <a:lstStyle>
            <a:lvl1pPr marL="0" indent="0">
              <a:buNone/>
              <a:defRPr cap="all" baseline="0">
                <a:solidFill>
                  <a:schemeClr val="accent3"/>
                </a:solidFill>
                <a:latin typeface="+mj-lt"/>
              </a:defRPr>
            </a:lvl1pPr>
          </a:lstStyle>
          <a:p>
            <a:pPr lvl="0"/>
            <a:r>
              <a:rPr lang="en-AU" dirty="0"/>
              <a:t>Click to ADD SUBTITLE</a:t>
            </a:r>
          </a:p>
        </p:txBody>
      </p:sp>
      <p:sp>
        <p:nvSpPr>
          <p:cNvPr id="9" name="Text Placeholder 8"/>
          <p:cNvSpPr>
            <a:spLocks noGrp="1"/>
          </p:cNvSpPr>
          <p:nvPr>
            <p:ph type="body" sz="quarter" idx="17"/>
          </p:nvPr>
        </p:nvSpPr>
        <p:spPr>
          <a:xfrm>
            <a:off x="609600" y="1956816"/>
            <a:ext cx="5306483" cy="416390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0" name="Text Placeholder 8"/>
          <p:cNvSpPr>
            <a:spLocks noGrp="1"/>
          </p:cNvSpPr>
          <p:nvPr>
            <p:ph type="body" sz="quarter" idx="18"/>
          </p:nvPr>
        </p:nvSpPr>
        <p:spPr>
          <a:xfrm>
            <a:off x="6248400" y="1956816"/>
            <a:ext cx="5306483" cy="416390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3547268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endParaRPr lang="en-AU" dirty="0"/>
          </a:p>
        </p:txBody>
      </p:sp>
      <p:sp>
        <p:nvSpPr>
          <p:cNvPr id="7" name="Text Placeholder 16"/>
          <p:cNvSpPr>
            <a:spLocks noGrp="1"/>
          </p:cNvSpPr>
          <p:nvPr>
            <p:ph type="body" sz="quarter" idx="15" hasCustomPrompt="1"/>
          </p:nvPr>
        </p:nvSpPr>
        <p:spPr>
          <a:xfrm>
            <a:off x="623392" y="1091600"/>
            <a:ext cx="8542867" cy="503238"/>
          </a:xfrm>
        </p:spPr>
        <p:txBody>
          <a:bodyPr/>
          <a:lstStyle>
            <a:lvl1pPr marL="0" indent="0">
              <a:buNone/>
              <a:defRPr cap="all" baseline="0">
                <a:solidFill>
                  <a:schemeClr val="accent3"/>
                </a:solidFill>
                <a:latin typeface="+mj-lt"/>
              </a:defRPr>
            </a:lvl1pPr>
          </a:lstStyle>
          <a:p>
            <a:pPr lvl="0"/>
            <a:r>
              <a:rPr lang="en-AU" dirty="0"/>
              <a:t>Click to ADD SUBTITLE</a:t>
            </a:r>
          </a:p>
        </p:txBody>
      </p:sp>
    </p:spTree>
    <p:extLst>
      <p:ext uri="{BB962C8B-B14F-4D97-AF65-F5344CB8AC3E}">
        <p14:creationId xmlns:p14="http://schemas.microsoft.com/office/powerpoint/2010/main" val="808700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endParaRPr lang="en-AU" dirty="0"/>
          </a:p>
        </p:txBody>
      </p:sp>
      <p:sp>
        <p:nvSpPr>
          <p:cNvPr id="7" name="Text Placeholder 16"/>
          <p:cNvSpPr>
            <a:spLocks noGrp="1"/>
          </p:cNvSpPr>
          <p:nvPr>
            <p:ph type="body" sz="quarter" idx="15" hasCustomPrompt="1"/>
          </p:nvPr>
        </p:nvSpPr>
        <p:spPr>
          <a:xfrm>
            <a:off x="623392" y="1089617"/>
            <a:ext cx="8542867" cy="503238"/>
          </a:xfrm>
        </p:spPr>
        <p:txBody>
          <a:bodyPr/>
          <a:lstStyle>
            <a:lvl1pPr marL="0" indent="0">
              <a:buNone/>
              <a:defRPr cap="all" baseline="0">
                <a:solidFill>
                  <a:schemeClr val="accent3"/>
                </a:solidFill>
                <a:latin typeface="+mj-lt"/>
              </a:defRPr>
            </a:lvl1pPr>
          </a:lstStyle>
          <a:p>
            <a:pPr lvl="0"/>
            <a:r>
              <a:rPr lang="en-AU" dirty="0"/>
              <a:t>Click to ADD SUBTITLE</a:t>
            </a:r>
          </a:p>
        </p:txBody>
      </p:sp>
      <p:sp>
        <p:nvSpPr>
          <p:cNvPr id="4" name="Picture Placeholder 3"/>
          <p:cNvSpPr>
            <a:spLocks noGrp="1"/>
          </p:cNvSpPr>
          <p:nvPr>
            <p:ph type="pic" sz="quarter" idx="16"/>
          </p:nvPr>
        </p:nvSpPr>
        <p:spPr>
          <a:xfrm>
            <a:off x="734400" y="1911095"/>
            <a:ext cx="10752000" cy="4216103"/>
          </a:xfrm>
        </p:spPr>
        <p:txBody>
          <a:bodyPr/>
          <a:lstStyle/>
          <a:p>
            <a:r>
              <a:rPr lang="en-GB"/>
              <a:t>Click icon to add picture</a:t>
            </a:r>
            <a:endParaRPr lang="en-AU"/>
          </a:p>
        </p:txBody>
      </p:sp>
    </p:spTree>
    <p:extLst>
      <p:ext uri="{BB962C8B-B14F-4D97-AF65-F5344CB8AC3E}">
        <p14:creationId xmlns:p14="http://schemas.microsoft.com/office/powerpoint/2010/main" val="2292518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329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B9B9059-F1D6-41D0-95CF-D21CAA096B3A}"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FD5434-F838-4DD4-A17B-1CB1A1850DF4}" type="slidenum">
              <a:rPr lang="en-US" smtClean="0"/>
              <a:t>‹#›</a:t>
            </a:fld>
            <a:endParaRPr lang="en-US"/>
          </a:p>
        </p:txBody>
      </p:sp>
      <p:sp>
        <p:nvSpPr>
          <p:cNvPr id="3" name="Content Placeholder 2"/>
          <p:cNvSpPr>
            <a:spLocks noGrp="1"/>
          </p:cNvSpPr>
          <p:nvPr>
            <p:ph idx="1"/>
          </p:nvPr>
        </p:nvSpPr>
        <p:spPr>
          <a:xfrm>
            <a:off x="914401" y="1803401"/>
            <a:ext cx="10363200" cy="4470400"/>
          </a:xfrm>
        </p:spPr>
        <p:txBody>
          <a:bodyPr/>
          <a:lstStyle>
            <a:lvl5pPr>
              <a:defRPr/>
            </a:lvl5pPr>
            <a:lvl6pPr>
              <a:defRPr/>
            </a:lvl6pPr>
            <a:lvl7pPr>
              <a:defRPr/>
            </a:lvl7pPr>
            <a:lvl8pPr>
              <a:defRPr/>
            </a:lvl8pPr>
            <a:lvl9pPr>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2" name="Title 1"/>
          <p:cNvSpPr>
            <a:spLocks noGrp="1"/>
          </p:cNvSpPr>
          <p:nvPr>
            <p:ph type="title"/>
          </p:nvPr>
        </p:nvSpPr>
        <p:spPr>
          <a:xfrm>
            <a:off x="914401" y="482600"/>
            <a:ext cx="10363200" cy="1219200"/>
          </a:xfrm>
        </p:spPr>
        <p:txBody>
          <a:bodyPr/>
          <a:lstStyle/>
          <a:p>
            <a:r>
              <a:rPr lang="en-GB"/>
              <a:t>Click to edit Master title style</a:t>
            </a:r>
            <a:endParaRPr/>
          </a:p>
        </p:txBody>
      </p:sp>
    </p:spTree>
    <p:extLst>
      <p:ext uri="{BB962C8B-B14F-4D97-AF65-F5344CB8AC3E}">
        <p14:creationId xmlns:p14="http://schemas.microsoft.com/office/powerpoint/2010/main" val="2781257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14" name="Rectangle 13"/>
          <p:cNvSpPr/>
          <p:nvPr userDrawn="1"/>
        </p:nvSpPr>
        <p:spPr>
          <a:xfrm>
            <a:off x="241904" y="181429"/>
            <a:ext cx="11712000" cy="6504214"/>
          </a:xfrm>
          <a:prstGeom prst="rect">
            <a:avLst/>
          </a:prstGeom>
          <a:solidFill>
            <a:srgbClr val="D6D2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1800" noProof="0" dirty="0"/>
          </a:p>
        </p:txBody>
      </p:sp>
      <p:pic>
        <p:nvPicPr>
          <p:cNvPr id="15" name="Picture 14" descr="MAC21_190.5x254_PowerPoint_Images_Cov v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5844032" cy="6858000"/>
          </a:xfrm>
          <a:prstGeom prst="rect">
            <a:avLst/>
          </a:prstGeom>
        </p:spPr>
      </p:pic>
      <p:sp>
        <p:nvSpPr>
          <p:cNvPr id="19" name="Text Placeholder 2"/>
          <p:cNvSpPr>
            <a:spLocks noGrp="1"/>
          </p:cNvSpPr>
          <p:nvPr>
            <p:ph type="body" idx="14" hasCustomPrompt="1"/>
          </p:nvPr>
        </p:nvSpPr>
        <p:spPr>
          <a:xfrm>
            <a:off x="6161301" y="6183276"/>
            <a:ext cx="5772668" cy="275580"/>
          </a:xfrm>
          <a:prstGeom prst="rect">
            <a:avLst/>
          </a:prstGeom>
          <a:ln>
            <a:noFill/>
          </a:ln>
        </p:spPr>
        <p:txBody>
          <a:bodyPr anchor="t" anchorCtr="0"/>
          <a:lstStyle>
            <a:lvl1pPr marL="0" indent="0" algn="l">
              <a:buNone/>
              <a:defRPr sz="1100" b="0">
                <a:solidFill>
                  <a:schemeClr val="tx1"/>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noProof="0" dirty="0"/>
              <a:t>DATE: 3 October 2014</a:t>
            </a:r>
          </a:p>
        </p:txBody>
      </p:sp>
      <p:sp>
        <p:nvSpPr>
          <p:cNvPr id="21" name="Title 20"/>
          <p:cNvSpPr>
            <a:spLocks noGrp="1"/>
          </p:cNvSpPr>
          <p:nvPr>
            <p:ph type="title" hasCustomPrompt="1"/>
          </p:nvPr>
        </p:nvSpPr>
        <p:spPr>
          <a:xfrm>
            <a:off x="6192011" y="2708920"/>
            <a:ext cx="5664629" cy="648000"/>
          </a:xfrm>
        </p:spPr>
        <p:txBody>
          <a:bodyPr/>
          <a:lstStyle>
            <a:lvl1pPr>
              <a:defRPr/>
            </a:lvl1pPr>
          </a:lstStyle>
          <a:p>
            <a:r>
              <a:rPr lang="en-US" dirty="0"/>
              <a:t>Click to add title</a:t>
            </a:r>
            <a:endParaRPr lang="en-AU" dirty="0"/>
          </a:p>
        </p:txBody>
      </p:sp>
      <p:sp>
        <p:nvSpPr>
          <p:cNvPr id="23" name="Text Placeholder 22"/>
          <p:cNvSpPr>
            <a:spLocks noGrp="1"/>
          </p:cNvSpPr>
          <p:nvPr>
            <p:ph type="body" sz="quarter" idx="15" hasCustomPrompt="1"/>
          </p:nvPr>
        </p:nvSpPr>
        <p:spPr>
          <a:xfrm>
            <a:off x="6191251" y="3357564"/>
            <a:ext cx="5666316" cy="503237"/>
          </a:xfrm>
        </p:spPr>
        <p:txBody>
          <a:bodyPr/>
          <a:lstStyle>
            <a:lvl1pPr marL="0" indent="0">
              <a:buNone/>
              <a:defRPr cap="all" baseline="0">
                <a:solidFill>
                  <a:schemeClr val="accent1"/>
                </a:solidFill>
                <a:latin typeface="+mj-lt"/>
              </a:defRPr>
            </a:lvl1pPr>
          </a:lstStyle>
          <a:p>
            <a:pPr lvl="0"/>
            <a:r>
              <a:rPr lang="en-AU" dirty="0"/>
              <a:t>Click to add subtitle</a:t>
            </a:r>
          </a:p>
        </p:txBody>
      </p:sp>
      <p:pic>
        <p:nvPicPr>
          <p:cNvPr id="10" name="Picture 9">
            <a:extLst>
              <a:ext uri="{FF2B5EF4-FFF2-40B4-BE49-F238E27FC236}">
                <a16:creationId xmlns:a16="http://schemas.microsoft.com/office/drawing/2014/main" id="{4D577437-F3FA-944E-B949-89479F25368C}"/>
              </a:ext>
            </a:extLst>
          </p:cNvPr>
          <p:cNvPicPr>
            <a:picLocks noChangeAspect="1"/>
          </p:cNvPicPr>
          <p:nvPr userDrawn="1"/>
        </p:nvPicPr>
        <p:blipFill>
          <a:blip r:embed="rId3"/>
          <a:stretch>
            <a:fillRect/>
          </a:stretch>
        </p:blipFill>
        <p:spPr>
          <a:xfrm>
            <a:off x="9098017" y="219383"/>
            <a:ext cx="2716800" cy="804766"/>
          </a:xfrm>
          <a:prstGeom prst="rect">
            <a:avLst/>
          </a:prstGeom>
        </p:spPr>
      </p:pic>
    </p:spTree>
    <p:extLst>
      <p:ext uri="{BB962C8B-B14F-4D97-AF65-F5344CB8AC3E}">
        <p14:creationId xmlns:p14="http://schemas.microsoft.com/office/powerpoint/2010/main" val="2193748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488672"/>
            <a:ext cx="8544000" cy="648000"/>
          </a:xfrm>
          <a:prstGeom prst="rect">
            <a:avLst/>
          </a:prstGeom>
        </p:spPr>
        <p:txBody>
          <a:bodyPr vert="horz" lIns="91440" tIns="45720" rIns="91440" bIns="45720" rtlCol="0" anchor="t" anchorCtr="0">
            <a:normAutofit/>
          </a:bodyPr>
          <a:lstStyle/>
          <a:p>
            <a:r>
              <a:rPr lang="en-GB"/>
              <a:t>Click to edit Master title style</a:t>
            </a:r>
            <a:endParaRPr lang="en-AU" dirty="0"/>
          </a:p>
        </p:txBody>
      </p:sp>
      <p:sp>
        <p:nvSpPr>
          <p:cNvPr id="3" name="Text Placeholder 2"/>
          <p:cNvSpPr>
            <a:spLocks noGrp="1"/>
          </p:cNvSpPr>
          <p:nvPr>
            <p:ph type="body" idx="1"/>
          </p:nvPr>
        </p:nvSpPr>
        <p:spPr>
          <a:xfrm>
            <a:off x="609600" y="1898184"/>
            <a:ext cx="10972800" cy="422798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pic>
        <p:nvPicPr>
          <p:cNvPr id="10" name="Picture 9">
            <a:extLst>
              <a:ext uri="{FF2B5EF4-FFF2-40B4-BE49-F238E27FC236}">
                <a16:creationId xmlns:a16="http://schemas.microsoft.com/office/drawing/2014/main" id="{B79210E9-8B33-A415-CE68-4046E6BC3F22}"/>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9695687" y="219141"/>
            <a:ext cx="2020823" cy="1200542"/>
          </a:xfrm>
          <a:prstGeom prst="rect">
            <a:avLst/>
          </a:prstGeom>
        </p:spPr>
      </p:pic>
      <p:cxnSp>
        <p:nvCxnSpPr>
          <p:cNvPr id="15" name="Straight Connector 14">
            <a:extLst>
              <a:ext uri="{FF2B5EF4-FFF2-40B4-BE49-F238E27FC236}">
                <a16:creationId xmlns:a16="http://schemas.microsoft.com/office/drawing/2014/main" id="{AE29D3D6-55F4-32B7-202F-C797ADC0B286}"/>
              </a:ext>
            </a:extLst>
          </p:cNvPr>
          <p:cNvCxnSpPr>
            <a:cxnSpLocks/>
          </p:cNvCxnSpPr>
          <p:nvPr userDrawn="1"/>
        </p:nvCxnSpPr>
        <p:spPr>
          <a:xfrm>
            <a:off x="734400" y="1645201"/>
            <a:ext cx="107306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A3331E2A-4B94-38BF-A705-1B2A1A3F70CA}"/>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24240" y="6304713"/>
            <a:ext cx="5196444" cy="161064"/>
          </a:xfrm>
          <a:prstGeom prst="rect">
            <a:avLst/>
          </a:prstGeom>
        </p:spPr>
      </p:pic>
      <p:pic>
        <p:nvPicPr>
          <p:cNvPr id="4" name="Picture 3">
            <a:extLst>
              <a:ext uri="{FF2B5EF4-FFF2-40B4-BE49-F238E27FC236}">
                <a16:creationId xmlns:a16="http://schemas.microsoft.com/office/drawing/2014/main" id="{3B2DA1EA-1A39-712B-B006-BF6C1A841DE9}"/>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10643617" y="5503759"/>
            <a:ext cx="938783" cy="938783"/>
          </a:xfrm>
          <a:prstGeom prst="rect">
            <a:avLst/>
          </a:prstGeom>
        </p:spPr>
      </p:pic>
    </p:spTree>
    <p:extLst>
      <p:ext uri="{BB962C8B-B14F-4D97-AF65-F5344CB8AC3E}">
        <p14:creationId xmlns:p14="http://schemas.microsoft.com/office/powerpoint/2010/main" val="1341762694"/>
      </p:ext>
    </p:extLst>
  </p:cSld>
  <p:clrMap bg1="lt1" tx1="dk1" bg2="lt2" tx2="dk2" accent1="accent1" accent2="accent2" accent3="accent3" accent4="accent4" accent5="accent5" accent6="accent6" hlink="hlink" folHlink="folHlink"/>
  <p:sldLayoutIdLst>
    <p:sldLayoutId id="2147483668" r:id="rId1"/>
    <p:sldLayoutId id="2147483650" r:id="rId2"/>
    <p:sldLayoutId id="2147483660" r:id="rId3"/>
    <p:sldLayoutId id="2147483661" r:id="rId4"/>
    <p:sldLayoutId id="2147483662" r:id="rId5"/>
    <p:sldLayoutId id="2147483663" r:id="rId6"/>
    <p:sldLayoutId id="2147483664" r:id="rId7"/>
    <p:sldLayoutId id="2147483655" r:id="rId8"/>
    <p:sldLayoutId id="2147483670" r:id="rId9"/>
    <p:sldLayoutId id="2147483671" r:id="rId10"/>
  </p:sldLayoutIdLst>
  <p:hf hdr="0" dt="0"/>
  <p:txStyles>
    <p:titleStyle>
      <a:lvl1pPr algn="l" defTabSz="914400" rtl="0" eaLnBrk="1" latinLnBrk="0" hangingPunct="1">
        <a:spcBef>
          <a:spcPct val="0"/>
        </a:spcBef>
        <a:buNone/>
        <a:defRPr sz="32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800100" indent="-342900" algn="l" defTabSz="914400" rtl="0" eaLnBrk="1" latinLnBrk="0" hangingPunct="1">
        <a:spcBef>
          <a:spcPct val="20000"/>
        </a:spcBef>
        <a:buFont typeface="Georgia" panose="02040502050405020303" pitchFamily="18" charset="0"/>
        <a:buChar char="―"/>
        <a:defRPr sz="1600" kern="1200">
          <a:solidFill>
            <a:schemeClr val="tx1"/>
          </a:solidFill>
          <a:latin typeface="+mn-lt"/>
          <a:ea typeface="+mn-ea"/>
          <a:cs typeface="+mn-cs"/>
        </a:defRPr>
      </a:lvl2pPr>
      <a:lvl3pPr marL="1200150" indent="-285750" algn="l" defTabSz="914400" rtl="0" eaLnBrk="1" latinLnBrk="0" hangingPunct="1">
        <a:spcBef>
          <a:spcPct val="200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Georgia" panose="02040502050405020303" pitchFamily="18"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7FE3939-D542-C8FA-003E-DE979695373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810" y="-8222"/>
            <a:ext cx="12203562" cy="6866221"/>
          </a:xfrm>
          <a:prstGeom prst="rect">
            <a:avLst/>
          </a:prstGeom>
        </p:spPr>
      </p:pic>
      <p:pic>
        <p:nvPicPr>
          <p:cNvPr id="14" name="Picture 13">
            <a:extLst>
              <a:ext uri="{FF2B5EF4-FFF2-40B4-BE49-F238E27FC236}">
                <a16:creationId xmlns:a16="http://schemas.microsoft.com/office/drawing/2014/main" id="{6575106C-43DF-2CF4-9C37-EF161DCD0B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1" y="2336800"/>
            <a:ext cx="228600" cy="1092200"/>
          </a:xfrm>
          <a:prstGeom prst="rect">
            <a:avLst/>
          </a:prstGeom>
        </p:spPr>
      </p:pic>
      <p:pic>
        <p:nvPicPr>
          <p:cNvPr id="19" name="Picture 18">
            <a:extLst>
              <a:ext uri="{FF2B5EF4-FFF2-40B4-BE49-F238E27FC236}">
                <a16:creationId xmlns:a16="http://schemas.microsoft.com/office/drawing/2014/main" id="{D1134FFF-7893-D39F-C780-DE3F613C992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695687" y="219141"/>
            <a:ext cx="2020823" cy="1200543"/>
          </a:xfrm>
          <a:prstGeom prst="rect">
            <a:avLst/>
          </a:prstGeom>
        </p:spPr>
      </p:pic>
      <p:sp>
        <p:nvSpPr>
          <p:cNvPr id="3" name="TextBox 2">
            <a:extLst>
              <a:ext uri="{FF2B5EF4-FFF2-40B4-BE49-F238E27FC236}">
                <a16:creationId xmlns:a16="http://schemas.microsoft.com/office/drawing/2014/main" id="{038E84E2-AC64-5AF0-BDFE-70C24D91B3C0}"/>
              </a:ext>
            </a:extLst>
          </p:cNvPr>
          <p:cNvSpPr txBox="1"/>
          <p:nvPr/>
        </p:nvSpPr>
        <p:spPr>
          <a:xfrm>
            <a:off x="112489" y="219141"/>
            <a:ext cx="7543094" cy="3123932"/>
          </a:xfrm>
          <a:prstGeom prst="rect">
            <a:avLst/>
          </a:prstGeom>
          <a:noFill/>
        </p:spPr>
        <p:txBody>
          <a:bodyPr wrap="square">
            <a:spAutoFit/>
          </a:bodyPr>
          <a:lstStyle/>
          <a:p>
            <a:pPr algn="ctr">
              <a:lnSpc>
                <a:spcPct val="100000"/>
              </a:lnSpc>
              <a:spcBef>
                <a:spcPts val="600"/>
              </a:spcBef>
              <a:spcAft>
                <a:spcPts val="600"/>
              </a:spcAft>
              <a:buNone/>
            </a:pPr>
            <a:r>
              <a:rPr lang="en-AU" sz="3600" b="1" dirty="0">
                <a:solidFill>
                  <a:schemeClr val="bg1"/>
                </a:solidFill>
                <a:effectLst/>
                <a:latin typeface="+mn-lt"/>
                <a:ea typeface="Times New Roman" panose="02020603050405020304" pitchFamily="18" charset="0"/>
              </a:rPr>
              <a:t>Russian Regulation of the Northern Sea Route</a:t>
            </a:r>
          </a:p>
          <a:p>
            <a:pPr algn="ctr">
              <a:lnSpc>
                <a:spcPct val="100000"/>
              </a:lnSpc>
              <a:spcBef>
                <a:spcPts val="600"/>
              </a:spcBef>
              <a:spcAft>
                <a:spcPts val="600"/>
              </a:spcAft>
              <a:buNone/>
            </a:pPr>
            <a:r>
              <a:rPr lang="en-AU" sz="2800" b="1" dirty="0">
                <a:solidFill>
                  <a:schemeClr val="bg1"/>
                </a:solidFill>
                <a:effectLst/>
                <a:latin typeface="+mn-lt"/>
                <a:ea typeface="Times New Roman" panose="02020603050405020304" pitchFamily="18" charset="0"/>
              </a:rPr>
              <a:t>Evolution and effectiveness</a:t>
            </a:r>
          </a:p>
          <a:p>
            <a:pPr algn="ctr">
              <a:lnSpc>
                <a:spcPct val="100000"/>
              </a:lnSpc>
              <a:spcBef>
                <a:spcPts val="600"/>
              </a:spcBef>
              <a:spcAft>
                <a:spcPts val="600"/>
              </a:spcAft>
              <a:buNone/>
            </a:pPr>
            <a:endParaRPr lang="en-AU" sz="900" b="1" dirty="0">
              <a:solidFill>
                <a:schemeClr val="bg1"/>
              </a:solidFill>
              <a:effectLst/>
              <a:latin typeface="+mn-lt"/>
              <a:ea typeface="Times New Roman" panose="02020603050405020304" pitchFamily="18" charset="0"/>
            </a:endParaRPr>
          </a:p>
          <a:p>
            <a:pPr algn="ctr">
              <a:lnSpc>
                <a:spcPct val="100000"/>
              </a:lnSpc>
              <a:spcBef>
                <a:spcPts val="600"/>
              </a:spcBef>
              <a:spcAft>
                <a:spcPts val="600"/>
              </a:spcAft>
              <a:buNone/>
            </a:pPr>
            <a:r>
              <a:rPr lang="az-Cyrl-AZ" sz="2400" b="1" dirty="0">
                <a:solidFill>
                  <a:schemeClr val="bg1"/>
                </a:solidFill>
                <a:latin typeface="Times New Roman" panose="02020603050405020304" pitchFamily="18" charset="0"/>
                <a:ea typeface="Times New Roman" panose="02020603050405020304" pitchFamily="18" charset="0"/>
              </a:rPr>
              <a:t>«Регулирование Северного морского пути в России:</a:t>
            </a:r>
          </a:p>
          <a:p>
            <a:pPr algn="ctr">
              <a:lnSpc>
                <a:spcPct val="100000"/>
              </a:lnSpc>
              <a:spcBef>
                <a:spcPts val="600"/>
              </a:spcBef>
              <a:spcAft>
                <a:spcPts val="600"/>
              </a:spcAft>
              <a:buNone/>
            </a:pPr>
            <a:r>
              <a:rPr lang="az-Cyrl-AZ" sz="2400" b="1" dirty="0">
                <a:solidFill>
                  <a:schemeClr val="bg1"/>
                </a:solidFill>
                <a:latin typeface="Times New Roman" panose="02020603050405020304" pitchFamily="18" charset="0"/>
                <a:ea typeface="Times New Roman" panose="02020603050405020304" pitchFamily="18" charset="0"/>
              </a:rPr>
              <a:t>Эволюция и эффективность»</a:t>
            </a:r>
            <a:endParaRPr lang="en-AU" sz="2400" b="1" dirty="0">
              <a:solidFill>
                <a:schemeClr val="bg1"/>
              </a:solidFill>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1655F2AC-AAB6-F741-4EC4-56279FEDEA51}"/>
              </a:ext>
            </a:extLst>
          </p:cNvPr>
          <p:cNvSpPr txBox="1"/>
          <p:nvPr/>
        </p:nvSpPr>
        <p:spPr>
          <a:xfrm>
            <a:off x="778593" y="4082789"/>
            <a:ext cx="6210886" cy="1292662"/>
          </a:xfrm>
          <a:prstGeom prst="rect">
            <a:avLst/>
          </a:prstGeom>
          <a:noFill/>
        </p:spPr>
        <p:txBody>
          <a:bodyPr wrap="square">
            <a:spAutoFit/>
          </a:bodyPr>
          <a:lstStyle/>
          <a:p>
            <a:pPr algn="ctr">
              <a:spcAft>
                <a:spcPts val="600"/>
              </a:spcAft>
            </a:pPr>
            <a:r>
              <a:rPr lang="en-US" sz="2400" b="1" dirty="0">
                <a:solidFill>
                  <a:schemeClr val="bg1"/>
                </a:solidFill>
              </a:rPr>
              <a:t>Professor Tina Soliman-Hunter</a:t>
            </a:r>
            <a:endParaRPr lang="en-US" b="1" dirty="0">
              <a:solidFill>
                <a:schemeClr val="bg1"/>
              </a:solidFill>
            </a:endParaRPr>
          </a:p>
          <a:p>
            <a:pPr algn="ctr">
              <a:spcAft>
                <a:spcPts val="600"/>
              </a:spcAft>
            </a:pPr>
            <a:r>
              <a:rPr lang="en-US" sz="1600" dirty="0">
                <a:solidFill>
                  <a:schemeClr val="bg1"/>
                </a:solidFill>
              </a:rPr>
              <a:t>Professor of Energy and Resources Law </a:t>
            </a:r>
            <a:endParaRPr lang="en-US" sz="1400" dirty="0">
              <a:solidFill>
                <a:schemeClr val="bg1"/>
              </a:solidFill>
            </a:endParaRPr>
          </a:p>
          <a:p>
            <a:pPr algn="ctr">
              <a:spcAft>
                <a:spcPts val="600"/>
              </a:spcAft>
            </a:pPr>
            <a:r>
              <a:rPr lang="en-US" sz="1400" dirty="0">
                <a:solidFill>
                  <a:schemeClr val="bg1"/>
                </a:solidFill>
              </a:rPr>
              <a:t>Director, Transforming Energy Markets Research Centre (TEM)</a:t>
            </a:r>
            <a:br>
              <a:rPr lang="en-US" sz="1400" dirty="0">
                <a:solidFill>
                  <a:schemeClr val="bg1"/>
                </a:solidFill>
              </a:rPr>
            </a:br>
            <a:r>
              <a:rPr lang="en-US" sz="1400" dirty="0">
                <a:solidFill>
                  <a:schemeClr val="bg1"/>
                </a:solidFill>
              </a:rPr>
              <a:t>Macquarie University, Australia</a:t>
            </a:r>
          </a:p>
        </p:txBody>
      </p:sp>
      <p:sp>
        <p:nvSpPr>
          <p:cNvPr id="6" name="Text Placeholder 7">
            <a:extLst>
              <a:ext uri="{FF2B5EF4-FFF2-40B4-BE49-F238E27FC236}">
                <a16:creationId xmlns:a16="http://schemas.microsoft.com/office/drawing/2014/main" id="{929345F6-4B74-18B9-8F7D-04124268FF51}"/>
              </a:ext>
            </a:extLst>
          </p:cNvPr>
          <p:cNvSpPr>
            <a:spLocks noGrp="1"/>
          </p:cNvSpPr>
          <p:nvPr>
            <p:ph type="body" sz="quarter" idx="15"/>
          </p:nvPr>
        </p:nvSpPr>
        <p:spPr>
          <a:xfrm>
            <a:off x="9355015" y="4909625"/>
            <a:ext cx="2711434" cy="1787053"/>
          </a:xfrm>
        </p:spPr>
        <p:txBody>
          <a:bodyPr>
            <a:normAutofit/>
          </a:bodyPr>
          <a:lstStyle/>
          <a:p>
            <a:pPr algn="ctr">
              <a:spcBef>
                <a:spcPts val="600"/>
              </a:spcBef>
            </a:pPr>
            <a:r>
              <a:rPr lang="en-GB" altLang="en-US" sz="1000" dirty="0">
                <a:solidFill>
                  <a:schemeClr val="bg1"/>
                </a:solidFill>
                <a:ea typeface="ＭＳ Ｐゴシック" pitchFamily="34" charset="-128"/>
              </a:rPr>
              <a:t>INTERNATIONAL SCIENTIFIC CONFERENCE PLENARY SESSION, IECCA</a:t>
            </a:r>
          </a:p>
          <a:p>
            <a:pPr algn="ctr">
              <a:spcBef>
                <a:spcPts val="600"/>
              </a:spcBef>
            </a:pPr>
            <a:r>
              <a:rPr lang="en-GB" altLang="en-US" sz="1000" dirty="0">
                <a:solidFill>
                  <a:schemeClr val="bg1"/>
                </a:solidFill>
                <a:ea typeface="ＭＳ Ｐゴシック" pitchFamily="34" charset="-128"/>
              </a:rPr>
              <a:t>, </a:t>
            </a:r>
            <a:br>
              <a:rPr lang="en-GB" altLang="en-US" sz="1000" dirty="0">
                <a:solidFill>
                  <a:schemeClr val="bg1"/>
                </a:solidFill>
                <a:ea typeface="ＭＳ Ｐゴシック" pitchFamily="34" charset="-128"/>
              </a:rPr>
            </a:br>
            <a:r>
              <a:rPr lang="en-GB" altLang="en-US" sz="1000" dirty="0">
                <a:solidFill>
                  <a:schemeClr val="bg1"/>
                </a:solidFill>
                <a:ea typeface="ＭＳ Ｐゴシック" pitchFamily="34" charset="-128"/>
              </a:rPr>
              <a:t>16 October 2026</a:t>
            </a:r>
          </a:p>
          <a:p>
            <a:pPr algn="ctr">
              <a:spcBef>
                <a:spcPts val="600"/>
              </a:spcBef>
            </a:pPr>
            <a:r>
              <a:rPr lang="en-GB" altLang="en-US" sz="1000" dirty="0">
                <a:solidFill>
                  <a:schemeClr val="bg1"/>
                </a:solidFill>
                <a:ea typeface="ＭＳ Ｐゴシック" pitchFamily="34" charset="-128"/>
              </a:rPr>
              <a:t>CENTER FOR Strategic RESEARCH, RUDN UNIVERSITY, Moscow,</a:t>
            </a:r>
          </a:p>
          <a:p>
            <a:pPr algn="ctr">
              <a:spcBef>
                <a:spcPts val="600"/>
              </a:spcBef>
            </a:pPr>
            <a:r>
              <a:rPr lang="en-GB" altLang="en-US" sz="1000" dirty="0">
                <a:solidFill>
                  <a:schemeClr val="bg1"/>
                </a:solidFill>
                <a:ea typeface="ＭＳ Ｐゴシック" pitchFamily="34" charset="-128"/>
              </a:rPr>
              <a:t> Russian Federation</a:t>
            </a:r>
          </a:p>
        </p:txBody>
      </p:sp>
    </p:spTree>
    <p:extLst>
      <p:ext uri="{BB962C8B-B14F-4D97-AF65-F5344CB8AC3E}">
        <p14:creationId xmlns:p14="http://schemas.microsoft.com/office/powerpoint/2010/main" val="2354008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E6CEC69-BB8B-A605-2E1A-5247E6BECE8C}"/>
              </a:ext>
            </a:extLst>
          </p:cNvPr>
          <p:cNvSpPr>
            <a:spLocks noGrp="1"/>
          </p:cNvSpPr>
          <p:nvPr>
            <p:ph type="title"/>
          </p:nvPr>
        </p:nvSpPr>
        <p:spPr>
          <a:xfrm>
            <a:off x="6096000" y="2192397"/>
            <a:ext cx="5664629" cy="648000"/>
          </a:xfrm>
        </p:spPr>
        <p:txBody>
          <a:bodyPr>
            <a:normAutofit fontScale="90000"/>
          </a:bodyPr>
          <a:lstStyle/>
          <a:p>
            <a:pPr algn="ctr"/>
            <a:r>
              <a:rPr lang="en-US" dirty="0"/>
              <a:t>IMPORTANCE OF THE NORTHERN SEA ROUTE (NSR)</a:t>
            </a:r>
            <a:br>
              <a:rPr lang="en-US" dirty="0"/>
            </a:br>
            <a:br>
              <a:rPr lang="en-US" dirty="0"/>
            </a:br>
            <a:r>
              <a:rPr lang="az-Cyrl-AZ" dirty="0"/>
              <a:t>ВАЖНОСТЬ СЕВЕРНОГО МОРСКОГО ПУТИ (СМП)</a:t>
            </a:r>
            <a:endParaRPr lang="en-US" dirty="0"/>
          </a:p>
        </p:txBody>
      </p:sp>
    </p:spTree>
    <p:extLst>
      <p:ext uri="{BB962C8B-B14F-4D97-AF65-F5344CB8AC3E}">
        <p14:creationId xmlns:p14="http://schemas.microsoft.com/office/powerpoint/2010/main" val="372263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C47594-AC20-A843-86F2-1012A806EA66}"/>
              </a:ext>
            </a:extLst>
          </p:cNvPr>
          <p:cNvSpPr>
            <a:spLocks noGrp="1"/>
          </p:cNvSpPr>
          <p:nvPr>
            <p:ph type="title"/>
          </p:nvPr>
        </p:nvSpPr>
        <p:spPr>
          <a:xfrm>
            <a:off x="272758" y="350594"/>
            <a:ext cx="5591167" cy="1295325"/>
          </a:xfrm>
        </p:spPr>
        <p:txBody>
          <a:bodyPr>
            <a:normAutofit/>
          </a:bodyPr>
          <a:lstStyle/>
          <a:p>
            <a:pPr algn="ctr"/>
            <a:r>
              <a:rPr lang="en-US" sz="2400" dirty="0"/>
              <a:t>Russia and the Northern Sea Route</a:t>
            </a:r>
            <a:br>
              <a:rPr lang="en-US" sz="2400" dirty="0">
                <a:solidFill>
                  <a:schemeClr val="accent1">
                    <a:lumMod val="75000"/>
                  </a:schemeClr>
                </a:solidFill>
              </a:rPr>
            </a:br>
            <a:br>
              <a:rPr lang="en-US" sz="2400" dirty="0">
                <a:solidFill>
                  <a:schemeClr val="accent1">
                    <a:lumMod val="75000"/>
                  </a:schemeClr>
                </a:solidFill>
              </a:rPr>
            </a:br>
            <a:r>
              <a:rPr lang="az-Cyrl-AZ" sz="2400" dirty="0">
                <a:solidFill>
                  <a:schemeClr val="accent1">
                    <a:lumMod val="75000"/>
                  </a:schemeClr>
                </a:solidFill>
              </a:rPr>
              <a:t>оссия и Северный морской путь</a:t>
            </a:r>
            <a:endParaRPr lang="en-US" sz="2400" dirty="0">
              <a:solidFill>
                <a:schemeClr val="accent1">
                  <a:lumMod val="75000"/>
                </a:schemeClr>
              </a:solidFill>
            </a:endParaRPr>
          </a:p>
        </p:txBody>
      </p:sp>
      <p:sp>
        <p:nvSpPr>
          <p:cNvPr id="3" name="Slide Number Placeholder 2">
            <a:extLst>
              <a:ext uri="{FF2B5EF4-FFF2-40B4-BE49-F238E27FC236}">
                <a16:creationId xmlns:a16="http://schemas.microsoft.com/office/drawing/2014/main" id="{9E07F503-A367-5B46-AC9F-B3C0D9D4E938}"/>
              </a:ext>
            </a:extLst>
          </p:cNvPr>
          <p:cNvSpPr>
            <a:spLocks noGrp="1"/>
          </p:cNvSpPr>
          <p:nvPr>
            <p:ph type="sldNum" sz="quarter" idx="12"/>
          </p:nvPr>
        </p:nvSpPr>
        <p:spPr>
          <a:xfrm>
            <a:off x="6553200" y="6381328"/>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9C42BCC-44E8-4F98-A8FE-EAF16D8C1E6E}" type="slidenum">
              <a:rPr lang="en-AU" smtClean="0"/>
              <a:pPr/>
              <a:t>3</a:t>
            </a:fld>
            <a:endParaRPr lang="en-AU"/>
          </a:p>
        </p:txBody>
      </p:sp>
      <p:pic>
        <p:nvPicPr>
          <p:cNvPr id="2054" name="Picture 6" descr="Russia to develop the Northern Sea Route [8] | Download Scientific Diagram">
            <a:extLst>
              <a:ext uri="{FF2B5EF4-FFF2-40B4-BE49-F238E27FC236}">
                <a16:creationId xmlns:a16="http://schemas.microsoft.com/office/drawing/2014/main" id="{800E00E2-4611-9541-9648-9454D8934D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07" y="2352051"/>
            <a:ext cx="5591167" cy="416206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Northern Sea Route Opens Up to Non-Russian Vessel, Makes Maritime Hist">
            <a:extLst>
              <a:ext uri="{FF2B5EF4-FFF2-40B4-BE49-F238E27FC236}">
                <a16:creationId xmlns:a16="http://schemas.microsoft.com/office/drawing/2014/main" id="{DFE3EAAA-2DE2-C14F-8689-7FBFDCB70B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6249" y="343885"/>
            <a:ext cx="5661016" cy="260406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OB-YP236_ARCTIC_NS_20130820084003">
            <a:extLst>
              <a:ext uri="{FF2B5EF4-FFF2-40B4-BE49-F238E27FC236}">
                <a16:creationId xmlns:a16="http://schemas.microsoft.com/office/drawing/2014/main" id="{9D948FC0-48A9-BD46-B80B-1166FC4B91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0103" y="3671668"/>
            <a:ext cx="5009890" cy="3186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967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9FEB6-833C-5A4D-ACAF-B31886D78CA1}"/>
              </a:ext>
            </a:extLst>
          </p:cNvPr>
          <p:cNvSpPr>
            <a:spLocks noGrp="1"/>
          </p:cNvSpPr>
          <p:nvPr>
            <p:ph type="title"/>
          </p:nvPr>
        </p:nvSpPr>
        <p:spPr>
          <a:xfrm>
            <a:off x="542925" y="269814"/>
            <a:ext cx="10981966" cy="1039964"/>
          </a:xfrm>
        </p:spPr>
        <p:txBody>
          <a:bodyPr>
            <a:noAutofit/>
          </a:bodyPr>
          <a:lstStyle/>
          <a:p>
            <a:pPr algn="ctr"/>
            <a:r>
              <a:rPr lang="en-US" dirty="0"/>
              <a:t>Value of the Arctic: Arctic Strategy to 2035</a:t>
            </a:r>
            <a:br>
              <a:rPr lang="en-US" dirty="0">
                <a:solidFill>
                  <a:schemeClr val="accent4">
                    <a:lumMod val="75000"/>
                  </a:schemeClr>
                </a:solidFill>
              </a:rPr>
            </a:br>
            <a:r>
              <a:rPr lang="az-Cyrl-AZ" sz="2800" dirty="0">
                <a:solidFill>
                  <a:schemeClr val="accent2"/>
                </a:solidFill>
              </a:rPr>
              <a:t>Ценность Арктики: Арктическая стратегия до 2035 года</a:t>
            </a:r>
            <a:endParaRPr lang="en-US" sz="2400" dirty="0">
              <a:solidFill>
                <a:schemeClr val="accent2"/>
              </a:solidFill>
            </a:endParaRPr>
          </a:p>
        </p:txBody>
      </p:sp>
      <p:sp>
        <p:nvSpPr>
          <p:cNvPr id="3" name="Content Placeholder 2">
            <a:extLst>
              <a:ext uri="{FF2B5EF4-FFF2-40B4-BE49-F238E27FC236}">
                <a16:creationId xmlns:a16="http://schemas.microsoft.com/office/drawing/2014/main" id="{837D23C7-0A38-7741-8A7E-D45C3C79CBFD}"/>
              </a:ext>
            </a:extLst>
          </p:cNvPr>
          <p:cNvSpPr>
            <a:spLocks noGrp="1"/>
          </p:cNvSpPr>
          <p:nvPr>
            <p:ph idx="1"/>
          </p:nvPr>
        </p:nvSpPr>
        <p:spPr>
          <a:xfrm>
            <a:off x="542925" y="1587260"/>
            <a:ext cx="11106150" cy="5270739"/>
          </a:xfrm>
        </p:spPr>
        <p:txBody>
          <a:bodyPr>
            <a:normAutofit/>
          </a:bodyPr>
          <a:lstStyle/>
          <a:p>
            <a:r>
              <a:rPr lang="az-Cyrl-AZ" sz="2400" dirty="0">
                <a:solidFill>
                  <a:schemeClr val="accent2"/>
                </a:solidFill>
              </a:rPr>
              <a:t>Статья 5: Важность состояния развития Арктической зоны и состояния национальной безопасности</a:t>
            </a:r>
            <a:endParaRPr lang="en-AU" sz="2400" dirty="0">
              <a:solidFill>
                <a:schemeClr val="accent2"/>
              </a:solidFill>
            </a:endParaRPr>
          </a:p>
          <a:p>
            <a:r>
              <a:rPr lang="en-US" sz="2400" dirty="0"/>
              <a:t>Article 5: Importance of the State of Development of the Arctic Zone and the State of National Security </a:t>
            </a:r>
          </a:p>
          <a:p>
            <a:pPr lvl="1">
              <a:buFont typeface="+mj-lt"/>
              <a:buAutoNum type="arabicPeriod"/>
            </a:pPr>
            <a:r>
              <a:rPr lang="en-US" sz="1800" dirty="0"/>
              <a:t>the Arctic zone provides production of more than </a:t>
            </a:r>
            <a:r>
              <a:rPr lang="en-US" sz="1800" b="1" dirty="0">
                <a:solidFill>
                  <a:schemeClr val="accent4">
                    <a:lumMod val="75000"/>
                  </a:schemeClr>
                </a:solidFill>
              </a:rPr>
              <a:t>80 percent of combustible natural gas and 17 percent of oil </a:t>
            </a:r>
            <a:r>
              <a:rPr lang="en-US" sz="1800" dirty="0"/>
              <a:t>(including gas condensate) in the Russian Federation;</a:t>
            </a:r>
            <a:endParaRPr lang="en-AU" sz="1800" dirty="0"/>
          </a:p>
          <a:p>
            <a:pPr lvl="1">
              <a:buFont typeface="+mj-lt"/>
              <a:buAutoNum type="arabicPeriod"/>
            </a:pPr>
            <a:r>
              <a:rPr lang="en-US" sz="1800" dirty="0"/>
              <a:t>the implementation of </a:t>
            </a:r>
            <a:r>
              <a:rPr lang="en-US" sz="1800" b="1" dirty="0">
                <a:solidFill>
                  <a:schemeClr val="accent4">
                    <a:lumMod val="75000"/>
                  </a:schemeClr>
                </a:solidFill>
              </a:rPr>
              <a:t>major economic (investment) projects in the Arctic zone ensures the formation of demand for high-tech and science-intensive products</a:t>
            </a:r>
            <a:r>
              <a:rPr lang="en-US" sz="1800" dirty="0"/>
              <a:t>, and also stimulates the production of such products in various constituent entities of the Russian Federation;</a:t>
            </a:r>
            <a:endParaRPr lang="en-AU" sz="1800" dirty="0"/>
          </a:p>
          <a:p>
            <a:pPr lvl="1">
              <a:buFont typeface="+mj-lt"/>
              <a:buAutoNum type="arabicPeriod"/>
            </a:pPr>
            <a:r>
              <a:rPr lang="en-US" sz="1800" dirty="0"/>
              <a:t>the continental shelf of the Russian Federation in the Arctic (hereinafter - the continental shelf), according to experts, contains more than 85.1 trillion. cub. meters of combustible natural gas, 17.3 billion tons of oil (including gas condensate) </a:t>
            </a:r>
            <a:r>
              <a:rPr lang="en-US" sz="1800" b="1" dirty="0">
                <a:solidFill>
                  <a:schemeClr val="accent4">
                    <a:lumMod val="75000"/>
                  </a:schemeClr>
                </a:solidFill>
              </a:rPr>
              <a:t>and is a strategic reserve for the development of the mineral resource base of the Russian Federation</a:t>
            </a:r>
            <a:r>
              <a:rPr lang="en-US" sz="1800" dirty="0"/>
              <a:t>;</a:t>
            </a:r>
            <a:endParaRPr lang="en-AU" sz="1800" dirty="0"/>
          </a:p>
          <a:p>
            <a:pPr lvl="1">
              <a:buFont typeface="+mj-lt"/>
              <a:buAutoNum type="arabicPeriod"/>
            </a:pPr>
            <a:r>
              <a:rPr lang="en-US" sz="1800" dirty="0"/>
              <a:t>the importance of the </a:t>
            </a:r>
            <a:r>
              <a:rPr lang="en-US" sz="1800" b="1" dirty="0">
                <a:solidFill>
                  <a:schemeClr val="accent4">
                    <a:lumMod val="75000"/>
                  </a:schemeClr>
                </a:solidFill>
              </a:rPr>
              <a:t>Northern Sea Route as a transport corridor of global significance </a:t>
            </a:r>
            <a:r>
              <a:rPr lang="en-US" sz="1800" dirty="0"/>
              <a:t>for the transportation of national and international cargo will increase as a result of climate change</a:t>
            </a:r>
            <a:endParaRPr lang="en-AU" sz="1800" dirty="0"/>
          </a:p>
        </p:txBody>
      </p:sp>
    </p:spTree>
    <p:extLst>
      <p:ext uri="{BB962C8B-B14F-4D97-AF65-F5344CB8AC3E}">
        <p14:creationId xmlns:p14="http://schemas.microsoft.com/office/powerpoint/2010/main" val="1388346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110C4-7E11-704C-B0F2-B6BD8EA998C0}"/>
              </a:ext>
            </a:extLst>
          </p:cNvPr>
          <p:cNvSpPr>
            <a:spLocks noGrp="1"/>
          </p:cNvSpPr>
          <p:nvPr>
            <p:ph type="title"/>
          </p:nvPr>
        </p:nvSpPr>
        <p:spPr>
          <a:xfrm>
            <a:off x="158152" y="274637"/>
            <a:ext cx="11875696" cy="1086929"/>
          </a:xfrm>
        </p:spPr>
        <p:txBody>
          <a:bodyPr>
            <a:noAutofit/>
          </a:bodyPr>
          <a:lstStyle/>
          <a:p>
            <a:pPr algn="ctr"/>
            <a:r>
              <a:rPr lang="en-US" sz="2400" dirty="0"/>
              <a:t>Importance of Arctic for Russia: </a:t>
            </a:r>
            <a:r>
              <a:rPr lang="en-US" sz="2400" i="1" dirty="0"/>
              <a:t>Basic Principles of State Policy to 2035</a:t>
            </a:r>
            <a:br>
              <a:rPr lang="en-US" sz="2800" i="1" dirty="0">
                <a:solidFill>
                  <a:schemeClr val="accent4">
                    <a:lumMod val="75000"/>
                  </a:schemeClr>
                </a:solidFill>
              </a:rPr>
            </a:br>
            <a:r>
              <a:rPr lang="az-Cyrl-AZ" sz="2000" i="1" dirty="0">
                <a:solidFill>
                  <a:schemeClr val="accent2"/>
                </a:solidFill>
              </a:rPr>
              <a:t>начение Арктики для России: основные принципы государственной политики до 2035 года</a:t>
            </a:r>
            <a:endParaRPr lang="en-US" sz="2000" i="1" dirty="0">
              <a:solidFill>
                <a:schemeClr val="accent2"/>
              </a:solidFill>
            </a:endParaRPr>
          </a:p>
        </p:txBody>
      </p:sp>
      <p:sp>
        <p:nvSpPr>
          <p:cNvPr id="3" name="Content Placeholder 2">
            <a:extLst>
              <a:ext uri="{FF2B5EF4-FFF2-40B4-BE49-F238E27FC236}">
                <a16:creationId xmlns:a16="http://schemas.microsoft.com/office/drawing/2014/main" id="{1A6505E6-2DDD-2340-8F63-F16E42B71085}"/>
              </a:ext>
            </a:extLst>
          </p:cNvPr>
          <p:cNvSpPr>
            <a:spLocks noGrp="1"/>
          </p:cNvSpPr>
          <p:nvPr>
            <p:ph idx="1"/>
          </p:nvPr>
        </p:nvSpPr>
        <p:spPr>
          <a:xfrm>
            <a:off x="189781" y="1535502"/>
            <a:ext cx="11731925" cy="5047861"/>
          </a:xfrm>
        </p:spPr>
        <p:txBody>
          <a:bodyPr>
            <a:normAutofit/>
          </a:bodyPr>
          <a:lstStyle/>
          <a:p>
            <a:r>
              <a:rPr lang="az-Cyrl-AZ" sz="2400" dirty="0">
                <a:solidFill>
                  <a:schemeClr val="accent2"/>
                </a:solidFill>
              </a:rPr>
              <a:t>татья 5: Первостепенные национальные интересы Российской Федерации в Арктике</a:t>
            </a:r>
            <a:endParaRPr lang="en-US" sz="2400" dirty="0">
              <a:solidFill>
                <a:schemeClr val="accent2"/>
              </a:solidFill>
            </a:endParaRPr>
          </a:p>
          <a:p>
            <a:r>
              <a:rPr lang="en-US" sz="2400" dirty="0"/>
              <a:t>Article 5: </a:t>
            </a:r>
            <a:r>
              <a:rPr lang="en-AU" sz="2400" dirty="0"/>
              <a:t>The primary national interests of the Russian Federation in the Arctic</a:t>
            </a:r>
            <a:r>
              <a:rPr lang="en-AU" sz="2800" dirty="0"/>
              <a:t>: </a:t>
            </a:r>
            <a:endParaRPr lang="en-AU" sz="2000" dirty="0"/>
          </a:p>
          <a:p>
            <a:pPr marL="457200" lvl="1" indent="0">
              <a:buNone/>
            </a:pPr>
            <a:r>
              <a:rPr lang="en-AU" sz="1800" dirty="0"/>
              <a:t>a) ensuring the sovereignty and territorial integrity of the Russian Federation; </a:t>
            </a:r>
          </a:p>
          <a:p>
            <a:pPr marL="457200" lvl="1" indent="0">
              <a:buNone/>
            </a:pPr>
            <a:r>
              <a:rPr lang="en-AU" sz="1800" dirty="0"/>
              <a:t>b) preserving the Arctic as a territory of peace, stability, and mutually beneficial partnership; </a:t>
            </a:r>
          </a:p>
          <a:p>
            <a:pPr marL="457200" lvl="1" indent="0">
              <a:buNone/>
            </a:pPr>
            <a:r>
              <a:rPr lang="en-AU" sz="1800" dirty="0"/>
              <a:t>c) increasing the quality of life and well-being of the population of the Arctic zone of the Russian Federation; </a:t>
            </a:r>
          </a:p>
          <a:p>
            <a:pPr marL="457200" lvl="1" indent="0">
              <a:buNone/>
            </a:pPr>
            <a:r>
              <a:rPr lang="en-AU" sz="1800" b="1" dirty="0">
                <a:solidFill>
                  <a:srgbClr val="002060"/>
                </a:solidFill>
              </a:rPr>
              <a:t>d) developing the Arctic zone of the Russian Federation as a strategic resource base, and its sustainable use to accelerate the economic growth of the Russian Federation; </a:t>
            </a:r>
          </a:p>
          <a:p>
            <a:pPr marL="457200" lvl="1" indent="0">
              <a:buNone/>
            </a:pPr>
            <a:r>
              <a:rPr lang="en-AU" sz="1800" b="1" dirty="0">
                <a:solidFill>
                  <a:srgbClr val="002060"/>
                </a:solidFill>
              </a:rPr>
              <a:t>e) developing the Northern Sea Route as the Russian Federation’s competitive national transportation passage in the world market; </a:t>
            </a:r>
          </a:p>
          <a:p>
            <a:pPr marL="457200" lvl="1" indent="0">
              <a:buNone/>
            </a:pPr>
            <a:r>
              <a:rPr lang="en-AU" sz="1800" dirty="0"/>
              <a:t>f) protecting the environment in the Arctic, preserving the native lands and traditional way of life of indigenous peoples residing in the Arctic zone of the Russian Federation (hereinafter indigenous minorities). </a:t>
            </a:r>
            <a:endParaRPr lang="en-US" dirty="0"/>
          </a:p>
        </p:txBody>
      </p:sp>
    </p:spTree>
    <p:extLst>
      <p:ext uri="{BB962C8B-B14F-4D97-AF65-F5344CB8AC3E}">
        <p14:creationId xmlns:p14="http://schemas.microsoft.com/office/powerpoint/2010/main" val="1920467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D71DBF-BFFC-B699-9305-323333FF69F2}"/>
              </a:ext>
            </a:extLst>
          </p:cNvPr>
          <p:cNvSpPr>
            <a:spLocks noGrp="1"/>
          </p:cNvSpPr>
          <p:nvPr>
            <p:ph type="title"/>
          </p:nvPr>
        </p:nvSpPr>
        <p:spPr>
          <a:xfrm>
            <a:off x="417341" y="154796"/>
            <a:ext cx="11277601" cy="1219200"/>
          </a:xfrm>
        </p:spPr>
        <p:txBody>
          <a:bodyPr anchor="t">
            <a:normAutofit/>
          </a:bodyPr>
          <a:lstStyle/>
          <a:p>
            <a:pPr algn="ctr"/>
            <a:r>
              <a:rPr lang="en-US" sz="2800" dirty="0"/>
              <a:t>Importance of the Arctic: Russian Foreign Policy 2023 </a:t>
            </a:r>
            <a:br>
              <a:rPr lang="en-US" sz="2800" dirty="0"/>
            </a:br>
            <a:r>
              <a:rPr lang="az-Cyrl-AZ" sz="2800" dirty="0">
                <a:solidFill>
                  <a:schemeClr val="accent2"/>
                </a:solidFill>
              </a:rPr>
              <a:t>начение Арктики: внешняя политика России в 2023 году</a:t>
            </a:r>
            <a:endParaRPr lang="en-US" sz="2800" dirty="0">
              <a:solidFill>
                <a:schemeClr val="accent2"/>
              </a:solidFill>
            </a:endParaRPr>
          </a:p>
        </p:txBody>
      </p:sp>
      <p:sp>
        <p:nvSpPr>
          <p:cNvPr id="3" name="Slide Number Placeholder 2" hidden="1">
            <a:extLst>
              <a:ext uri="{FF2B5EF4-FFF2-40B4-BE49-F238E27FC236}">
                <a16:creationId xmlns:a16="http://schemas.microsoft.com/office/drawing/2014/main" id="{06B0F47B-98B5-C9E0-C877-89B997362FA2}"/>
              </a:ext>
            </a:extLst>
          </p:cNvPr>
          <p:cNvSpPr>
            <a:spLocks noGrp="1"/>
          </p:cNvSpPr>
          <p:nvPr>
            <p:ph type="sldNum" sz="quarter" idx="4294967295"/>
          </p:nvPr>
        </p:nvSpPr>
        <p:spPr>
          <a:xfrm>
            <a:off x="8077200" y="6309321"/>
            <a:ext cx="2133600" cy="365125"/>
          </a:xfrm>
        </p:spPr>
        <p:txBody>
          <a:bodyPr anchor="ctr">
            <a:normAutofit/>
          </a:bodyPr>
          <a:lstStyle/>
          <a:p>
            <a:pPr>
              <a:lnSpc>
                <a:spcPct val="90000"/>
              </a:lnSpc>
              <a:spcAft>
                <a:spcPts val="600"/>
              </a:spcAft>
            </a:pPr>
            <a:fld id="{E5FD5434-F838-4DD4-A17B-1CB1A1850DF4}" type="slidenum">
              <a:rPr lang="en-US" smtClean="0"/>
              <a:pPr>
                <a:lnSpc>
                  <a:spcPct val="90000"/>
                </a:lnSpc>
                <a:spcAft>
                  <a:spcPts val="600"/>
                </a:spcAft>
              </a:pPr>
              <a:t>6</a:t>
            </a:fld>
            <a:endParaRPr lang="en-US"/>
          </a:p>
        </p:txBody>
      </p:sp>
      <p:graphicFrame>
        <p:nvGraphicFramePr>
          <p:cNvPr id="7" name="Content Placeholder 3">
            <a:extLst>
              <a:ext uri="{FF2B5EF4-FFF2-40B4-BE49-F238E27FC236}">
                <a16:creationId xmlns:a16="http://schemas.microsoft.com/office/drawing/2014/main" id="{B391C176-D37F-A433-2EA4-B6F5DE464EB9}"/>
              </a:ext>
            </a:extLst>
          </p:cNvPr>
          <p:cNvGraphicFramePr>
            <a:graphicFrameLocks noGrp="1"/>
          </p:cNvGraphicFramePr>
          <p:nvPr>
            <p:ph idx="1"/>
            <p:extLst>
              <p:ext uri="{D42A27DB-BD31-4B8C-83A1-F6EECF244321}">
                <p14:modId xmlns:p14="http://schemas.microsoft.com/office/powerpoint/2010/main" val="2909010053"/>
              </p:ext>
            </p:extLst>
          </p:nvPr>
        </p:nvGraphicFramePr>
        <p:xfrm>
          <a:off x="548641" y="1500997"/>
          <a:ext cx="11015002" cy="504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10826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3001D1-55DB-8469-B1B7-CF0BCBE9684A}"/>
              </a:ext>
            </a:extLst>
          </p:cNvPr>
          <p:cNvSpPr>
            <a:spLocks noGrp="1"/>
          </p:cNvSpPr>
          <p:nvPr>
            <p:ph type="title"/>
          </p:nvPr>
        </p:nvSpPr>
        <p:spPr>
          <a:xfrm>
            <a:off x="6096000" y="2934003"/>
            <a:ext cx="5664629" cy="648000"/>
          </a:xfrm>
        </p:spPr>
        <p:txBody>
          <a:bodyPr>
            <a:normAutofit fontScale="90000"/>
          </a:bodyPr>
          <a:lstStyle/>
          <a:p>
            <a:pPr algn="ctr"/>
            <a:r>
              <a:rPr lang="en-US" dirty="0"/>
              <a:t>INTERNATIONAL LAW </a:t>
            </a:r>
            <a:br>
              <a:rPr lang="en-US" dirty="0"/>
            </a:br>
            <a:r>
              <a:rPr lang="en-US" dirty="0"/>
              <a:t>AND THE NSR</a:t>
            </a:r>
            <a:br>
              <a:rPr lang="en-US" dirty="0"/>
            </a:br>
            <a:br>
              <a:rPr lang="en-US" dirty="0"/>
            </a:br>
            <a:r>
              <a:rPr lang="az-Cyrl-AZ" dirty="0"/>
              <a:t>МЕЖДУНАРОДНОЕ ПРАВО И СПР</a:t>
            </a:r>
            <a:endParaRPr lang="en-US" dirty="0"/>
          </a:p>
        </p:txBody>
      </p:sp>
    </p:spTree>
    <p:extLst>
      <p:ext uri="{BB962C8B-B14F-4D97-AF65-F5344CB8AC3E}">
        <p14:creationId xmlns:p14="http://schemas.microsoft.com/office/powerpoint/2010/main" val="2162080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F9EC6BB-B15B-05A6-CFE5-5CB26DA9B1D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097106B-2B37-8CBF-3230-5B7F44CDD63B}"/>
              </a:ext>
            </a:extLst>
          </p:cNvPr>
          <p:cNvSpPr>
            <a:spLocks noGrp="1"/>
          </p:cNvSpPr>
          <p:nvPr>
            <p:ph type="title"/>
          </p:nvPr>
        </p:nvSpPr>
        <p:spPr>
          <a:xfrm>
            <a:off x="0" y="111547"/>
            <a:ext cx="11973464" cy="648000"/>
          </a:xfrm>
        </p:spPr>
        <p:txBody>
          <a:bodyPr anchor="t">
            <a:normAutofit fontScale="90000"/>
          </a:bodyPr>
          <a:lstStyle/>
          <a:p>
            <a:pPr algn="ctr">
              <a:lnSpc>
                <a:spcPct val="90000"/>
              </a:lnSpc>
            </a:pPr>
            <a:r>
              <a:rPr lang="en-US" dirty="0"/>
              <a:t>Regulation of NSR under International Law</a:t>
            </a:r>
            <a:br>
              <a:rPr lang="en-US" dirty="0"/>
            </a:br>
            <a:r>
              <a:rPr lang="az-Cyrl-AZ" dirty="0">
                <a:solidFill>
                  <a:schemeClr val="accent2"/>
                </a:solidFill>
              </a:rPr>
              <a:t>Регулирование СПР в соответствии с международным правом</a:t>
            </a:r>
            <a:endParaRPr lang="en-US" dirty="0">
              <a:solidFill>
                <a:schemeClr val="accent2"/>
              </a:solidFill>
            </a:endParaRPr>
          </a:p>
        </p:txBody>
      </p:sp>
      <p:sp>
        <p:nvSpPr>
          <p:cNvPr id="11" name="Slide Number Placeholder 2">
            <a:extLst>
              <a:ext uri="{FF2B5EF4-FFF2-40B4-BE49-F238E27FC236}">
                <a16:creationId xmlns:a16="http://schemas.microsoft.com/office/drawing/2014/main" id="{36DF9685-581E-B534-7D9E-396197E157B8}"/>
              </a:ext>
            </a:extLst>
          </p:cNvPr>
          <p:cNvSpPr>
            <a:spLocks noGrp="1"/>
          </p:cNvSpPr>
          <p:nvPr>
            <p:ph type="sldNum" sz="quarter" idx="12"/>
          </p:nvPr>
        </p:nvSpPr>
        <p:spPr>
          <a:xfrm>
            <a:off x="6553200" y="6381328"/>
            <a:ext cx="21336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05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D9C42BCC-44E8-4F98-A8FE-EAF16D8C1E6E}" type="slidenum">
              <a:rPr lang="en-AU" smtClean="0"/>
              <a:pPr>
                <a:spcAft>
                  <a:spcPts val="600"/>
                </a:spcAft>
              </a:pPr>
              <a:t>8</a:t>
            </a:fld>
            <a:endParaRPr lang="en-US"/>
          </a:p>
        </p:txBody>
      </p:sp>
      <p:sp>
        <p:nvSpPr>
          <p:cNvPr id="18" name="Text Placeholder 5">
            <a:extLst>
              <a:ext uri="{FF2B5EF4-FFF2-40B4-BE49-F238E27FC236}">
                <a16:creationId xmlns:a16="http://schemas.microsoft.com/office/drawing/2014/main" id="{5243D5CD-40E4-CA33-2B14-20B13AF0D54E}"/>
              </a:ext>
            </a:extLst>
          </p:cNvPr>
          <p:cNvSpPr>
            <a:spLocks noGrp="1"/>
          </p:cNvSpPr>
          <p:nvPr>
            <p:ph type="body" sz="quarter" idx="15"/>
          </p:nvPr>
        </p:nvSpPr>
        <p:spPr>
          <a:xfrm>
            <a:off x="941678" y="1221656"/>
            <a:ext cx="10324420" cy="648000"/>
          </a:xfrm>
        </p:spPr>
        <p:txBody>
          <a:bodyPr>
            <a:normAutofit fontScale="92500" lnSpcReduction="10000"/>
          </a:bodyPr>
          <a:lstStyle/>
          <a:p>
            <a:pPr algn="ctr"/>
            <a:r>
              <a:rPr lang="en-US" dirty="0" err="1"/>
              <a:t>UNITEd</a:t>
            </a:r>
            <a:r>
              <a:rPr lang="en-US" dirty="0"/>
              <a:t> NATIONS CONVENTION ON THE LAW OF THE SEA (UNCLOS)</a:t>
            </a:r>
          </a:p>
          <a:p>
            <a:pPr algn="ctr"/>
            <a:r>
              <a:rPr lang="az-Cyrl-AZ" dirty="0">
                <a:solidFill>
                  <a:schemeClr val="accent2"/>
                </a:solidFill>
              </a:rPr>
              <a:t>онвенция Организации Объединенных Наций по морскому праву (КМП ООН)</a:t>
            </a:r>
            <a:endParaRPr lang="en-US" dirty="0">
              <a:solidFill>
                <a:schemeClr val="accent2"/>
              </a:solidFill>
            </a:endParaRPr>
          </a:p>
        </p:txBody>
      </p:sp>
      <p:graphicFrame>
        <p:nvGraphicFramePr>
          <p:cNvPr id="5" name="Content Placeholder 1">
            <a:extLst>
              <a:ext uri="{FF2B5EF4-FFF2-40B4-BE49-F238E27FC236}">
                <a16:creationId xmlns:a16="http://schemas.microsoft.com/office/drawing/2014/main" id="{BC669BD7-6F4A-D9BF-26A5-AF033CF5F288}"/>
              </a:ext>
            </a:extLst>
          </p:cNvPr>
          <p:cNvGraphicFramePr>
            <a:graphicFrameLocks noGrp="1"/>
          </p:cNvGraphicFramePr>
          <p:nvPr>
            <p:ph idx="1"/>
            <p:extLst>
              <p:ext uri="{D42A27DB-BD31-4B8C-83A1-F6EECF244321}">
                <p14:modId xmlns:p14="http://schemas.microsoft.com/office/powerpoint/2010/main" val="1824725392"/>
              </p:ext>
            </p:extLst>
          </p:nvPr>
        </p:nvGraphicFramePr>
        <p:xfrm>
          <a:off x="310551" y="2087592"/>
          <a:ext cx="11239024" cy="44957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98046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Slide Number Placeholder 2">
            <a:extLst>
              <a:ext uri="{FF2B5EF4-FFF2-40B4-BE49-F238E27FC236}">
                <a16:creationId xmlns:a16="http://schemas.microsoft.com/office/drawing/2014/main" id="{7F3ACB78-1CC6-1097-330E-95C7C790C1AE}"/>
              </a:ext>
            </a:extLst>
          </p:cNvPr>
          <p:cNvSpPr>
            <a:spLocks noGrp="1"/>
          </p:cNvSpPr>
          <p:nvPr>
            <p:ph type="sldNum" sz="quarter" idx="12"/>
          </p:nvPr>
        </p:nvSpPr>
        <p:spPr>
          <a:xfrm>
            <a:off x="6553200" y="6381328"/>
            <a:ext cx="21336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05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D9C42BCC-44E8-4F98-A8FE-EAF16D8C1E6E}" type="slidenum">
              <a:rPr lang="en-AU" smtClean="0"/>
              <a:pPr>
                <a:spcAft>
                  <a:spcPts val="600"/>
                </a:spcAft>
              </a:pPr>
              <a:t>9</a:t>
            </a:fld>
            <a:endParaRPr lang="en-US"/>
          </a:p>
        </p:txBody>
      </p:sp>
      <p:graphicFrame>
        <p:nvGraphicFramePr>
          <p:cNvPr id="5" name="Content Placeholder 1">
            <a:extLst>
              <a:ext uri="{FF2B5EF4-FFF2-40B4-BE49-F238E27FC236}">
                <a16:creationId xmlns:a16="http://schemas.microsoft.com/office/drawing/2014/main" id="{52C5FB44-EFFA-DC65-3947-9B6B6A815D7C}"/>
              </a:ext>
            </a:extLst>
          </p:cNvPr>
          <p:cNvGraphicFramePr>
            <a:graphicFrameLocks noGrp="1"/>
          </p:cNvGraphicFramePr>
          <p:nvPr>
            <p:ph idx="1"/>
            <p:extLst>
              <p:ext uri="{D42A27DB-BD31-4B8C-83A1-F6EECF244321}">
                <p14:modId xmlns:p14="http://schemas.microsoft.com/office/powerpoint/2010/main" val="2075994791"/>
              </p:ext>
            </p:extLst>
          </p:nvPr>
        </p:nvGraphicFramePr>
        <p:xfrm>
          <a:off x="576775" y="1690777"/>
          <a:ext cx="11167277" cy="51672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 Placeholder 5">
            <a:extLst>
              <a:ext uri="{FF2B5EF4-FFF2-40B4-BE49-F238E27FC236}">
                <a16:creationId xmlns:a16="http://schemas.microsoft.com/office/drawing/2014/main" id="{21694CD2-6D19-E6E8-F86A-B353BB273FC7}"/>
              </a:ext>
            </a:extLst>
          </p:cNvPr>
          <p:cNvSpPr txBox="1">
            <a:spLocks/>
          </p:cNvSpPr>
          <p:nvPr/>
        </p:nvSpPr>
        <p:spPr>
          <a:xfrm>
            <a:off x="941678" y="1221656"/>
            <a:ext cx="10324420" cy="648000"/>
          </a:xfrm>
          <a:prstGeom prst="rect">
            <a:avLst/>
          </a:prstGeom>
        </p:spPr>
        <p:txBody>
          <a:bodyPr vert="horz" lIns="91440" tIns="45720" rIns="91440" bIns="45720" rtlCol="0">
            <a:normAutofit fontScale="92500" lnSpcReduction="10000"/>
          </a:bodyPr>
          <a:lstStyle>
            <a:lvl1pPr marL="0" indent="0" algn="l" defTabSz="914400" rtl="0" eaLnBrk="1" latinLnBrk="0" hangingPunct="1">
              <a:spcBef>
                <a:spcPct val="20000"/>
              </a:spcBef>
              <a:buFont typeface="Arial" panose="020B0604020202020204" pitchFamily="34" charset="0"/>
              <a:buNone/>
              <a:defRPr sz="1800" kern="1200" cap="all" baseline="0">
                <a:solidFill>
                  <a:schemeClr val="accent3"/>
                </a:solidFill>
                <a:latin typeface="+mj-lt"/>
                <a:ea typeface="+mn-ea"/>
                <a:cs typeface="+mn-cs"/>
              </a:defRPr>
            </a:lvl1pPr>
            <a:lvl2pPr marL="800100" indent="-342900" algn="l" defTabSz="914400" rtl="0" eaLnBrk="1" latinLnBrk="0" hangingPunct="1">
              <a:spcBef>
                <a:spcPct val="20000"/>
              </a:spcBef>
              <a:buFont typeface="Georgia" panose="02040502050405020303" pitchFamily="18" charset="0"/>
              <a:buChar char="―"/>
              <a:defRPr sz="1600" kern="1200">
                <a:solidFill>
                  <a:schemeClr val="tx1"/>
                </a:solidFill>
                <a:latin typeface="+mn-lt"/>
                <a:ea typeface="+mn-ea"/>
                <a:cs typeface="+mn-cs"/>
              </a:defRPr>
            </a:lvl2pPr>
            <a:lvl3pPr marL="1200150" indent="-285750" algn="l" defTabSz="914400" rtl="0" eaLnBrk="1" latinLnBrk="0" hangingPunct="1">
              <a:spcBef>
                <a:spcPct val="200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Georgia" panose="02040502050405020303" pitchFamily="18"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dirty="0" err="1"/>
              <a:t>UNITEd</a:t>
            </a:r>
            <a:r>
              <a:rPr lang="en-US" dirty="0"/>
              <a:t> NATIONS CONVENTION ON THE LAW OF THE SEA (UNCLOS)</a:t>
            </a:r>
          </a:p>
          <a:p>
            <a:pPr algn="ctr"/>
            <a:r>
              <a:rPr lang="az-Cyrl-AZ" dirty="0">
                <a:solidFill>
                  <a:schemeClr val="accent2"/>
                </a:solidFill>
              </a:rPr>
              <a:t>онвенция Организации Объединенных Наций по морскому праву (КМП ООН)</a:t>
            </a:r>
            <a:endParaRPr lang="en-US" dirty="0">
              <a:solidFill>
                <a:schemeClr val="accent2"/>
              </a:solidFill>
            </a:endParaRPr>
          </a:p>
        </p:txBody>
      </p:sp>
      <p:sp>
        <p:nvSpPr>
          <p:cNvPr id="7" name="Title 2">
            <a:extLst>
              <a:ext uri="{FF2B5EF4-FFF2-40B4-BE49-F238E27FC236}">
                <a16:creationId xmlns:a16="http://schemas.microsoft.com/office/drawing/2014/main" id="{5B8DC201-4018-5B5E-1E4A-340FF5EAC59A}"/>
              </a:ext>
            </a:extLst>
          </p:cNvPr>
          <p:cNvSpPr txBox="1">
            <a:spLocks/>
          </p:cNvSpPr>
          <p:nvPr/>
        </p:nvSpPr>
        <p:spPr>
          <a:xfrm>
            <a:off x="0" y="219864"/>
            <a:ext cx="11973464" cy="893475"/>
          </a:xfrm>
          <a:prstGeom prst="rect">
            <a:avLst/>
          </a:prstGeom>
        </p:spPr>
        <p:txBody>
          <a:bodyPr vert="horz" lIns="91440" tIns="45720" rIns="91440" bIns="45720" rtlCol="0" anchor="t" anchorCtr="0">
            <a:normAutofit fontScale="90000" lnSpcReduction="20000"/>
          </a:bodyPr>
          <a:lstStyle>
            <a:lvl1pPr algn="l" defTabSz="914400" rtl="0" eaLnBrk="1" latinLnBrk="0" hangingPunct="1">
              <a:spcBef>
                <a:spcPct val="0"/>
              </a:spcBef>
              <a:buNone/>
              <a:defRPr sz="3200" b="1" kern="1200">
                <a:solidFill>
                  <a:schemeClr val="tx1"/>
                </a:solidFill>
                <a:latin typeface="+mj-lt"/>
                <a:ea typeface="+mj-ea"/>
                <a:cs typeface="+mj-cs"/>
              </a:defRPr>
            </a:lvl1pPr>
          </a:lstStyle>
          <a:p>
            <a:pPr algn="ctr">
              <a:lnSpc>
                <a:spcPct val="90000"/>
              </a:lnSpc>
            </a:pPr>
            <a:r>
              <a:rPr lang="en-US" sz="4100" dirty="0"/>
              <a:t>Regulation of NSR under International Law</a:t>
            </a:r>
            <a:br>
              <a:rPr lang="en-US" dirty="0"/>
            </a:br>
            <a:r>
              <a:rPr lang="az-Cyrl-AZ" dirty="0">
                <a:solidFill>
                  <a:schemeClr val="accent2"/>
                </a:solidFill>
              </a:rPr>
              <a:t>Регулирование СПР в соответствии с международным правом</a:t>
            </a:r>
            <a:endParaRPr lang="en-US" dirty="0">
              <a:solidFill>
                <a:schemeClr val="accent2"/>
              </a:solidFill>
            </a:endParaRPr>
          </a:p>
        </p:txBody>
      </p:sp>
    </p:spTree>
    <p:extLst>
      <p:ext uri="{BB962C8B-B14F-4D97-AF65-F5344CB8AC3E}">
        <p14:creationId xmlns:p14="http://schemas.microsoft.com/office/powerpoint/2010/main" val="2470300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6AE9AEA-C960-8D91-EA91-E6B054F6D6F1}"/>
            </a:ext>
          </a:extLst>
        </p:cNvPr>
        <p:cNvGrpSpPr/>
        <p:nvPr/>
      </p:nvGrpSpPr>
      <p:grpSpPr>
        <a:xfrm>
          <a:off x="0" y="0"/>
          <a:ext cx="0" cy="0"/>
          <a:chOff x="0" y="0"/>
          <a:chExt cx="0" cy="0"/>
        </a:xfrm>
      </p:grpSpPr>
      <p:sp>
        <p:nvSpPr>
          <p:cNvPr id="11" name="Slide Number Placeholder 2" hidden="1">
            <a:extLst>
              <a:ext uri="{FF2B5EF4-FFF2-40B4-BE49-F238E27FC236}">
                <a16:creationId xmlns:a16="http://schemas.microsoft.com/office/drawing/2014/main" id="{1FE356A4-595D-394E-52B5-1406D41C7A94}"/>
              </a:ext>
            </a:extLst>
          </p:cNvPr>
          <p:cNvSpPr>
            <a:spLocks noGrp="1"/>
          </p:cNvSpPr>
          <p:nvPr>
            <p:ph type="sldNum" sz="quarter" idx="12"/>
          </p:nvPr>
        </p:nvSpPr>
        <p:spPr>
          <a:xfrm>
            <a:off x="6553200" y="6381328"/>
            <a:ext cx="21336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05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D9C42BCC-44E8-4F98-A8FE-EAF16D8C1E6E}" type="slidenum">
              <a:rPr lang="en-AU" smtClean="0"/>
              <a:pPr>
                <a:spcAft>
                  <a:spcPts val="600"/>
                </a:spcAft>
              </a:pPr>
              <a:t>10</a:t>
            </a:fld>
            <a:endParaRPr lang="en-US"/>
          </a:p>
        </p:txBody>
      </p:sp>
      <p:graphicFrame>
        <p:nvGraphicFramePr>
          <p:cNvPr id="5" name="Content Placeholder 1">
            <a:extLst>
              <a:ext uri="{FF2B5EF4-FFF2-40B4-BE49-F238E27FC236}">
                <a16:creationId xmlns:a16="http://schemas.microsoft.com/office/drawing/2014/main" id="{4EB5436C-E737-505F-2B94-56B963033030}"/>
              </a:ext>
            </a:extLst>
          </p:cNvPr>
          <p:cNvGraphicFramePr>
            <a:graphicFrameLocks noGrp="1"/>
          </p:cNvGraphicFramePr>
          <p:nvPr>
            <p:ph idx="1"/>
            <p:extLst>
              <p:ext uri="{D42A27DB-BD31-4B8C-83A1-F6EECF244321}">
                <p14:modId xmlns:p14="http://schemas.microsoft.com/office/powerpoint/2010/main" val="508694407"/>
              </p:ext>
            </p:extLst>
          </p:nvPr>
        </p:nvGraphicFramePr>
        <p:xfrm>
          <a:off x="584789" y="1930335"/>
          <a:ext cx="11022419" cy="45912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2">
            <a:extLst>
              <a:ext uri="{FF2B5EF4-FFF2-40B4-BE49-F238E27FC236}">
                <a16:creationId xmlns:a16="http://schemas.microsoft.com/office/drawing/2014/main" id="{82AF6EED-38B2-1E37-88DA-C258A3435EB1}"/>
              </a:ext>
            </a:extLst>
          </p:cNvPr>
          <p:cNvSpPr txBox="1">
            <a:spLocks/>
          </p:cNvSpPr>
          <p:nvPr/>
        </p:nvSpPr>
        <p:spPr>
          <a:xfrm>
            <a:off x="109267" y="189476"/>
            <a:ext cx="11973464" cy="893475"/>
          </a:xfrm>
          <a:prstGeom prst="rect">
            <a:avLst/>
          </a:prstGeom>
        </p:spPr>
        <p:txBody>
          <a:bodyPr vert="horz" lIns="91440" tIns="45720" rIns="91440" bIns="45720" rtlCol="0" anchor="t" anchorCtr="0">
            <a:normAutofit fontScale="90000" lnSpcReduction="20000"/>
          </a:bodyPr>
          <a:lstStyle>
            <a:lvl1pPr algn="l" defTabSz="914400" rtl="0" eaLnBrk="1" latinLnBrk="0" hangingPunct="1">
              <a:spcBef>
                <a:spcPct val="0"/>
              </a:spcBef>
              <a:buNone/>
              <a:defRPr sz="3200" b="1" kern="1200">
                <a:solidFill>
                  <a:schemeClr val="tx1"/>
                </a:solidFill>
                <a:latin typeface="+mj-lt"/>
                <a:ea typeface="+mj-ea"/>
                <a:cs typeface="+mj-cs"/>
              </a:defRPr>
            </a:lvl1pPr>
          </a:lstStyle>
          <a:p>
            <a:pPr algn="ctr">
              <a:lnSpc>
                <a:spcPct val="90000"/>
              </a:lnSpc>
            </a:pPr>
            <a:r>
              <a:rPr lang="en-US" sz="4100" dirty="0"/>
              <a:t>Regulation of NSR under International Law</a:t>
            </a:r>
            <a:br>
              <a:rPr lang="en-US" dirty="0"/>
            </a:br>
            <a:r>
              <a:rPr lang="az-Cyrl-AZ" dirty="0">
                <a:solidFill>
                  <a:schemeClr val="accent2"/>
                </a:solidFill>
              </a:rPr>
              <a:t>Регулирование СПР в соответствии с международным правом</a:t>
            </a:r>
            <a:endParaRPr lang="en-US" dirty="0">
              <a:solidFill>
                <a:schemeClr val="accent2"/>
              </a:solidFill>
            </a:endParaRPr>
          </a:p>
        </p:txBody>
      </p:sp>
      <p:sp>
        <p:nvSpPr>
          <p:cNvPr id="9" name="Text Placeholder 5">
            <a:extLst>
              <a:ext uri="{FF2B5EF4-FFF2-40B4-BE49-F238E27FC236}">
                <a16:creationId xmlns:a16="http://schemas.microsoft.com/office/drawing/2014/main" id="{CFB11217-98C6-99A1-1448-AD646B93DF84}"/>
              </a:ext>
            </a:extLst>
          </p:cNvPr>
          <p:cNvSpPr txBox="1">
            <a:spLocks/>
          </p:cNvSpPr>
          <p:nvPr/>
        </p:nvSpPr>
        <p:spPr>
          <a:xfrm>
            <a:off x="751897" y="1082951"/>
            <a:ext cx="10324420" cy="648000"/>
          </a:xfrm>
          <a:prstGeom prst="rect">
            <a:avLst/>
          </a:prstGeom>
        </p:spPr>
        <p:txBody>
          <a:bodyPr vert="horz" lIns="91440" tIns="45720" rIns="91440" bIns="45720" rtlCol="0">
            <a:normAutofit fontScale="92500" lnSpcReduction="10000"/>
          </a:bodyPr>
          <a:lstStyle>
            <a:lvl1pPr marL="0" indent="0" algn="l" defTabSz="914400" rtl="0" eaLnBrk="1" latinLnBrk="0" hangingPunct="1">
              <a:spcBef>
                <a:spcPct val="20000"/>
              </a:spcBef>
              <a:buFont typeface="Arial" panose="020B0604020202020204" pitchFamily="34" charset="0"/>
              <a:buNone/>
              <a:defRPr sz="1800" kern="1200" cap="all" baseline="0">
                <a:solidFill>
                  <a:schemeClr val="accent3"/>
                </a:solidFill>
                <a:latin typeface="+mj-lt"/>
                <a:ea typeface="+mn-ea"/>
                <a:cs typeface="+mn-cs"/>
              </a:defRPr>
            </a:lvl1pPr>
            <a:lvl2pPr marL="800100" indent="-342900" algn="l" defTabSz="914400" rtl="0" eaLnBrk="1" latinLnBrk="0" hangingPunct="1">
              <a:spcBef>
                <a:spcPct val="20000"/>
              </a:spcBef>
              <a:buFont typeface="Georgia" panose="02040502050405020303" pitchFamily="18" charset="0"/>
              <a:buChar char="―"/>
              <a:defRPr sz="1600" kern="1200">
                <a:solidFill>
                  <a:schemeClr val="tx1"/>
                </a:solidFill>
                <a:latin typeface="+mn-lt"/>
                <a:ea typeface="+mn-ea"/>
                <a:cs typeface="+mn-cs"/>
              </a:defRPr>
            </a:lvl2pPr>
            <a:lvl3pPr marL="1200150" indent="-285750" algn="l" defTabSz="914400" rtl="0" eaLnBrk="1" latinLnBrk="0" hangingPunct="1">
              <a:spcBef>
                <a:spcPct val="200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Georgia" panose="02040502050405020303" pitchFamily="18"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US" dirty="0" err="1"/>
              <a:t>UNITEd</a:t>
            </a:r>
            <a:r>
              <a:rPr lang="en-US" dirty="0"/>
              <a:t> NATIONS CONVENTION ON THE LAW OF THE SEA (UNCLOS)</a:t>
            </a:r>
          </a:p>
          <a:p>
            <a:pPr algn="ctr"/>
            <a:r>
              <a:rPr lang="az-Cyrl-AZ" dirty="0">
                <a:solidFill>
                  <a:schemeClr val="accent2"/>
                </a:solidFill>
              </a:rPr>
              <a:t>онвенция Организации Объединенных Наций по морскому праву (КМП ООН)</a:t>
            </a:r>
            <a:endParaRPr lang="en-US" dirty="0">
              <a:solidFill>
                <a:schemeClr val="accent2"/>
              </a:solidFill>
            </a:endParaRPr>
          </a:p>
        </p:txBody>
      </p:sp>
    </p:spTree>
    <p:extLst>
      <p:ext uri="{BB962C8B-B14F-4D97-AF65-F5344CB8AC3E}">
        <p14:creationId xmlns:p14="http://schemas.microsoft.com/office/powerpoint/2010/main" val="2815298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205CC-3615-B271-151A-208D1A6F8D4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3B1998B-3325-A0A9-9E3B-2D63A499277C}"/>
              </a:ext>
            </a:extLst>
          </p:cNvPr>
          <p:cNvSpPr>
            <a:spLocks noGrp="1"/>
          </p:cNvSpPr>
          <p:nvPr>
            <p:ph type="title"/>
          </p:nvPr>
        </p:nvSpPr>
        <p:spPr>
          <a:xfrm>
            <a:off x="6096000" y="1847075"/>
            <a:ext cx="5664629" cy="648000"/>
          </a:xfrm>
        </p:spPr>
        <p:txBody>
          <a:bodyPr>
            <a:normAutofit fontScale="90000"/>
          </a:bodyPr>
          <a:lstStyle/>
          <a:p>
            <a:pPr algn="ctr"/>
            <a:r>
              <a:rPr lang="en-US" dirty="0"/>
              <a:t>RUSSIAN LAW </a:t>
            </a:r>
            <a:br>
              <a:rPr lang="en-US" dirty="0"/>
            </a:br>
            <a:r>
              <a:rPr lang="en-US" dirty="0"/>
              <a:t>REGULATING THE NSR</a:t>
            </a:r>
            <a:br>
              <a:rPr lang="en-US" dirty="0"/>
            </a:br>
            <a:br>
              <a:rPr lang="en-US" dirty="0"/>
            </a:br>
            <a:r>
              <a:rPr lang="az-Cyrl-AZ" dirty="0"/>
              <a:t>РОССИЙСКОЕ ЗАКОНОДАТЕЛЬСТВО, РЕГУЛИРУЮЩЕЕ СЕВЕРНЫЙ СОР</a:t>
            </a:r>
            <a:endParaRPr lang="en-US" dirty="0"/>
          </a:p>
        </p:txBody>
      </p:sp>
    </p:spTree>
    <p:extLst>
      <p:ext uri="{BB962C8B-B14F-4D97-AF65-F5344CB8AC3E}">
        <p14:creationId xmlns:p14="http://schemas.microsoft.com/office/powerpoint/2010/main" val="2936756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8AE4D1E-1DC3-B7DC-CC2A-E81F0B512367}"/>
              </a:ext>
            </a:extLst>
          </p:cNvPr>
          <p:cNvSpPr>
            <a:spLocks noGrp="1"/>
          </p:cNvSpPr>
          <p:nvPr>
            <p:ph type="title"/>
          </p:nvPr>
        </p:nvSpPr>
        <p:spPr/>
        <p:txBody>
          <a:bodyPr/>
          <a:lstStyle/>
          <a:p>
            <a:endParaRPr lang="en-US"/>
          </a:p>
        </p:txBody>
      </p:sp>
      <p:sp>
        <p:nvSpPr>
          <p:cNvPr id="6" name="Text Placeholder 5">
            <a:extLst>
              <a:ext uri="{FF2B5EF4-FFF2-40B4-BE49-F238E27FC236}">
                <a16:creationId xmlns:a16="http://schemas.microsoft.com/office/drawing/2014/main" id="{6DCCAE6F-63F4-BDC3-4483-215C416EAEDA}"/>
              </a:ext>
            </a:extLst>
          </p:cNvPr>
          <p:cNvSpPr>
            <a:spLocks noGrp="1"/>
          </p:cNvSpPr>
          <p:nvPr>
            <p:ph type="body" sz="quarter" idx="15"/>
          </p:nvPr>
        </p:nvSpPr>
        <p:spPr/>
        <p:txBody>
          <a:bodyPr/>
          <a:lstStyle/>
          <a:p>
            <a:endParaRPr lang="en-US"/>
          </a:p>
        </p:txBody>
      </p:sp>
      <p:graphicFrame>
        <p:nvGraphicFramePr>
          <p:cNvPr id="7" name="Table 6">
            <a:extLst>
              <a:ext uri="{FF2B5EF4-FFF2-40B4-BE49-F238E27FC236}">
                <a16:creationId xmlns:a16="http://schemas.microsoft.com/office/drawing/2014/main" id="{3331CE3C-8A66-F8AB-4F2D-6A82495F4A11}"/>
              </a:ext>
            </a:extLst>
          </p:cNvPr>
          <p:cNvGraphicFramePr>
            <a:graphicFrameLocks noGrp="1"/>
          </p:cNvGraphicFramePr>
          <p:nvPr>
            <p:extLst>
              <p:ext uri="{D42A27DB-BD31-4B8C-83A1-F6EECF244321}">
                <p14:modId xmlns:p14="http://schemas.microsoft.com/office/powerpoint/2010/main" val="1032867698"/>
              </p:ext>
            </p:extLst>
          </p:nvPr>
        </p:nvGraphicFramePr>
        <p:xfrm>
          <a:off x="98475" y="28135"/>
          <a:ext cx="12093527" cy="6940057"/>
        </p:xfrm>
        <a:graphic>
          <a:graphicData uri="http://schemas.openxmlformats.org/drawingml/2006/table">
            <a:tbl>
              <a:tblPr firstRow="1" firstCol="1" bandRow="1">
                <a:tableStyleId>{5C22544A-7EE6-4342-B048-85BDC9FD1C3A}</a:tableStyleId>
              </a:tblPr>
              <a:tblGrid>
                <a:gridCol w="2244885">
                  <a:extLst>
                    <a:ext uri="{9D8B030D-6E8A-4147-A177-3AD203B41FA5}">
                      <a16:colId xmlns:a16="http://schemas.microsoft.com/office/drawing/2014/main" val="1443369278"/>
                    </a:ext>
                  </a:extLst>
                </a:gridCol>
                <a:gridCol w="4486251">
                  <a:extLst>
                    <a:ext uri="{9D8B030D-6E8A-4147-A177-3AD203B41FA5}">
                      <a16:colId xmlns:a16="http://schemas.microsoft.com/office/drawing/2014/main" val="2830652992"/>
                    </a:ext>
                  </a:extLst>
                </a:gridCol>
                <a:gridCol w="5362391">
                  <a:extLst>
                    <a:ext uri="{9D8B030D-6E8A-4147-A177-3AD203B41FA5}">
                      <a16:colId xmlns:a16="http://schemas.microsoft.com/office/drawing/2014/main" val="4024641218"/>
                    </a:ext>
                  </a:extLst>
                </a:gridCol>
              </a:tblGrid>
              <a:tr h="478302">
                <a:tc>
                  <a:txBody>
                    <a:bodyPr/>
                    <a:lstStyle/>
                    <a:p>
                      <a:pPr algn="ctr">
                        <a:lnSpc>
                          <a:spcPct val="115000"/>
                        </a:lnSpc>
                        <a:buNone/>
                      </a:pPr>
                      <a:r>
                        <a:rPr lang="en-AU" sz="1600" kern="100" dirty="0">
                          <a:effectLst/>
                        </a:rPr>
                        <a:t>Area of Governance</a:t>
                      </a:r>
                      <a:endParaRPr lang="en-AU" sz="1600" kern="100" dirty="0">
                        <a:effectLst/>
                        <a:latin typeface="Times New Roman" panose="02020603050405020304" pitchFamily="18" charset="0"/>
                        <a:ea typeface="Times New Roman" panose="02020603050405020304" pitchFamily="18" charset="0"/>
                      </a:endParaRPr>
                    </a:p>
                  </a:txBody>
                  <a:tcPr marL="56816" marR="56816" marT="0" marB="0"/>
                </a:tc>
                <a:tc>
                  <a:txBody>
                    <a:bodyPr/>
                    <a:lstStyle/>
                    <a:p>
                      <a:pPr algn="ctr">
                        <a:lnSpc>
                          <a:spcPct val="115000"/>
                        </a:lnSpc>
                        <a:buNone/>
                      </a:pPr>
                      <a:r>
                        <a:rPr lang="en-AU" sz="1800" kern="100" dirty="0">
                          <a:effectLst/>
                        </a:rPr>
                        <a:t>‘Old’ Framework: 2012 - 2020</a:t>
                      </a:r>
                      <a:endParaRPr lang="en-AU" sz="1800" kern="100" dirty="0">
                        <a:effectLst/>
                        <a:latin typeface="Times New Roman" panose="02020603050405020304" pitchFamily="18" charset="0"/>
                        <a:ea typeface="Times New Roman" panose="02020603050405020304" pitchFamily="18" charset="0"/>
                      </a:endParaRPr>
                    </a:p>
                  </a:txBody>
                  <a:tcPr marL="56816" marR="56816" marT="0" marB="0"/>
                </a:tc>
                <a:tc>
                  <a:txBody>
                    <a:bodyPr/>
                    <a:lstStyle/>
                    <a:p>
                      <a:pPr algn="ctr">
                        <a:lnSpc>
                          <a:spcPct val="115000"/>
                        </a:lnSpc>
                        <a:buNone/>
                      </a:pPr>
                      <a:r>
                        <a:rPr lang="en-AU" sz="1800" kern="100" dirty="0">
                          <a:effectLst/>
                        </a:rPr>
                        <a:t>‘New’ Framework: 2020 - </a:t>
                      </a:r>
                      <a:endParaRPr lang="en-AU" sz="1800" kern="100" dirty="0">
                        <a:effectLst/>
                        <a:latin typeface="Times New Roman" panose="02020603050405020304" pitchFamily="18" charset="0"/>
                        <a:ea typeface="Times New Roman" panose="02020603050405020304" pitchFamily="18" charset="0"/>
                      </a:endParaRPr>
                    </a:p>
                  </a:txBody>
                  <a:tcPr marL="56816" marR="56816" marT="0" marB="0"/>
                </a:tc>
                <a:extLst>
                  <a:ext uri="{0D108BD9-81ED-4DB2-BD59-A6C34878D82A}">
                    <a16:rowId xmlns:a16="http://schemas.microsoft.com/office/drawing/2014/main" val="3027210595"/>
                  </a:ext>
                </a:extLst>
              </a:tr>
              <a:tr h="407415">
                <a:tc>
                  <a:txBody>
                    <a:bodyPr/>
                    <a:lstStyle/>
                    <a:p>
                      <a:pPr>
                        <a:lnSpc>
                          <a:spcPct val="115000"/>
                        </a:lnSpc>
                        <a:buNone/>
                      </a:pPr>
                      <a:r>
                        <a:rPr lang="en-AU" sz="1600" kern="100" dirty="0">
                          <a:effectLst/>
                        </a:rPr>
                        <a:t>Primary legal foundation</a:t>
                      </a:r>
                      <a:endParaRPr lang="en-AU" sz="1600" kern="100" dirty="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b="1" kern="100" dirty="0">
                          <a:effectLst/>
                        </a:rPr>
                        <a:t>Federal Law No. 132‑FZ (28 Jul 2012) </a:t>
                      </a:r>
                      <a:r>
                        <a:rPr lang="en-AU" sz="1200" kern="100" dirty="0">
                          <a:effectLst/>
                        </a:rPr>
                        <a:t>created the NSR Administration under the Ministry of Transport.</a:t>
                      </a:r>
                      <a:endParaRPr lang="en-AU" sz="1200" kern="100" dirty="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kern="100">
                          <a:effectLst/>
                        </a:rPr>
                        <a:t>Federal Law No. 525‑FZ (27 Dec 2018) restructured governance and made Rosatom the central NSR operator.</a:t>
                      </a:r>
                      <a:endParaRPr lang="en-AU" sz="1200" kern="100">
                        <a:effectLst/>
                        <a:latin typeface="Times New Roman" panose="02020603050405020304" pitchFamily="18" charset="0"/>
                        <a:ea typeface="Times New Roman" panose="02020603050405020304" pitchFamily="18" charset="0"/>
                      </a:endParaRPr>
                    </a:p>
                  </a:txBody>
                  <a:tcPr marL="56816" marR="56816" marT="0" marB="0"/>
                </a:tc>
                <a:extLst>
                  <a:ext uri="{0D108BD9-81ED-4DB2-BD59-A6C34878D82A}">
                    <a16:rowId xmlns:a16="http://schemas.microsoft.com/office/drawing/2014/main" val="1409731678"/>
                  </a:ext>
                </a:extLst>
              </a:tr>
              <a:tr h="832010">
                <a:tc>
                  <a:txBody>
                    <a:bodyPr/>
                    <a:lstStyle/>
                    <a:p>
                      <a:pPr>
                        <a:lnSpc>
                          <a:spcPct val="115000"/>
                        </a:lnSpc>
                        <a:buNone/>
                      </a:pPr>
                      <a:r>
                        <a:rPr lang="en-AU" sz="1600" kern="100" dirty="0">
                          <a:effectLst/>
                        </a:rPr>
                        <a:t>Navigation rules</a:t>
                      </a:r>
                      <a:endParaRPr lang="en-AU" sz="1600" kern="100" dirty="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b="1" kern="100" dirty="0">
                          <a:effectLst/>
                        </a:rPr>
                        <a:t>Government Decree No. 1102 (18 Sep 2013) — </a:t>
                      </a:r>
                      <a:r>
                        <a:rPr lang="en-AU" sz="1200" kern="100" dirty="0">
                          <a:effectLst/>
                        </a:rPr>
                        <a:t>first modern NSR navigation rules; notification-based; more flexible.</a:t>
                      </a:r>
                      <a:endParaRPr lang="en-AU" sz="1200" kern="100" dirty="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b="1" kern="100" dirty="0">
                          <a:effectLst/>
                        </a:rPr>
                        <a:t>Government Resolution No. 1487 (18 Sep 2020)</a:t>
                      </a:r>
                      <a:r>
                        <a:rPr lang="en-AU" sz="1200" kern="100" dirty="0">
                          <a:effectLst/>
                        </a:rPr>
                        <a:t> — new Rules of Navigation introducing strict authorisation procedures, mandatory document submissions, and formal vessel/ice-class requirements. Continually amended 2022–2024.</a:t>
                      </a:r>
                      <a:endParaRPr lang="en-AU" sz="1200" kern="100" dirty="0">
                        <a:effectLst/>
                        <a:latin typeface="Times New Roman" panose="02020603050405020304" pitchFamily="18" charset="0"/>
                        <a:ea typeface="Times New Roman" panose="02020603050405020304" pitchFamily="18" charset="0"/>
                      </a:endParaRPr>
                    </a:p>
                  </a:txBody>
                  <a:tcPr marL="56816" marR="56816" marT="0" marB="0"/>
                </a:tc>
                <a:extLst>
                  <a:ext uri="{0D108BD9-81ED-4DB2-BD59-A6C34878D82A}">
                    <a16:rowId xmlns:a16="http://schemas.microsoft.com/office/drawing/2014/main" val="677266921"/>
                  </a:ext>
                </a:extLst>
              </a:tr>
              <a:tr h="821488">
                <a:tc>
                  <a:txBody>
                    <a:bodyPr/>
                    <a:lstStyle/>
                    <a:p>
                      <a:pPr>
                        <a:lnSpc>
                          <a:spcPct val="115000"/>
                        </a:lnSpc>
                        <a:buNone/>
                      </a:pPr>
                      <a:r>
                        <a:rPr lang="en-AU" sz="1600" kern="100">
                          <a:effectLst/>
                        </a:rPr>
                        <a:t>Permitting system</a:t>
                      </a:r>
                      <a:endParaRPr lang="en-AU" sz="1600" kern="10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b="1" kern="100" dirty="0">
                          <a:effectLst/>
                        </a:rPr>
                        <a:t>Mixed permit/notification </a:t>
                      </a:r>
                      <a:r>
                        <a:rPr lang="en-AU" sz="1200" kern="100" dirty="0">
                          <a:effectLst/>
                        </a:rPr>
                        <a:t>system </a:t>
                      </a:r>
                      <a:r>
                        <a:rPr lang="en-AU" sz="1200" b="1" kern="100" dirty="0">
                          <a:effectLst/>
                        </a:rPr>
                        <a:t>under 2013 Decree</a:t>
                      </a:r>
                      <a:r>
                        <a:rPr lang="en-AU" sz="1200" kern="100" dirty="0">
                          <a:effectLst/>
                        </a:rPr>
                        <a:t>; procedures for foreign vessels less standardised.</a:t>
                      </a:r>
                      <a:endParaRPr lang="en-AU" sz="1200" kern="100" dirty="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b="1" kern="100" dirty="0">
                          <a:effectLst/>
                        </a:rPr>
                        <a:t>Formal authorisation-based access under 2020 Resolution 1487 </a:t>
                      </a:r>
                      <a:r>
                        <a:rPr lang="en-AU" sz="1200" kern="100" dirty="0">
                          <a:effectLst/>
                        </a:rPr>
                        <a:t>About the Approval of the Rules of Navigation of the Northern Sea Route including route plans, time windows, digital submissions, environmental documentation.</a:t>
                      </a:r>
                      <a:endParaRPr lang="en-AU" sz="1200" kern="100" dirty="0">
                        <a:effectLst/>
                        <a:latin typeface="Times New Roman" panose="02020603050405020304" pitchFamily="18" charset="0"/>
                        <a:ea typeface="Times New Roman" panose="02020603050405020304" pitchFamily="18" charset="0"/>
                      </a:endParaRPr>
                    </a:p>
                  </a:txBody>
                  <a:tcPr marL="56816" marR="56816" marT="0" marB="0"/>
                </a:tc>
                <a:extLst>
                  <a:ext uri="{0D108BD9-81ED-4DB2-BD59-A6C34878D82A}">
                    <a16:rowId xmlns:a16="http://schemas.microsoft.com/office/drawing/2014/main" val="4029618801"/>
                  </a:ext>
                </a:extLst>
              </a:tr>
              <a:tr h="619712">
                <a:tc>
                  <a:txBody>
                    <a:bodyPr/>
                    <a:lstStyle/>
                    <a:p>
                      <a:pPr>
                        <a:lnSpc>
                          <a:spcPct val="115000"/>
                        </a:lnSpc>
                        <a:buNone/>
                      </a:pPr>
                      <a:r>
                        <a:rPr lang="en-AU" sz="1600" kern="100">
                          <a:effectLst/>
                        </a:rPr>
                        <a:t>Governance and operations</a:t>
                      </a:r>
                      <a:endParaRPr lang="en-AU" sz="1600" kern="10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b="1" kern="100" dirty="0">
                          <a:effectLst/>
                        </a:rPr>
                        <a:t>Fragmented</a:t>
                      </a:r>
                      <a:r>
                        <a:rPr lang="en-AU" sz="1200" kern="100" dirty="0">
                          <a:effectLst/>
                        </a:rPr>
                        <a:t> responsibilities between Ministry of Transport, NSR Administration, Ministry of Natural Resources, Rosatom (icebreakers only).</a:t>
                      </a:r>
                      <a:endParaRPr lang="en-AU" sz="1200" kern="100" dirty="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b="1" kern="100" dirty="0">
                          <a:effectLst/>
                        </a:rPr>
                        <a:t>Rosatom becomes unified operator under 525‑FZ (2018) </a:t>
                      </a:r>
                      <a:r>
                        <a:rPr lang="en-AU" sz="1200" kern="100" dirty="0">
                          <a:effectLst/>
                        </a:rPr>
                        <a:t>— controls icebreakers, scheduling, infrastructure, port development, investment planning.</a:t>
                      </a:r>
                      <a:endParaRPr lang="en-AU" sz="1200" kern="100" dirty="0">
                        <a:effectLst/>
                        <a:latin typeface="Times New Roman" panose="02020603050405020304" pitchFamily="18" charset="0"/>
                        <a:ea typeface="Times New Roman" panose="02020603050405020304" pitchFamily="18" charset="0"/>
                      </a:endParaRPr>
                    </a:p>
                  </a:txBody>
                  <a:tcPr marL="56816" marR="56816" marT="0" marB="0"/>
                </a:tc>
                <a:extLst>
                  <a:ext uri="{0D108BD9-81ED-4DB2-BD59-A6C34878D82A}">
                    <a16:rowId xmlns:a16="http://schemas.microsoft.com/office/drawing/2014/main" val="3727664854"/>
                  </a:ext>
                </a:extLst>
              </a:tr>
              <a:tr h="407415">
                <a:tc>
                  <a:txBody>
                    <a:bodyPr/>
                    <a:lstStyle/>
                    <a:p>
                      <a:pPr>
                        <a:lnSpc>
                          <a:spcPct val="115000"/>
                        </a:lnSpc>
                        <a:buNone/>
                      </a:pPr>
                      <a:r>
                        <a:rPr lang="en-AU" sz="1600" kern="100">
                          <a:effectLst/>
                        </a:rPr>
                        <a:t>Icebreaker escort</a:t>
                      </a:r>
                      <a:endParaRPr lang="en-AU" sz="1600" kern="10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b="1" kern="100" dirty="0">
                          <a:effectLst/>
                        </a:rPr>
                        <a:t>Mixed</a:t>
                      </a:r>
                      <a:r>
                        <a:rPr lang="en-AU" sz="1200" kern="100" dirty="0">
                          <a:effectLst/>
                        </a:rPr>
                        <a:t> providers; scheduling </a:t>
                      </a:r>
                      <a:r>
                        <a:rPr lang="en-AU" sz="1200" b="1" kern="100" dirty="0">
                          <a:effectLst/>
                        </a:rPr>
                        <a:t>coordinated through NSR Administration.</a:t>
                      </a:r>
                      <a:endParaRPr lang="en-AU" sz="1200" b="1" kern="100" dirty="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b="1" kern="100" dirty="0">
                          <a:effectLst/>
                        </a:rPr>
                        <a:t>Rosatom</a:t>
                      </a:r>
                      <a:r>
                        <a:rPr lang="en-AU" sz="1200" kern="100" dirty="0">
                          <a:effectLst/>
                        </a:rPr>
                        <a:t> monopoly on nuclear icebreakers under F</a:t>
                      </a:r>
                      <a:r>
                        <a:rPr lang="en-AU" sz="1200" b="1" kern="100" dirty="0">
                          <a:effectLst/>
                        </a:rPr>
                        <a:t>ederal Law No. 525‑FZ (2018)</a:t>
                      </a:r>
                      <a:r>
                        <a:rPr lang="en-AU" sz="1200" kern="100" dirty="0">
                          <a:effectLst/>
                        </a:rPr>
                        <a:t>, expanded escort authority and pricing control.</a:t>
                      </a:r>
                      <a:endParaRPr lang="en-AU" sz="1200" kern="100" dirty="0">
                        <a:effectLst/>
                        <a:latin typeface="Times New Roman" panose="02020603050405020304" pitchFamily="18" charset="0"/>
                        <a:ea typeface="Times New Roman" panose="02020603050405020304" pitchFamily="18" charset="0"/>
                      </a:endParaRPr>
                    </a:p>
                  </a:txBody>
                  <a:tcPr marL="56816" marR="56816" marT="0" marB="0"/>
                </a:tc>
                <a:extLst>
                  <a:ext uri="{0D108BD9-81ED-4DB2-BD59-A6C34878D82A}">
                    <a16:rowId xmlns:a16="http://schemas.microsoft.com/office/drawing/2014/main" val="179019939"/>
                  </a:ext>
                </a:extLst>
              </a:tr>
              <a:tr h="619712">
                <a:tc>
                  <a:txBody>
                    <a:bodyPr/>
                    <a:lstStyle/>
                    <a:p>
                      <a:pPr>
                        <a:lnSpc>
                          <a:spcPct val="115000"/>
                        </a:lnSpc>
                        <a:buNone/>
                      </a:pPr>
                      <a:r>
                        <a:rPr lang="en-AU" sz="1600" kern="100">
                          <a:effectLst/>
                        </a:rPr>
                        <a:t>Foreign state vessels / warships</a:t>
                      </a:r>
                      <a:endParaRPr lang="en-AU" sz="1600" kern="10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kern="100" dirty="0">
                          <a:effectLst/>
                        </a:rPr>
                        <a:t>Regulation existed in 2012/2013 laws but was </a:t>
                      </a:r>
                      <a:r>
                        <a:rPr lang="en-AU" sz="1200" b="1" kern="100" dirty="0">
                          <a:effectLst/>
                        </a:rPr>
                        <a:t>vague</a:t>
                      </a:r>
                      <a:r>
                        <a:rPr lang="en-AU" sz="1200" kern="100" dirty="0">
                          <a:effectLst/>
                        </a:rPr>
                        <a:t>; relied on general internal waters claims.</a:t>
                      </a:r>
                      <a:endParaRPr lang="en-AU" sz="1200" kern="100" dirty="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b="1" kern="100" dirty="0">
                          <a:effectLst/>
                        </a:rPr>
                        <a:t>Federal Law No. 425‑FZ (30 Dec 2022) </a:t>
                      </a:r>
                      <a:r>
                        <a:rPr lang="en-AU" sz="1200" kern="100" dirty="0">
                          <a:effectLst/>
                        </a:rPr>
                        <a:t>clarifies requirements for foreign warships but does not impose radically new prohibitions; reinforces 2020 pilotage and authorisation obligations.</a:t>
                      </a:r>
                      <a:endParaRPr lang="en-AU" sz="1200" kern="100" dirty="0">
                        <a:effectLst/>
                        <a:latin typeface="Times New Roman" panose="02020603050405020304" pitchFamily="18" charset="0"/>
                        <a:ea typeface="Times New Roman" panose="02020603050405020304" pitchFamily="18" charset="0"/>
                      </a:endParaRPr>
                    </a:p>
                  </a:txBody>
                  <a:tcPr marL="56816" marR="56816" marT="0" marB="0"/>
                </a:tc>
                <a:extLst>
                  <a:ext uri="{0D108BD9-81ED-4DB2-BD59-A6C34878D82A}">
                    <a16:rowId xmlns:a16="http://schemas.microsoft.com/office/drawing/2014/main" val="3463812416"/>
                  </a:ext>
                </a:extLst>
              </a:tr>
              <a:tr h="619712">
                <a:tc>
                  <a:txBody>
                    <a:bodyPr/>
                    <a:lstStyle/>
                    <a:p>
                      <a:pPr>
                        <a:lnSpc>
                          <a:spcPct val="115000"/>
                        </a:lnSpc>
                        <a:buNone/>
                      </a:pPr>
                      <a:r>
                        <a:rPr lang="en-AU" sz="1600" kern="100">
                          <a:effectLst/>
                        </a:rPr>
                        <a:t>Legal status claims</a:t>
                      </a:r>
                      <a:endParaRPr lang="en-AU" sz="1600" kern="10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kern="100" dirty="0">
                          <a:effectLst/>
                        </a:rPr>
                        <a:t>Based primarily on historic internal-waters claims supported by 2012/2013 laws; not systematically codified.</a:t>
                      </a:r>
                      <a:endParaRPr lang="en-AU" sz="1200" kern="100" dirty="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b="1" kern="100" dirty="0">
                          <a:effectLst/>
                        </a:rPr>
                        <a:t>Reasserted through 2020 Rules and 2022–2023 amendments</a:t>
                      </a:r>
                      <a:r>
                        <a:rPr lang="en-AU" sz="1200" kern="100" dirty="0">
                          <a:effectLst/>
                        </a:rPr>
                        <a:t>; Russia continues framing NSR straits as internal waters and embeds this in administrative practice.</a:t>
                      </a:r>
                      <a:endParaRPr lang="en-AU" sz="1200" kern="100" dirty="0">
                        <a:effectLst/>
                        <a:latin typeface="Times New Roman" panose="02020603050405020304" pitchFamily="18" charset="0"/>
                        <a:ea typeface="Times New Roman" panose="02020603050405020304" pitchFamily="18" charset="0"/>
                      </a:endParaRPr>
                    </a:p>
                  </a:txBody>
                  <a:tcPr marL="56816" marR="56816" marT="0" marB="0"/>
                </a:tc>
                <a:extLst>
                  <a:ext uri="{0D108BD9-81ED-4DB2-BD59-A6C34878D82A}">
                    <a16:rowId xmlns:a16="http://schemas.microsoft.com/office/drawing/2014/main" val="3760704854"/>
                  </a:ext>
                </a:extLst>
              </a:tr>
              <a:tr h="619712">
                <a:tc>
                  <a:txBody>
                    <a:bodyPr/>
                    <a:lstStyle/>
                    <a:p>
                      <a:pPr>
                        <a:lnSpc>
                          <a:spcPct val="115000"/>
                        </a:lnSpc>
                        <a:buNone/>
                      </a:pPr>
                      <a:r>
                        <a:rPr lang="en-AU" sz="1600" kern="100">
                          <a:effectLst/>
                        </a:rPr>
                        <a:t>Environmental / reporting duties</a:t>
                      </a:r>
                      <a:endParaRPr lang="en-AU" sz="1600" kern="10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kern="100" dirty="0">
                          <a:effectLst/>
                        </a:rPr>
                        <a:t>Limited digital reporting; environmental controls mostly tied to general maritime law.</a:t>
                      </a:r>
                      <a:endParaRPr lang="en-AU" sz="1200" kern="100" dirty="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kern="100" dirty="0">
                          <a:effectLst/>
                        </a:rPr>
                        <a:t>2022–2024 </a:t>
                      </a:r>
                      <a:r>
                        <a:rPr lang="en-AU" sz="1200" b="1" kern="100" dirty="0">
                          <a:effectLst/>
                        </a:rPr>
                        <a:t>amendments</a:t>
                      </a:r>
                      <a:r>
                        <a:rPr lang="en-AU" sz="1200" kern="100" dirty="0">
                          <a:effectLst/>
                        </a:rPr>
                        <a:t> </a:t>
                      </a:r>
                      <a:r>
                        <a:rPr lang="en-AU" sz="1200" b="1" kern="100" dirty="0">
                          <a:effectLst/>
                        </a:rPr>
                        <a:t>to Resolution 1487</a:t>
                      </a:r>
                      <a:r>
                        <a:rPr lang="en-AU" sz="1200" kern="100" dirty="0">
                          <a:effectLst/>
                        </a:rPr>
                        <a:t> strengthen environmental reporting, accident data submission, digital tracking, and ice‑condition monitoring.</a:t>
                      </a:r>
                      <a:endParaRPr lang="en-AU" sz="1200" kern="100" dirty="0">
                        <a:effectLst/>
                        <a:latin typeface="Times New Roman" panose="02020603050405020304" pitchFamily="18" charset="0"/>
                        <a:ea typeface="Times New Roman" panose="02020603050405020304" pitchFamily="18" charset="0"/>
                      </a:endParaRPr>
                    </a:p>
                  </a:txBody>
                  <a:tcPr marL="56816" marR="56816" marT="0" marB="0"/>
                </a:tc>
                <a:extLst>
                  <a:ext uri="{0D108BD9-81ED-4DB2-BD59-A6C34878D82A}">
                    <a16:rowId xmlns:a16="http://schemas.microsoft.com/office/drawing/2014/main" val="2649583641"/>
                  </a:ext>
                </a:extLst>
              </a:tr>
              <a:tr h="793141">
                <a:tc>
                  <a:txBody>
                    <a:bodyPr/>
                    <a:lstStyle/>
                    <a:p>
                      <a:pPr>
                        <a:lnSpc>
                          <a:spcPct val="115000"/>
                        </a:lnSpc>
                        <a:buNone/>
                      </a:pPr>
                      <a:r>
                        <a:rPr lang="en-AU" sz="1600" kern="100">
                          <a:effectLst/>
                        </a:rPr>
                        <a:t>Strategic/economic orientation</a:t>
                      </a:r>
                      <a:endParaRPr lang="en-AU" sz="1600" kern="10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kern="100">
                          <a:effectLst/>
                        </a:rPr>
                        <a:t>International-partner model; NSR promoted as a global transit route, especially for Arctic LNG exports.</a:t>
                      </a:r>
                      <a:endParaRPr lang="en-AU" sz="1200" kern="10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kern="100" dirty="0">
                          <a:effectLst/>
                        </a:rPr>
                        <a:t>Post‑2022 policy acts (updates to NSR Development Plan to 2035) shift toward: prioritising domestic and “friendly” shipping, sanctions‑resistant logistics, accelerated port/hydrography build‑out under Rosatom.</a:t>
                      </a:r>
                      <a:endParaRPr lang="en-AU" sz="1200" kern="100" dirty="0">
                        <a:effectLst/>
                        <a:latin typeface="Times New Roman" panose="02020603050405020304" pitchFamily="18" charset="0"/>
                        <a:ea typeface="Times New Roman" panose="02020603050405020304" pitchFamily="18" charset="0"/>
                      </a:endParaRPr>
                    </a:p>
                  </a:txBody>
                  <a:tcPr marL="56816" marR="56816" marT="0" marB="0"/>
                </a:tc>
                <a:extLst>
                  <a:ext uri="{0D108BD9-81ED-4DB2-BD59-A6C34878D82A}">
                    <a16:rowId xmlns:a16="http://schemas.microsoft.com/office/drawing/2014/main" val="3774204961"/>
                  </a:ext>
                </a:extLst>
              </a:tr>
              <a:tr h="590754">
                <a:tc>
                  <a:txBody>
                    <a:bodyPr/>
                    <a:lstStyle/>
                    <a:p>
                      <a:pPr>
                        <a:lnSpc>
                          <a:spcPct val="115000"/>
                        </a:lnSpc>
                        <a:buNone/>
                      </a:pPr>
                      <a:r>
                        <a:rPr lang="en-AU" sz="1600" kern="100" dirty="0">
                          <a:effectLst/>
                        </a:rPr>
                        <a:t>Infrastructure authority</a:t>
                      </a:r>
                      <a:endParaRPr lang="en-AU" sz="1600" kern="100" dirty="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kern="100">
                          <a:effectLst/>
                        </a:rPr>
                        <a:t>Ports, hydrography, and icebreaker construction not unified; each ministry managed its own segment.</a:t>
                      </a:r>
                      <a:endParaRPr lang="en-AU" sz="1200" kern="100">
                        <a:effectLst/>
                        <a:latin typeface="Times New Roman" panose="02020603050405020304" pitchFamily="18" charset="0"/>
                        <a:ea typeface="Times New Roman" panose="02020603050405020304" pitchFamily="18" charset="0"/>
                      </a:endParaRPr>
                    </a:p>
                  </a:txBody>
                  <a:tcPr marL="56816" marR="56816" marT="0" marB="0"/>
                </a:tc>
                <a:tc>
                  <a:txBody>
                    <a:bodyPr/>
                    <a:lstStyle/>
                    <a:p>
                      <a:pPr>
                        <a:lnSpc>
                          <a:spcPct val="115000"/>
                        </a:lnSpc>
                        <a:buNone/>
                      </a:pPr>
                      <a:r>
                        <a:rPr lang="en-AU" sz="1200" b="1" kern="100" dirty="0">
                          <a:effectLst/>
                        </a:rPr>
                        <a:t>525‑FZ (2018) </a:t>
                      </a:r>
                      <a:r>
                        <a:rPr lang="en-AU" sz="1200" kern="100" dirty="0">
                          <a:effectLst/>
                        </a:rPr>
                        <a:t>gives </a:t>
                      </a:r>
                      <a:r>
                        <a:rPr lang="en-AU" sz="1200" b="1" kern="100" dirty="0">
                          <a:effectLst/>
                        </a:rPr>
                        <a:t>Rosatom</a:t>
                      </a:r>
                      <a:r>
                        <a:rPr lang="en-AU" sz="1200" kern="100" dirty="0">
                          <a:effectLst/>
                        </a:rPr>
                        <a:t> broad </a:t>
                      </a:r>
                      <a:r>
                        <a:rPr lang="en-AU" sz="1200" b="1" kern="100" dirty="0">
                          <a:effectLst/>
                        </a:rPr>
                        <a:t>authority</a:t>
                      </a:r>
                      <a:r>
                        <a:rPr lang="en-AU" sz="1200" kern="100" dirty="0">
                          <a:effectLst/>
                        </a:rPr>
                        <a:t> over </a:t>
                      </a:r>
                      <a:r>
                        <a:rPr lang="en-AU" sz="1200" b="1" kern="100" dirty="0">
                          <a:effectLst/>
                        </a:rPr>
                        <a:t>NSR infrastructure</a:t>
                      </a:r>
                      <a:r>
                        <a:rPr lang="en-AU" sz="1200" kern="100" dirty="0">
                          <a:effectLst/>
                        </a:rPr>
                        <a:t>, investment planning, port development, digital navigation systems.</a:t>
                      </a:r>
                      <a:endParaRPr lang="en-AU" sz="1200" kern="100" dirty="0">
                        <a:effectLst/>
                        <a:latin typeface="Times New Roman" panose="02020603050405020304" pitchFamily="18" charset="0"/>
                        <a:ea typeface="Times New Roman" panose="02020603050405020304" pitchFamily="18" charset="0"/>
                      </a:endParaRPr>
                    </a:p>
                  </a:txBody>
                  <a:tcPr marL="56816" marR="56816" marT="0" marB="0"/>
                </a:tc>
                <a:extLst>
                  <a:ext uri="{0D108BD9-81ED-4DB2-BD59-A6C34878D82A}">
                    <a16:rowId xmlns:a16="http://schemas.microsoft.com/office/drawing/2014/main" val="906353007"/>
                  </a:ext>
                </a:extLst>
              </a:tr>
            </a:tbl>
          </a:graphicData>
        </a:graphic>
      </p:graphicFrame>
    </p:spTree>
    <p:extLst>
      <p:ext uri="{BB962C8B-B14F-4D97-AF65-F5344CB8AC3E}">
        <p14:creationId xmlns:p14="http://schemas.microsoft.com/office/powerpoint/2010/main" val="299903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949C4A5-0596-D5D3-D48D-B97454BAFB67}"/>
              </a:ext>
            </a:extLst>
          </p:cNvPr>
          <p:cNvGraphicFramePr>
            <a:graphicFrameLocks noGrp="1"/>
          </p:cNvGraphicFramePr>
          <p:nvPr>
            <p:extLst>
              <p:ext uri="{D42A27DB-BD31-4B8C-83A1-F6EECF244321}">
                <p14:modId xmlns:p14="http://schemas.microsoft.com/office/powerpoint/2010/main" val="1262441263"/>
              </p:ext>
            </p:extLst>
          </p:nvPr>
        </p:nvGraphicFramePr>
        <p:xfrm>
          <a:off x="0" y="0"/>
          <a:ext cx="12192000" cy="8174914"/>
        </p:xfrm>
        <a:graphic>
          <a:graphicData uri="http://schemas.openxmlformats.org/drawingml/2006/table">
            <a:tbl>
              <a:tblPr firstRow="1" firstCol="1" bandRow="1">
                <a:tableStyleId>{5C22544A-7EE6-4342-B048-85BDC9FD1C3A}</a:tableStyleId>
              </a:tblPr>
              <a:tblGrid>
                <a:gridCol w="2263163">
                  <a:extLst>
                    <a:ext uri="{9D8B030D-6E8A-4147-A177-3AD203B41FA5}">
                      <a16:colId xmlns:a16="http://schemas.microsoft.com/office/drawing/2014/main" val="2285386689"/>
                    </a:ext>
                  </a:extLst>
                </a:gridCol>
                <a:gridCol w="4522782">
                  <a:extLst>
                    <a:ext uri="{9D8B030D-6E8A-4147-A177-3AD203B41FA5}">
                      <a16:colId xmlns:a16="http://schemas.microsoft.com/office/drawing/2014/main" val="374769303"/>
                    </a:ext>
                  </a:extLst>
                </a:gridCol>
                <a:gridCol w="5406055">
                  <a:extLst>
                    <a:ext uri="{9D8B030D-6E8A-4147-A177-3AD203B41FA5}">
                      <a16:colId xmlns:a16="http://schemas.microsoft.com/office/drawing/2014/main" val="1779707822"/>
                    </a:ext>
                  </a:extLst>
                </a:gridCol>
              </a:tblGrid>
              <a:tr h="288263">
                <a:tc>
                  <a:txBody>
                    <a:bodyPr/>
                    <a:lstStyle/>
                    <a:p>
                      <a:pPr algn="ctr">
                        <a:lnSpc>
                          <a:spcPct val="115000"/>
                        </a:lnSpc>
                        <a:buNone/>
                      </a:pPr>
                      <a:r>
                        <a:rPr lang="ru-RU" sz="1600" kern="100" dirty="0">
                          <a:effectLst/>
                        </a:rPr>
                        <a:t>Сфера управления</a:t>
                      </a:r>
                      <a:endParaRPr lang="en-AU" sz="1600" kern="100" dirty="0">
                        <a:effectLst/>
                        <a:latin typeface="Times New Roman" panose="02020603050405020304" pitchFamily="18" charset="0"/>
                        <a:ea typeface="Times New Roman" panose="02020603050405020304" pitchFamily="18" charset="0"/>
                      </a:endParaRPr>
                    </a:p>
                  </a:txBody>
                  <a:tcPr marL="33768" marR="33768" marT="0" marB="0"/>
                </a:tc>
                <a:tc>
                  <a:txBody>
                    <a:bodyPr/>
                    <a:lstStyle/>
                    <a:p>
                      <a:pPr algn="ctr">
                        <a:lnSpc>
                          <a:spcPct val="115000"/>
                        </a:lnSpc>
                        <a:buNone/>
                      </a:pPr>
                      <a:r>
                        <a:rPr lang="ru-RU" sz="1600" kern="100" dirty="0">
                          <a:effectLst/>
                        </a:rPr>
                        <a:t>«Старая структура»</a:t>
                      </a:r>
                      <a:endParaRPr lang="en-AU" sz="1600" kern="100" dirty="0">
                        <a:effectLst/>
                        <a:latin typeface="Times New Roman" panose="02020603050405020304" pitchFamily="18" charset="0"/>
                        <a:ea typeface="Times New Roman" panose="02020603050405020304" pitchFamily="18" charset="0"/>
                      </a:endParaRPr>
                    </a:p>
                  </a:txBody>
                  <a:tcPr marL="33768" marR="33768" marT="0" marB="0"/>
                </a:tc>
                <a:tc>
                  <a:txBody>
                    <a:bodyPr/>
                    <a:lstStyle/>
                    <a:p>
                      <a:pPr algn="ctr">
                        <a:lnSpc>
                          <a:spcPct val="115000"/>
                        </a:lnSpc>
                        <a:buNone/>
                      </a:pPr>
                      <a:r>
                        <a:rPr lang="ru-RU" sz="1600" kern="100" dirty="0">
                          <a:effectLst/>
                        </a:rPr>
                        <a:t>«Новая структура»</a:t>
                      </a:r>
                      <a:endParaRPr lang="en-AU" sz="1600" kern="100" dirty="0">
                        <a:effectLst/>
                        <a:latin typeface="Times New Roman" panose="02020603050405020304" pitchFamily="18" charset="0"/>
                        <a:ea typeface="Times New Roman" panose="02020603050405020304" pitchFamily="18" charset="0"/>
                      </a:endParaRPr>
                    </a:p>
                  </a:txBody>
                  <a:tcPr marL="33768" marR="33768" marT="0" marB="0"/>
                </a:tc>
                <a:extLst>
                  <a:ext uri="{0D108BD9-81ED-4DB2-BD59-A6C34878D82A}">
                    <a16:rowId xmlns:a16="http://schemas.microsoft.com/office/drawing/2014/main" val="2621912731"/>
                  </a:ext>
                </a:extLst>
              </a:tr>
              <a:tr h="560765">
                <a:tc>
                  <a:txBody>
                    <a:bodyPr/>
                    <a:lstStyle/>
                    <a:p>
                      <a:pPr>
                        <a:lnSpc>
                          <a:spcPct val="115000"/>
                        </a:lnSpc>
                        <a:buNone/>
                      </a:pPr>
                      <a:r>
                        <a:rPr lang="ru-RU" sz="1400" kern="100" dirty="0">
                          <a:effectLst/>
                        </a:rPr>
                        <a:t>Первичная правовая основа</a:t>
                      </a:r>
                      <a:endParaRPr lang="en-AU" sz="1400" kern="100" dirty="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dirty="0">
                          <a:effectLst/>
                        </a:rPr>
                        <a:t>Федеральный закон № 132 ‑ФЗ (28 июля 2012 г.) учредил Администрацию Северного морского пути при Министерстве транспорта.</a:t>
                      </a:r>
                      <a:endParaRPr lang="en-AU" sz="1200" kern="100" dirty="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dirty="0">
                          <a:effectLst/>
                        </a:rPr>
                        <a:t>Федеральный закон № 525 ‑ФЗ (27 декабря 2018 г.) реорганизовал систему управления и сделал Росатом центральным оператором Северного морского пути.</a:t>
                      </a:r>
                      <a:endParaRPr lang="en-AU" sz="1200" kern="100" dirty="0">
                        <a:effectLst/>
                        <a:latin typeface="Times New Roman" panose="02020603050405020304" pitchFamily="18" charset="0"/>
                        <a:ea typeface="Times New Roman" panose="02020603050405020304" pitchFamily="18" charset="0"/>
                      </a:endParaRPr>
                    </a:p>
                  </a:txBody>
                  <a:tcPr marL="33768" marR="33768" marT="0" marB="0"/>
                </a:tc>
                <a:extLst>
                  <a:ext uri="{0D108BD9-81ED-4DB2-BD59-A6C34878D82A}">
                    <a16:rowId xmlns:a16="http://schemas.microsoft.com/office/drawing/2014/main" val="1088502049"/>
                  </a:ext>
                </a:extLst>
              </a:tr>
              <a:tr h="944971">
                <a:tc>
                  <a:txBody>
                    <a:bodyPr/>
                    <a:lstStyle/>
                    <a:p>
                      <a:pPr>
                        <a:lnSpc>
                          <a:spcPct val="115000"/>
                        </a:lnSpc>
                        <a:buNone/>
                      </a:pPr>
                      <a:r>
                        <a:rPr lang="ru-RU" sz="1400" kern="100" dirty="0">
                          <a:effectLst/>
                        </a:rPr>
                        <a:t>Правила навигации</a:t>
                      </a:r>
                      <a:endParaRPr lang="en-AU" sz="1400" kern="100" dirty="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dirty="0">
                          <a:effectLst/>
                        </a:rPr>
                        <a:t>Постановление правительства № 1102 (18 сентября 2013 г.) — первые современные правила навигации по Северному морскому пути; основаны на уведомлениях; более гибкие.</a:t>
                      </a:r>
                      <a:endParaRPr lang="en-AU" sz="1200" kern="100" dirty="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a:effectLst/>
                        </a:rPr>
                        <a:t>Постановление правительства № 1487 (18 сентября 2020 г.) — новые Правила судоходства, вводящие строгие процедуры авторизации, обязательную подачу документов и формальные требования к судам/ледовому классу. Постоянно вносились поправки в 2022–2024 годах.</a:t>
                      </a:r>
                      <a:endParaRPr lang="en-AU" sz="1200" kern="100">
                        <a:effectLst/>
                        <a:latin typeface="Times New Roman" panose="02020603050405020304" pitchFamily="18" charset="0"/>
                        <a:ea typeface="Times New Roman" panose="02020603050405020304" pitchFamily="18" charset="0"/>
                      </a:endParaRPr>
                    </a:p>
                  </a:txBody>
                  <a:tcPr marL="33768" marR="33768" marT="0" marB="0"/>
                </a:tc>
                <a:extLst>
                  <a:ext uri="{0D108BD9-81ED-4DB2-BD59-A6C34878D82A}">
                    <a16:rowId xmlns:a16="http://schemas.microsoft.com/office/drawing/2014/main" val="929910554"/>
                  </a:ext>
                </a:extLst>
              </a:tr>
              <a:tr h="752868">
                <a:tc>
                  <a:txBody>
                    <a:bodyPr/>
                    <a:lstStyle/>
                    <a:p>
                      <a:pPr>
                        <a:lnSpc>
                          <a:spcPct val="115000"/>
                        </a:lnSpc>
                        <a:buNone/>
                      </a:pPr>
                      <a:r>
                        <a:rPr lang="ru-RU" sz="1400" kern="100">
                          <a:effectLst/>
                        </a:rPr>
                        <a:t>Система разрешений</a:t>
                      </a:r>
                      <a:endParaRPr lang="en-AU" sz="1400" kern="10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dirty="0">
                          <a:effectLst/>
                        </a:rPr>
                        <a:t>Согласно указу 2013 года, действует смешанная система разрешений/уведомлений; процедуры для иностранных судов менее стандартизированы.</a:t>
                      </a:r>
                      <a:endParaRPr lang="en-AU" sz="1200" kern="100" dirty="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a:effectLst/>
                        </a:rPr>
                        <a:t>Доступ на основе официального разрешения в соответствии с Резолюцией 1487 от 2020 года. Об утверждении Правил судоходства по Северному морскому пути, включая планы маршрутов, временные рамки, электронные заявки, экологическую документацию.</a:t>
                      </a:r>
                      <a:endParaRPr lang="en-AU" sz="1200" kern="100">
                        <a:effectLst/>
                        <a:latin typeface="Times New Roman" panose="02020603050405020304" pitchFamily="18" charset="0"/>
                        <a:ea typeface="Times New Roman" panose="02020603050405020304" pitchFamily="18" charset="0"/>
                      </a:endParaRPr>
                    </a:p>
                  </a:txBody>
                  <a:tcPr marL="33768" marR="33768" marT="0" marB="0"/>
                </a:tc>
                <a:extLst>
                  <a:ext uri="{0D108BD9-81ED-4DB2-BD59-A6C34878D82A}">
                    <a16:rowId xmlns:a16="http://schemas.microsoft.com/office/drawing/2014/main" val="2725823671"/>
                  </a:ext>
                </a:extLst>
              </a:tr>
              <a:tr h="752868">
                <a:tc>
                  <a:txBody>
                    <a:bodyPr/>
                    <a:lstStyle/>
                    <a:p>
                      <a:pPr>
                        <a:lnSpc>
                          <a:spcPct val="115000"/>
                        </a:lnSpc>
                        <a:buNone/>
                      </a:pPr>
                      <a:r>
                        <a:rPr lang="ru-RU" sz="1400" kern="100">
                          <a:effectLst/>
                        </a:rPr>
                        <a:t>Управление и операционная деятельность</a:t>
                      </a:r>
                      <a:endParaRPr lang="en-AU" sz="1400" kern="10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a:effectLst/>
                        </a:rPr>
                        <a:t>Распределение обязанностей между Министерством транспорта, Администрацией Северного морского пути, Министерством природных ресурсов и Росатомом (только в отношении ледоколов) весьма фрагментарно.</a:t>
                      </a:r>
                      <a:endParaRPr lang="en-AU" sz="1200" kern="10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a:effectLst/>
                        </a:rPr>
                        <a:t>Росатом становится единым оператором в рамках ФЗ 525 (2018) ‑— контролирует ледоколы, расписание, инфраструктуру, развитие порта, инвестиционное планирование.</a:t>
                      </a:r>
                      <a:endParaRPr lang="en-AU" sz="1200" kern="100">
                        <a:effectLst/>
                        <a:latin typeface="Times New Roman" panose="02020603050405020304" pitchFamily="18" charset="0"/>
                        <a:ea typeface="Times New Roman" panose="02020603050405020304" pitchFamily="18" charset="0"/>
                      </a:endParaRPr>
                    </a:p>
                  </a:txBody>
                  <a:tcPr marL="33768" marR="33768" marT="0" marB="0"/>
                </a:tc>
                <a:extLst>
                  <a:ext uri="{0D108BD9-81ED-4DB2-BD59-A6C34878D82A}">
                    <a16:rowId xmlns:a16="http://schemas.microsoft.com/office/drawing/2014/main" val="779147685"/>
                  </a:ext>
                </a:extLst>
              </a:tr>
              <a:tr h="560765">
                <a:tc>
                  <a:txBody>
                    <a:bodyPr/>
                    <a:lstStyle/>
                    <a:p>
                      <a:pPr>
                        <a:lnSpc>
                          <a:spcPct val="115000"/>
                        </a:lnSpc>
                        <a:buNone/>
                      </a:pPr>
                      <a:r>
                        <a:rPr lang="ru-RU" sz="1400" kern="100">
                          <a:effectLst/>
                        </a:rPr>
                        <a:t>Сопровождение ледокола</a:t>
                      </a:r>
                      <a:endParaRPr lang="en-AU" sz="1400" kern="10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a:effectLst/>
                        </a:rPr>
                        <a:t>Услуги предоставляются разными поставщиками; планирование координируется через администрацию NSR.</a:t>
                      </a:r>
                      <a:endParaRPr lang="en-AU" sz="1200" kern="10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a:effectLst/>
                        </a:rPr>
                        <a:t>Монополия Росатома на атомные ледоколы в соответствии с Федеральным законом № 525 ФЗ ‑(2018 г.) , расширение полномочий по сопровождению и контроль цен.</a:t>
                      </a:r>
                      <a:endParaRPr lang="en-AU" sz="1200" kern="100">
                        <a:effectLst/>
                        <a:latin typeface="Times New Roman" panose="02020603050405020304" pitchFamily="18" charset="0"/>
                        <a:ea typeface="Times New Roman" panose="02020603050405020304" pitchFamily="18" charset="0"/>
                      </a:endParaRPr>
                    </a:p>
                  </a:txBody>
                  <a:tcPr marL="33768" marR="33768" marT="0" marB="0"/>
                </a:tc>
                <a:extLst>
                  <a:ext uri="{0D108BD9-81ED-4DB2-BD59-A6C34878D82A}">
                    <a16:rowId xmlns:a16="http://schemas.microsoft.com/office/drawing/2014/main" val="3678435312"/>
                  </a:ext>
                </a:extLst>
              </a:tr>
              <a:tr h="752868">
                <a:tc>
                  <a:txBody>
                    <a:bodyPr/>
                    <a:lstStyle/>
                    <a:p>
                      <a:pPr>
                        <a:lnSpc>
                          <a:spcPct val="115000"/>
                        </a:lnSpc>
                        <a:buNone/>
                      </a:pPr>
                      <a:r>
                        <a:rPr lang="ru-RU" sz="1400" kern="100">
                          <a:effectLst/>
                        </a:rPr>
                        <a:t>Иностранные государственные суда / военные корабли</a:t>
                      </a:r>
                      <a:endParaRPr lang="en-AU" sz="1400" kern="10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a:effectLst/>
                        </a:rPr>
                        <a:t>Нормативное регулирование существовало в законах 2012/2013 годов, но было расплывчатым; оно основывалось на общих претензиях на внутренние воды.</a:t>
                      </a:r>
                      <a:endParaRPr lang="en-AU" sz="1200" kern="10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a:effectLst/>
                        </a:rPr>
                        <a:t>Федеральный закон № 425 ‑ФЗ (30 декабря 2022 г.) уточняет требования к иностранным военным кораблям, но не вводит принципиально новых запретов; усиливает обязательства по лоцманской проводке и выдаче разрешений, действовавшие в 2020 году.</a:t>
                      </a:r>
                      <a:endParaRPr lang="en-AU" sz="1200" kern="100">
                        <a:effectLst/>
                        <a:latin typeface="Times New Roman" panose="02020603050405020304" pitchFamily="18" charset="0"/>
                        <a:ea typeface="Times New Roman" panose="02020603050405020304" pitchFamily="18" charset="0"/>
                      </a:endParaRPr>
                    </a:p>
                  </a:txBody>
                  <a:tcPr marL="33768" marR="33768" marT="0" marB="0"/>
                </a:tc>
                <a:extLst>
                  <a:ext uri="{0D108BD9-81ED-4DB2-BD59-A6C34878D82A}">
                    <a16:rowId xmlns:a16="http://schemas.microsoft.com/office/drawing/2014/main" val="701840243"/>
                  </a:ext>
                </a:extLst>
              </a:tr>
              <a:tr h="560765">
                <a:tc>
                  <a:txBody>
                    <a:bodyPr/>
                    <a:lstStyle/>
                    <a:p>
                      <a:pPr>
                        <a:lnSpc>
                          <a:spcPct val="115000"/>
                        </a:lnSpc>
                        <a:buNone/>
                      </a:pPr>
                      <a:r>
                        <a:rPr lang="ru-RU" sz="1400" kern="100" dirty="0">
                          <a:effectLst/>
                        </a:rPr>
                        <a:t>заявления о правовом статусе</a:t>
                      </a:r>
                      <a:endParaRPr lang="en-AU" sz="1400" kern="100" dirty="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a:effectLst/>
                        </a:rPr>
                        <a:t>Основано главным образом на исторических претензиях на внутренние воды, подкрепленных законами 2012/2013 годов; не систематически кодифицировано.</a:t>
                      </a:r>
                      <a:endParaRPr lang="en-AU" sz="1200" kern="10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a:effectLst/>
                        </a:rPr>
                        <a:t>Подтвержденная в Правилах 2020 года и поправках 2022–2023 годов, Россия продолжает рассматривать проливы Северного морского пути как внутренние воды и закрепляет это в административной практике.</a:t>
                      </a:r>
                      <a:endParaRPr lang="en-AU" sz="1200" kern="100">
                        <a:effectLst/>
                        <a:latin typeface="Times New Roman" panose="02020603050405020304" pitchFamily="18" charset="0"/>
                        <a:ea typeface="Times New Roman" panose="02020603050405020304" pitchFamily="18" charset="0"/>
                      </a:endParaRPr>
                    </a:p>
                  </a:txBody>
                  <a:tcPr marL="33768" marR="33768" marT="0" marB="0"/>
                </a:tc>
                <a:extLst>
                  <a:ext uri="{0D108BD9-81ED-4DB2-BD59-A6C34878D82A}">
                    <a16:rowId xmlns:a16="http://schemas.microsoft.com/office/drawing/2014/main" val="168592993"/>
                  </a:ext>
                </a:extLst>
              </a:tr>
              <a:tr h="889205">
                <a:tc>
                  <a:txBody>
                    <a:bodyPr/>
                    <a:lstStyle/>
                    <a:p>
                      <a:pPr>
                        <a:lnSpc>
                          <a:spcPct val="115000"/>
                        </a:lnSpc>
                        <a:buNone/>
                      </a:pPr>
                      <a:r>
                        <a:rPr lang="ru-RU" sz="1400" kern="100">
                          <a:effectLst/>
                        </a:rPr>
                        <a:t>Обязанности по охране окружающей среды / подготовке отчетов</a:t>
                      </a:r>
                      <a:endParaRPr lang="en-AU" sz="1400" kern="10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a:effectLst/>
                        </a:rPr>
                        <a:t>Ограниченная цифровая отчетность; экологический контроль в основном регулируется общим морским правом.</a:t>
                      </a:r>
                      <a:endParaRPr lang="en-AU" sz="1200" kern="10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a:effectLst/>
                        </a:rPr>
                        <a:t>Поправки к Резолюции 1487, внесенные в 2022–2024 годах , усиливают требования к отчетности в области охраны окружающей среды, предоставлению данных об авариях, цифровому отслеживанию и ‑мониторингу ледовой обстановки.</a:t>
                      </a:r>
                      <a:endParaRPr lang="en-AU" sz="1200" kern="100">
                        <a:effectLst/>
                        <a:latin typeface="Times New Roman" panose="02020603050405020304" pitchFamily="18" charset="0"/>
                        <a:ea typeface="Times New Roman" panose="02020603050405020304" pitchFamily="18" charset="0"/>
                      </a:endParaRPr>
                    </a:p>
                  </a:txBody>
                  <a:tcPr marL="33768" marR="33768" marT="0" marB="0"/>
                </a:tc>
                <a:extLst>
                  <a:ext uri="{0D108BD9-81ED-4DB2-BD59-A6C34878D82A}">
                    <a16:rowId xmlns:a16="http://schemas.microsoft.com/office/drawing/2014/main" val="1730511472"/>
                  </a:ext>
                </a:extLst>
              </a:tr>
              <a:tr h="944971">
                <a:tc>
                  <a:txBody>
                    <a:bodyPr/>
                    <a:lstStyle/>
                    <a:p>
                      <a:pPr>
                        <a:lnSpc>
                          <a:spcPct val="115000"/>
                        </a:lnSpc>
                        <a:buNone/>
                      </a:pPr>
                      <a:r>
                        <a:rPr lang="ru-RU" sz="1400" kern="100" dirty="0">
                          <a:effectLst/>
                        </a:rPr>
                        <a:t>Стратегическая/экономическая ориентация</a:t>
                      </a:r>
                      <a:endParaRPr lang="en-AU" sz="1400" kern="100" dirty="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a:effectLst/>
                        </a:rPr>
                        <a:t>Модель международного партнерства; Северный морской путь продвигается как глобальный транзитный маршрут, особенно для экспорта СПГ из Арктики.</a:t>
                      </a:r>
                      <a:endParaRPr lang="en-AU" sz="1200" kern="10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a:effectLst/>
                        </a:rPr>
                        <a:t>После ‑2022 года в законодательстве (в рамках обновления Плана развития Северного морского пути до 2035 года ) приоритет будет смещен в сторону: развития внутреннего и «дружественного» судоходства, ‑логистики, устойчивой к санкциям, и ускоренного развития портов и гидрографических зон в рамках Росатома.</a:t>
                      </a:r>
                      <a:endParaRPr lang="en-AU" sz="1200" kern="100">
                        <a:effectLst/>
                        <a:latin typeface="Times New Roman" panose="02020603050405020304" pitchFamily="18" charset="0"/>
                        <a:ea typeface="Times New Roman" panose="02020603050405020304" pitchFamily="18" charset="0"/>
                      </a:endParaRPr>
                    </a:p>
                  </a:txBody>
                  <a:tcPr marL="33768" marR="33768" marT="0" marB="0"/>
                </a:tc>
                <a:extLst>
                  <a:ext uri="{0D108BD9-81ED-4DB2-BD59-A6C34878D82A}">
                    <a16:rowId xmlns:a16="http://schemas.microsoft.com/office/drawing/2014/main" val="3225071368"/>
                  </a:ext>
                </a:extLst>
              </a:tr>
              <a:tr h="560765">
                <a:tc>
                  <a:txBody>
                    <a:bodyPr/>
                    <a:lstStyle/>
                    <a:p>
                      <a:pPr>
                        <a:lnSpc>
                          <a:spcPct val="115000"/>
                        </a:lnSpc>
                        <a:buNone/>
                      </a:pPr>
                      <a:r>
                        <a:rPr lang="ru-RU" sz="1200" kern="100" dirty="0">
                          <a:effectLst/>
                        </a:rPr>
                        <a:t>Управление инфраструктуры</a:t>
                      </a:r>
                      <a:endParaRPr lang="en-AU" sz="1200" kern="100" dirty="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a:effectLst/>
                        </a:rPr>
                        <a:t>Порты, гидрография и строительство ледоколов не были объединены в единую структуру; каждое министерство управляло своим собственным сегментом.</a:t>
                      </a:r>
                      <a:endParaRPr lang="en-AU" sz="1200" kern="100">
                        <a:effectLst/>
                        <a:latin typeface="Times New Roman" panose="02020603050405020304" pitchFamily="18" charset="0"/>
                        <a:ea typeface="Times New Roman" panose="02020603050405020304" pitchFamily="18" charset="0"/>
                      </a:endParaRPr>
                    </a:p>
                  </a:txBody>
                  <a:tcPr marL="33768" marR="33768" marT="0" marB="0"/>
                </a:tc>
                <a:tc>
                  <a:txBody>
                    <a:bodyPr/>
                    <a:lstStyle/>
                    <a:p>
                      <a:pPr>
                        <a:lnSpc>
                          <a:spcPct val="115000"/>
                        </a:lnSpc>
                        <a:buNone/>
                      </a:pPr>
                      <a:r>
                        <a:rPr lang="ru-RU" sz="1200" kern="100" dirty="0">
                          <a:effectLst/>
                        </a:rPr>
                        <a:t>№ 525 ‑ФЗ (2018 г.) наделяет Росатом широкими полномочиями в отношении инфраструктуры Северного морского пути, планирования инвестиций, развития портов и цифровых навигационных систем.</a:t>
                      </a:r>
                      <a:endParaRPr lang="en-AU" sz="1200" kern="100" dirty="0">
                        <a:effectLst/>
                        <a:latin typeface="Times New Roman" panose="02020603050405020304" pitchFamily="18" charset="0"/>
                        <a:ea typeface="Times New Roman" panose="02020603050405020304" pitchFamily="18" charset="0"/>
                      </a:endParaRPr>
                    </a:p>
                  </a:txBody>
                  <a:tcPr marL="33768" marR="33768" marT="0" marB="0"/>
                </a:tc>
                <a:extLst>
                  <a:ext uri="{0D108BD9-81ED-4DB2-BD59-A6C34878D82A}">
                    <a16:rowId xmlns:a16="http://schemas.microsoft.com/office/drawing/2014/main" val="1157716961"/>
                  </a:ext>
                </a:extLst>
              </a:tr>
            </a:tbl>
          </a:graphicData>
        </a:graphic>
      </p:graphicFrame>
    </p:spTree>
    <p:extLst>
      <p:ext uri="{BB962C8B-B14F-4D97-AF65-F5344CB8AC3E}">
        <p14:creationId xmlns:p14="http://schemas.microsoft.com/office/powerpoint/2010/main" val="2675992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58F32B2-D2B9-D7A7-A914-AE153EFCF57E}"/>
              </a:ext>
            </a:extLst>
          </p:cNvPr>
          <p:cNvSpPr>
            <a:spLocks noGrp="1"/>
          </p:cNvSpPr>
          <p:nvPr>
            <p:ph type="sldNum" sz="quarter" idx="12"/>
          </p:nvPr>
        </p:nvSpPr>
        <p:spPr>
          <a:xfrm>
            <a:off x="6553200" y="6309320"/>
            <a:ext cx="21336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05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D9C42BCC-44E8-4F98-A8FE-EAF16D8C1E6E}" type="slidenum">
              <a:rPr lang="en-AU" smtClean="0"/>
              <a:pPr>
                <a:spcAft>
                  <a:spcPts val="600"/>
                </a:spcAft>
              </a:pPr>
              <a:t>14</a:t>
            </a:fld>
            <a:endParaRPr lang="en-US"/>
          </a:p>
        </p:txBody>
      </p:sp>
      <p:sp>
        <p:nvSpPr>
          <p:cNvPr id="5" name="Title 4">
            <a:extLst>
              <a:ext uri="{FF2B5EF4-FFF2-40B4-BE49-F238E27FC236}">
                <a16:creationId xmlns:a16="http://schemas.microsoft.com/office/drawing/2014/main" id="{80BC8715-F807-1ACF-8B6E-245DF6ED81A4}"/>
              </a:ext>
            </a:extLst>
          </p:cNvPr>
          <p:cNvSpPr>
            <a:spLocks noGrp="1"/>
          </p:cNvSpPr>
          <p:nvPr>
            <p:ph type="title" idx="4294967295"/>
          </p:nvPr>
        </p:nvSpPr>
        <p:spPr>
          <a:xfrm>
            <a:off x="155275" y="274638"/>
            <a:ext cx="9661585" cy="1502404"/>
          </a:xfrm>
        </p:spPr>
        <p:txBody>
          <a:bodyPr anchor="t">
            <a:normAutofit/>
          </a:bodyPr>
          <a:lstStyle/>
          <a:p>
            <a:pPr algn="ctr">
              <a:lnSpc>
                <a:spcPct val="90000"/>
              </a:lnSpc>
            </a:pPr>
            <a:r>
              <a:rPr lang="en-US" sz="2800" dirty="0"/>
              <a:t>Development of Domestic regulation of NSR</a:t>
            </a:r>
            <a:br>
              <a:rPr lang="en-US" sz="2800" dirty="0">
                <a:solidFill>
                  <a:schemeClr val="accent3">
                    <a:lumMod val="75000"/>
                  </a:schemeClr>
                </a:solidFill>
              </a:rPr>
            </a:br>
            <a:br>
              <a:rPr lang="en-US" sz="2800" dirty="0">
                <a:solidFill>
                  <a:schemeClr val="accent3">
                    <a:lumMod val="75000"/>
                  </a:schemeClr>
                </a:solidFill>
              </a:rPr>
            </a:br>
            <a:r>
              <a:rPr lang="az-Cyrl-AZ" sz="2800" dirty="0">
                <a:solidFill>
                  <a:schemeClr val="accent1"/>
                </a:solidFill>
              </a:rPr>
              <a:t>Разработка внутреннего регулирования НСР</a:t>
            </a:r>
            <a:endParaRPr lang="en-US" sz="2800" dirty="0">
              <a:solidFill>
                <a:schemeClr val="accent1"/>
              </a:solidFill>
            </a:endParaRPr>
          </a:p>
        </p:txBody>
      </p:sp>
      <p:graphicFrame>
        <p:nvGraphicFramePr>
          <p:cNvPr id="6" name="Diagram 5">
            <a:extLst>
              <a:ext uri="{FF2B5EF4-FFF2-40B4-BE49-F238E27FC236}">
                <a16:creationId xmlns:a16="http://schemas.microsoft.com/office/drawing/2014/main" id="{ECFA8CE9-1119-2CD9-D36B-253B79C5138E}"/>
              </a:ext>
            </a:extLst>
          </p:cNvPr>
          <p:cNvGraphicFramePr/>
          <p:nvPr>
            <p:extLst>
              <p:ext uri="{D42A27DB-BD31-4B8C-83A1-F6EECF244321}">
                <p14:modId xmlns:p14="http://schemas.microsoft.com/office/powerpoint/2010/main" val="1543334612"/>
              </p:ext>
            </p:extLst>
          </p:nvPr>
        </p:nvGraphicFramePr>
        <p:xfrm>
          <a:off x="155275" y="1224767"/>
          <a:ext cx="12036725" cy="5449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0823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0CFAF2-A5CE-8C66-1994-B2D019996B20}"/>
              </a:ext>
            </a:extLst>
          </p:cNvPr>
          <p:cNvSpPr>
            <a:spLocks noGrp="1"/>
          </p:cNvSpPr>
          <p:nvPr>
            <p:ph type="title"/>
          </p:nvPr>
        </p:nvSpPr>
        <p:spPr>
          <a:xfrm>
            <a:off x="609600" y="224287"/>
            <a:ext cx="8544000" cy="1224685"/>
          </a:xfrm>
        </p:spPr>
        <p:txBody>
          <a:bodyPr>
            <a:normAutofit/>
          </a:bodyPr>
          <a:lstStyle/>
          <a:p>
            <a:pPr algn="ctr"/>
            <a:r>
              <a:rPr lang="en-US" dirty="0"/>
              <a:t>Concluding remarks</a:t>
            </a:r>
            <a:br>
              <a:rPr lang="en-US" dirty="0"/>
            </a:br>
            <a:r>
              <a:rPr lang="az-Cyrl-AZ" dirty="0">
                <a:solidFill>
                  <a:schemeClr val="accent1"/>
                </a:solidFill>
              </a:rPr>
              <a:t>Заключительные замечания</a:t>
            </a:r>
            <a:r>
              <a:rPr lang="en-US" dirty="0">
                <a:solidFill>
                  <a:schemeClr val="accent1"/>
                </a:solidFill>
              </a:rPr>
              <a:t> </a:t>
            </a:r>
          </a:p>
        </p:txBody>
      </p:sp>
      <p:sp>
        <p:nvSpPr>
          <p:cNvPr id="2" name="Content Placeholder 1">
            <a:extLst>
              <a:ext uri="{FF2B5EF4-FFF2-40B4-BE49-F238E27FC236}">
                <a16:creationId xmlns:a16="http://schemas.microsoft.com/office/drawing/2014/main" id="{2D83087C-471B-E993-35E5-1CD65D7307E4}"/>
              </a:ext>
            </a:extLst>
          </p:cNvPr>
          <p:cNvSpPr>
            <a:spLocks noGrp="1"/>
          </p:cNvSpPr>
          <p:nvPr>
            <p:ph idx="1"/>
          </p:nvPr>
        </p:nvSpPr>
        <p:spPr>
          <a:xfrm>
            <a:off x="609600" y="1739600"/>
            <a:ext cx="5348515" cy="5118400"/>
          </a:xfrm>
        </p:spPr>
        <p:txBody>
          <a:bodyPr>
            <a:normAutofit/>
          </a:bodyPr>
          <a:lstStyle/>
          <a:p>
            <a:pPr marL="403225" indent="-338138">
              <a:buFont typeface="Arial" panose="020B0604020202020204" pitchFamily="34" charset="0"/>
              <a:buChar char="•"/>
            </a:pPr>
            <a:r>
              <a:rPr lang="en-US" sz="2000" dirty="0"/>
              <a:t>The </a:t>
            </a:r>
            <a:r>
              <a:rPr lang="en-AU" sz="2000" dirty="0"/>
              <a:t>Arctic is </a:t>
            </a:r>
            <a:r>
              <a:rPr lang="en-AU" sz="2000" b="1" dirty="0"/>
              <a:t>critical</a:t>
            </a:r>
            <a:r>
              <a:rPr lang="en-AU" sz="2000" dirty="0"/>
              <a:t> for Russia’s future development and </a:t>
            </a:r>
            <a:r>
              <a:rPr lang="en-AU" sz="2000" b="1" dirty="0"/>
              <a:t>NSR</a:t>
            </a:r>
            <a:r>
              <a:rPr lang="en-AU" sz="2000" dirty="0"/>
              <a:t> is </a:t>
            </a:r>
            <a:r>
              <a:rPr lang="en-AU" sz="2000" b="1" dirty="0"/>
              <a:t>central</a:t>
            </a:r>
            <a:r>
              <a:rPr lang="en-AU" sz="2000" dirty="0"/>
              <a:t> to development of the Russian Arctic </a:t>
            </a:r>
          </a:p>
          <a:p>
            <a:pPr marL="403225" indent="-338138">
              <a:buFont typeface="Arial" panose="020B0604020202020204" pitchFamily="34" charset="0"/>
              <a:buChar char="•"/>
            </a:pPr>
            <a:r>
              <a:rPr lang="en-AU" sz="2000" dirty="0"/>
              <a:t>Russia has the right to regulate NSR under UNCLOS</a:t>
            </a:r>
          </a:p>
          <a:p>
            <a:pPr marL="403225" indent="-338138">
              <a:buFont typeface="Arial" panose="020B0604020202020204" pitchFamily="34" charset="0"/>
              <a:buChar char="•"/>
            </a:pPr>
            <a:r>
              <a:rPr lang="en-AU" sz="2000" dirty="0"/>
              <a:t>Enhanced/strengthen right under  A234  UNCLOS</a:t>
            </a:r>
          </a:p>
          <a:p>
            <a:pPr marL="403225" indent="-338138">
              <a:buFont typeface="Arial" panose="020B0604020202020204" pitchFamily="34" charset="0"/>
              <a:buChar char="•"/>
            </a:pPr>
            <a:r>
              <a:rPr lang="en-AU" sz="2000" dirty="0"/>
              <a:t>Russian national regulation has changed to become</a:t>
            </a:r>
          </a:p>
          <a:p>
            <a:pPr marL="1203325" lvl="1" indent="-338138">
              <a:buFont typeface="Arial" panose="020B0604020202020204" pitchFamily="34" charset="0"/>
              <a:buChar char="•"/>
            </a:pPr>
            <a:r>
              <a:rPr lang="en-AU" sz="1800" dirty="0"/>
              <a:t>Streamlined</a:t>
            </a:r>
          </a:p>
          <a:p>
            <a:pPr marL="1203325" lvl="1" indent="-338138">
              <a:buFont typeface="Arial" panose="020B0604020202020204" pitchFamily="34" charset="0"/>
              <a:buChar char="•"/>
            </a:pPr>
            <a:r>
              <a:rPr lang="en-AU" sz="1800" dirty="0"/>
              <a:t>Clearer for all stakeholders, especially NSR regulators and users</a:t>
            </a:r>
          </a:p>
          <a:p>
            <a:pPr marL="403225" indent="-338138">
              <a:buFont typeface="Arial" panose="020B0604020202020204" pitchFamily="34" charset="0"/>
              <a:buChar char="•"/>
            </a:pPr>
            <a:r>
              <a:rPr lang="en-AU" sz="2000" dirty="0"/>
              <a:t>Enhanced and central role for Rosatom </a:t>
            </a:r>
            <a:endParaRPr lang="en-US" sz="2000" dirty="0"/>
          </a:p>
        </p:txBody>
      </p:sp>
      <p:sp>
        <p:nvSpPr>
          <p:cNvPr id="5" name="Slide Number Placeholder 4" hidden="1">
            <a:extLst>
              <a:ext uri="{FF2B5EF4-FFF2-40B4-BE49-F238E27FC236}">
                <a16:creationId xmlns:a16="http://schemas.microsoft.com/office/drawing/2014/main" id="{8E49BD9D-B6EC-5198-998F-EB62F51D5B8D}"/>
              </a:ext>
            </a:extLst>
          </p:cNvPr>
          <p:cNvSpPr>
            <a:spLocks noGrp="1"/>
          </p:cNvSpPr>
          <p:nvPr>
            <p:ph type="sldNum" sz="quarter" idx="4294967295"/>
          </p:nvPr>
        </p:nvSpPr>
        <p:spPr>
          <a:xfrm>
            <a:off x="6553200" y="6381328"/>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D9C42BCC-44E8-4F98-A8FE-EAF16D8C1E6E}" type="slidenum">
              <a:rPr lang="en-AU" smtClean="0"/>
              <a:pPr>
                <a:spcAft>
                  <a:spcPts val="600"/>
                </a:spcAft>
              </a:pPr>
              <a:t>15</a:t>
            </a:fld>
            <a:endParaRPr lang="en-AU"/>
          </a:p>
        </p:txBody>
      </p:sp>
      <p:sp>
        <p:nvSpPr>
          <p:cNvPr id="10" name="Content Placeholder 1">
            <a:extLst>
              <a:ext uri="{FF2B5EF4-FFF2-40B4-BE49-F238E27FC236}">
                <a16:creationId xmlns:a16="http://schemas.microsoft.com/office/drawing/2014/main" id="{31358296-D6FC-A44B-5848-B312455CE3D0}"/>
              </a:ext>
            </a:extLst>
          </p:cNvPr>
          <p:cNvSpPr txBox="1">
            <a:spLocks/>
          </p:cNvSpPr>
          <p:nvPr/>
        </p:nvSpPr>
        <p:spPr>
          <a:xfrm>
            <a:off x="5958115" y="1739600"/>
            <a:ext cx="5756557" cy="4764717"/>
          </a:xfrm>
          <a:prstGeom prst="rect">
            <a:avLst/>
          </a:prstGeom>
        </p:spPr>
        <p:txBody>
          <a:bodyPr vert="horz" lIns="91440" tIns="45720" rIns="91440" bIns="45720" numCol="1" spcCol="144000" rtlCol="0">
            <a:normAutofit fontScale="92500" lnSpcReduction="20000"/>
          </a:bodyPr>
          <a:lstStyle>
            <a:lvl1pPr marL="0" indent="0" algn="l" defTabSz="914400" rtl="0" eaLnBrk="1" latinLnBrk="0" hangingPunct="1">
              <a:spcBef>
                <a:spcPct val="20000"/>
              </a:spcBef>
              <a:buFont typeface="Arial" panose="020B0604020202020204" pitchFamily="34" charset="0"/>
              <a:buNone/>
              <a:defRPr sz="1800" kern="1200" baseline="0">
                <a:solidFill>
                  <a:schemeClr val="tx1"/>
                </a:solidFill>
                <a:latin typeface="+mn-lt"/>
                <a:ea typeface="+mn-ea"/>
                <a:cs typeface="+mn-cs"/>
              </a:defRPr>
            </a:lvl1pPr>
            <a:lvl2pPr marL="800100" indent="-342900" algn="l" defTabSz="914400" rtl="0" eaLnBrk="1" latinLnBrk="0" hangingPunct="1">
              <a:spcBef>
                <a:spcPct val="20000"/>
              </a:spcBef>
              <a:buFont typeface="Georgia" panose="02040502050405020303" pitchFamily="18" charset="0"/>
              <a:buChar char="―"/>
              <a:defRPr sz="1600" kern="1200">
                <a:solidFill>
                  <a:schemeClr val="tx1"/>
                </a:solidFill>
                <a:latin typeface="+mn-lt"/>
                <a:ea typeface="+mn-ea"/>
                <a:cs typeface="+mn-cs"/>
              </a:defRPr>
            </a:lvl2pPr>
            <a:lvl3pPr marL="1200150" indent="-285750" algn="l" defTabSz="914400" rtl="0" eaLnBrk="1" latinLnBrk="0" hangingPunct="1">
              <a:spcBef>
                <a:spcPct val="200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Georgia" panose="02040502050405020303" pitchFamily="18"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03225" indent="-338138">
              <a:buFont typeface="Arial" panose="020B0604020202020204" pitchFamily="34" charset="0"/>
              <a:buChar char="•"/>
            </a:pPr>
            <a:r>
              <a:rPr lang="az-Cyrl-AZ" sz="2000" dirty="0"/>
              <a:t>Арктика имеет решающее значение для будущего развития России, а Северный морской путь играет центральную роль в развитии российской Арктики.</a:t>
            </a:r>
          </a:p>
          <a:p>
            <a:pPr marL="403225" indent="-338138">
              <a:buFont typeface="Arial" panose="020B0604020202020204" pitchFamily="34" charset="0"/>
              <a:buChar char="•"/>
            </a:pPr>
            <a:r>
              <a:rPr lang="az-Cyrl-AZ" sz="2000" dirty="0"/>
              <a:t>Россия имеет право регулировать Северный морской путь в соответствии с Конвенцией ООН по морскому праву.</a:t>
            </a:r>
          </a:p>
          <a:p>
            <a:pPr marL="403225" indent="-338138">
              <a:buFont typeface="Arial" panose="020B0604020202020204" pitchFamily="34" charset="0"/>
              <a:buChar char="•"/>
            </a:pPr>
            <a:r>
              <a:rPr lang="az-Cyrl-AZ" sz="2000" dirty="0"/>
              <a:t>Право расширено/укреплено в соответствии с пунктом 234 Конвенции ООН по морскому праву.</a:t>
            </a:r>
          </a:p>
          <a:p>
            <a:pPr marL="403225" indent="-338138">
              <a:buFont typeface="Arial" panose="020B0604020202020204" pitchFamily="34" charset="0"/>
              <a:buChar char="•"/>
            </a:pPr>
            <a:r>
              <a:rPr lang="az-Cyrl-AZ" sz="2000" dirty="0"/>
              <a:t>Национальное регулирование России изменилось и стало:</a:t>
            </a:r>
          </a:p>
          <a:p>
            <a:pPr marL="1203325" lvl="1" indent="-338138">
              <a:buFont typeface="Arial" panose="020B0604020202020204" pitchFamily="34" charset="0"/>
              <a:buChar char="•"/>
            </a:pPr>
            <a:r>
              <a:rPr lang="az-Cyrl-AZ" sz="1800" dirty="0"/>
              <a:t>Упрощенным.</a:t>
            </a:r>
          </a:p>
          <a:p>
            <a:pPr marL="1203325" lvl="1" indent="-338138">
              <a:buFont typeface="Arial" panose="020B0604020202020204" pitchFamily="34" charset="0"/>
              <a:buChar char="•"/>
            </a:pPr>
            <a:r>
              <a:rPr lang="az-Cyrl-AZ" sz="1800" dirty="0"/>
              <a:t>олее понятная информация для всех заинтересованных сторон, особенно для регулирующих органов и пользователей </a:t>
            </a:r>
            <a:r>
              <a:rPr lang="en-AU" sz="1800" dirty="0"/>
              <a:t>NSR.</a:t>
            </a:r>
            <a:r>
              <a:rPr lang="az-Cyrl-AZ" sz="1800" dirty="0"/>
              <a:t>.</a:t>
            </a:r>
          </a:p>
          <a:p>
            <a:pPr marL="403225" indent="-338138">
              <a:buFont typeface="Arial" panose="020B0604020202020204" pitchFamily="34" charset="0"/>
              <a:buChar char="•"/>
            </a:pPr>
            <a:r>
              <a:rPr lang="az-Cyrl-AZ" sz="2000" dirty="0"/>
              <a:t>Расширенная и центральная роль </a:t>
            </a:r>
            <a:endParaRPr lang="en-AU" sz="2000" dirty="0"/>
          </a:p>
          <a:p>
            <a:pPr marL="403225" indent="-338138">
              <a:buFont typeface="Arial" panose="020B0604020202020204" pitchFamily="34" charset="0"/>
              <a:buChar char="•"/>
            </a:pPr>
            <a:r>
              <a:rPr lang="az-Cyrl-AZ" sz="2000" dirty="0"/>
              <a:t>Росатома.</a:t>
            </a:r>
            <a:endParaRPr lang="en-US" sz="2000" dirty="0"/>
          </a:p>
        </p:txBody>
      </p:sp>
    </p:spTree>
    <p:extLst>
      <p:ext uri="{BB962C8B-B14F-4D97-AF65-F5344CB8AC3E}">
        <p14:creationId xmlns:p14="http://schemas.microsoft.com/office/powerpoint/2010/main" val="1186998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44F152F-C3AE-A044-9237-9E3144E48EB5}"/>
              </a:ext>
            </a:extLst>
          </p:cNvPr>
          <p:cNvSpPr>
            <a:spLocks noGrp="1"/>
          </p:cNvSpPr>
          <p:nvPr>
            <p:ph type="title"/>
          </p:nvPr>
        </p:nvSpPr>
        <p:spPr>
          <a:xfrm>
            <a:off x="6234023" y="2781000"/>
            <a:ext cx="5664629" cy="648000"/>
          </a:xfrm>
        </p:spPr>
        <p:txBody>
          <a:bodyPr>
            <a:normAutofit fontScale="90000"/>
          </a:bodyPr>
          <a:lstStyle/>
          <a:p>
            <a:pPr algn="ctr"/>
            <a:r>
              <a:rPr lang="en-US" dirty="0"/>
              <a:t>Thank you!</a:t>
            </a:r>
            <a:br>
              <a:rPr lang="en-US" dirty="0"/>
            </a:br>
            <a:br>
              <a:rPr lang="en-US" dirty="0"/>
            </a:br>
            <a:r>
              <a:rPr lang="az-Cyrl-AZ" sz="4000" dirty="0">
                <a:solidFill>
                  <a:schemeClr val="accent1"/>
                </a:solidFill>
              </a:rPr>
              <a:t>с</a:t>
            </a:r>
            <a:r>
              <a:rPr lang="az-Cyrl-AZ" dirty="0">
                <a:solidFill>
                  <a:schemeClr val="accent1"/>
                </a:solidFill>
              </a:rPr>
              <a:t>пасибо!</a:t>
            </a:r>
            <a:endParaRPr lang="en-US" dirty="0">
              <a:solidFill>
                <a:schemeClr val="accent1"/>
              </a:solidFill>
            </a:endParaRPr>
          </a:p>
        </p:txBody>
      </p:sp>
      <p:sp>
        <p:nvSpPr>
          <p:cNvPr id="7" name="Text Placeholder 6">
            <a:extLst>
              <a:ext uri="{FF2B5EF4-FFF2-40B4-BE49-F238E27FC236}">
                <a16:creationId xmlns:a16="http://schemas.microsoft.com/office/drawing/2014/main" id="{B683CD2A-79AC-9049-8FDF-58414EB05BFD}"/>
              </a:ext>
            </a:extLst>
          </p:cNvPr>
          <p:cNvSpPr>
            <a:spLocks noGrp="1"/>
          </p:cNvSpPr>
          <p:nvPr>
            <p:ph type="body" sz="quarter" idx="15"/>
          </p:nvPr>
        </p:nvSpPr>
        <p:spPr>
          <a:xfrm>
            <a:off x="6096000" y="4566443"/>
            <a:ext cx="5666316" cy="503237"/>
          </a:xfrm>
        </p:spPr>
        <p:txBody>
          <a:bodyPr>
            <a:normAutofit/>
          </a:bodyPr>
          <a:lstStyle/>
          <a:p>
            <a:pPr algn="ctr"/>
            <a:r>
              <a:rPr lang="en-US" dirty="0" err="1"/>
              <a:t>Tina.solimanhunter@mq.edu.au</a:t>
            </a:r>
            <a:endParaRPr lang="en-US" dirty="0"/>
          </a:p>
        </p:txBody>
      </p:sp>
    </p:spTree>
    <p:extLst>
      <p:ext uri="{BB962C8B-B14F-4D97-AF65-F5344CB8AC3E}">
        <p14:creationId xmlns:p14="http://schemas.microsoft.com/office/powerpoint/2010/main" val="4104086796"/>
      </p:ext>
    </p:extLst>
  </p:cSld>
  <p:clrMapOvr>
    <a:masterClrMapping/>
  </p:clrMapOvr>
</p:sld>
</file>

<file path=ppt/theme/theme1.xml><?xml version="1.0" encoding="utf-8"?>
<a:theme xmlns:a="http://schemas.openxmlformats.org/drawingml/2006/main" name="MAC UNI BASIC_Round 1 Draft for feedback">
  <a:themeElements>
    <a:clrScheme name="MQU Colours">
      <a:dk1>
        <a:sysClr val="windowText" lastClr="000000"/>
      </a:dk1>
      <a:lt1>
        <a:sysClr val="window" lastClr="FFFFFF"/>
      </a:lt1>
      <a:dk2>
        <a:srgbClr val="D6D2C4"/>
      </a:dk2>
      <a:lt2>
        <a:srgbClr val="E6E4DC"/>
      </a:lt2>
      <a:accent1>
        <a:srgbClr val="A6192E"/>
      </a:accent1>
      <a:accent2>
        <a:srgbClr val="76232F"/>
      </a:accent2>
      <a:accent3>
        <a:srgbClr val="D6001C"/>
      </a:accent3>
      <a:accent4>
        <a:srgbClr val="C6007E"/>
      </a:accent4>
      <a:accent5>
        <a:srgbClr val="80225F"/>
      </a:accent5>
      <a:accent6>
        <a:srgbClr val="373A36"/>
      </a:accent6>
      <a:hlink>
        <a:srgbClr val="A6192E"/>
      </a:hlink>
      <a:folHlink>
        <a:srgbClr val="954F72"/>
      </a:folHlink>
    </a:clrScheme>
    <a:fontScheme name="MQU">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ransforming Energy Markets_Powerpoint Template[89]  -  Read-Only" id="{66A59DA3-A521-6546-8520-99A0E5E60F4C}" vid="{FE435667-597A-2147-99CF-55FC2D7B7A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D38F839DC9FA428D0EE5B9BBEE39D4" ma:contentTypeVersion="13" ma:contentTypeDescription="Create a new document." ma:contentTypeScope="" ma:versionID="ca1c139dc128c319066d86260433dc10">
  <xsd:schema xmlns:xsd="http://www.w3.org/2001/XMLSchema" xmlns:xs="http://www.w3.org/2001/XMLSchema" xmlns:p="http://schemas.microsoft.com/office/2006/metadata/properties" xmlns:ns2="bbbc3336-f6d2-4d93-a815-b175d43f81ae" xmlns:ns3="0728c94b-6f88-4f33-b091-b92307e79834" targetNamespace="http://schemas.microsoft.com/office/2006/metadata/properties" ma:root="true" ma:fieldsID="b19be12f53bd8e91eebb8117b5259e4a" ns2:_="" ns3:_="">
    <xsd:import namespace="bbbc3336-f6d2-4d93-a815-b175d43f81ae"/>
    <xsd:import namespace="0728c94b-6f88-4f33-b091-b92307e79834"/>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bc3336-f6d2-4d93-a815-b175d43f81ae"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0f0fa888-949a-464e-a270-b091e030d5a3"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28c94b-6f88-4f33-b091-b92307e79834"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530ff76a-1973-4c11-b401-52cbe6140bdf}" ma:internalName="TaxCatchAll" ma:showField="CatchAllData" ma:web="0728c94b-6f88-4f33-b091-b92307e79834">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bbc3336-f6d2-4d93-a815-b175d43f81ae">
      <Terms xmlns="http://schemas.microsoft.com/office/infopath/2007/PartnerControls"/>
    </lcf76f155ced4ddcb4097134ff3c332f>
    <TaxCatchAll xmlns="0728c94b-6f88-4f33-b091-b92307e79834" xsi:nil="true"/>
  </documentManagement>
</p:properties>
</file>

<file path=customXml/itemProps1.xml><?xml version="1.0" encoding="utf-8"?>
<ds:datastoreItem xmlns:ds="http://schemas.openxmlformats.org/officeDocument/2006/customXml" ds:itemID="{C36F641B-EE97-495B-9854-3D624ABE2A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bc3336-f6d2-4d93-a815-b175d43f81ae"/>
    <ds:schemaRef ds:uri="0728c94b-6f88-4f33-b091-b92307e798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4D2617-71B1-4D04-B5F0-04C84EF007A3}">
  <ds:schemaRefs>
    <ds:schemaRef ds:uri="http://schemas.microsoft.com/sharepoint/v3/contenttype/forms"/>
  </ds:schemaRefs>
</ds:datastoreItem>
</file>

<file path=customXml/itemProps3.xml><?xml version="1.0" encoding="utf-8"?>
<ds:datastoreItem xmlns:ds="http://schemas.openxmlformats.org/officeDocument/2006/customXml" ds:itemID="{BAF23DD3-8470-4AC2-9ABB-1331D6B5C5DD}">
  <ds:schemaRefs>
    <ds:schemaRef ds:uri="http://schemas.microsoft.com/office/2006/metadata/properties"/>
    <ds:schemaRef ds:uri="http://schemas.microsoft.com/office/infopath/2007/PartnerControls"/>
    <ds:schemaRef ds:uri="bbbc3336-f6d2-4d93-a815-b175d43f81ae"/>
    <ds:schemaRef ds:uri="0728c94b-6f88-4f33-b091-b92307e79834"/>
  </ds:schemaRefs>
</ds:datastoreItem>
</file>

<file path=docProps/app.xml><?xml version="1.0" encoding="utf-8"?>
<Properties xmlns="http://schemas.openxmlformats.org/officeDocument/2006/extended-properties" xmlns:vt="http://schemas.openxmlformats.org/officeDocument/2006/docPropsVTypes">
  <Template>MAC UNI BASIC_Round 1 Draft for feedback</Template>
  <TotalTime>92</TotalTime>
  <Words>2745</Words>
  <Application>Microsoft Macintosh PowerPoint</Application>
  <PresentationFormat>Widescreen</PresentationFormat>
  <Paragraphs>191</Paragraphs>
  <Slides>16</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ＭＳ Ｐゴシック</vt:lpstr>
      <vt:lpstr>Arial</vt:lpstr>
      <vt:lpstr>Calibri</vt:lpstr>
      <vt:lpstr>Georgia</vt:lpstr>
      <vt:lpstr>Times New Roman</vt:lpstr>
      <vt:lpstr>Wingdings</vt:lpstr>
      <vt:lpstr>MAC UNI BASIC_Round 1 Draft for feedback</vt:lpstr>
      <vt:lpstr>PowerPoint Presentation</vt:lpstr>
      <vt:lpstr>IMPORTANCE OF THE NORTHERN SEA ROUTE (NSR)  ВАЖНОСТЬ СЕВЕРНОГО МОРСКОГО ПУТИ (СМП)</vt:lpstr>
      <vt:lpstr>Russia and the Northern Sea Route  оссия и Северный морской путь</vt:lpstr>
      <vt:lpstr>Value of the Arctic: Arctic Strategy to 2035 Ценность Арктики: Арктическая стратегия до 2035 года</vt:lpstr>
      <vt:lpstr>Importance of Arctic for Russia: Basic Principles of State Policy to 2035 начение Арктики для России: основные принципы государственной политики до 2035 года</vt:lpstr>
      <vt:lpstr>Importance of the Arctic: Russian Foreign Policy 2023  начение Арктики: внешняя политика России в 2023 году</vt:lpstr>
      <vt:lpstr>INTERNATIONAL LAW  AND THE NSR  МЕЖДУНАРОДНОЕ ПРАВО И СПР</vt:lpstr>
      <vt:lpstr>Regulation of NSR under International Law Регулирование СПР в соответствии с международным правом</vt:lpstr>
      <vt:lpstr>PowerPoint Presentation</vt:lpstr>
      <vt:lpstr>PowerPoint Presentation</vt:lpstr>
      <vt:lpstr>RUSSIAN LAW  REGULATING THE NSR  РОССИЙСКОЕ ЗАКОНОДАТЕЛЬСТВО, РЕГУЛИРУЮЩЕЕ СЕВЕРНЫЙ СОР</vt:lpstr>
      <vt:lpstr>PowerPoint Presentation</vt:lpstr>
      <vt:lpstr>PowerPoint Presentation</vt:lpstr>
      <vt:lpstr>Development of Domestic regulation of NSR  Разработка внутреннего регулирования НСР</vt:lpstr>
      <vt:lpstr>Concluding remarks Заключительные замечания </vt:lpstr>
      <vt:lpstr>Thank you!  спасибо!</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Tina Soliman Hunter</dc:creator>
  <cp:lastModifiedBy>Tina Soliman Hunter</cp:lastModifiedBy>
  <cp:revision>7</cp:revision>
  <dcterms:created xsi:type="dcterms:W3CDTF">2026-10-13T15:39:37Z</dcterms:created>
  <dcterms:modified xsi:type="dcterms:W3CDTF">2026-10-13T17:11:38Z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0x0101000AD38F839DC9FA428D0EE5B9BBEE39D4</vt:lpwstr>
  </property>
</Properties>
</file>