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1430000" cy="64293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6" d="100"/>
          <a:sy n="96" d="100"/>
        </p:scale>
        <p:origin x="-37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525" y="-9525"/>
            <a:ext cx="11449050" cy="6448425"/>
          </a:xfrm>
          <a:prstGeom prst="rect">
            <a:avLst/>
          </a:prstGeom>
          <a:solidFill>
            <a:srgbClr val="F1F8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2425" y="-9525"/>
            <a:ext cx="12144375" cy="10134600"/>
          </a:xfrm>
          <a:prstGeom prst="rect">
            <a:avLst/>
          </a:prstGeom>
        </p:spPr>
      </p:pic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4438650"/>
            <a:ext cx="5314950" cy="1504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2075" y="3190875"/>
            <a:ext cx="9144000" cy="2000250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ctr"/>
            <a:endParaRPr/>
          </a:p>
          <a:p>
            <a:pPr algn="ctr"/>
            <a:r>
              <a:rPr sz="2100" b="0">
                <a:solidFill>
                  <a:srgbClr val="1F2433"/>
                </a:solidFill>
                <a:latin typeface="Inter Regular"/>
              </a:rPr>
              <a:t>Давыдов Михаил Владимирович</a:t>
            </a:r>
          </a:p>
          <a:p>
            <a:pPr algn="ctr"/>
            <a:r>
              <a:rPr sz="2100" b="0">
                <a:solidFill>
                  <a:srgbClr val="1F2433"/>
                </a:solidFill>
                <a:latin typeface="Inter Regular"/>
              </a:rPr>
              <a:t>начальник отдела организации международного сотрудничества</a:t>
            </a:r>
          </a:p>
          <a:p>
            <a:pPr algn="ctr"/>
            <a:endParaRPr sz="2100" b="0">
              <a:solidFill>
                <a:srgbClr val="1F2433"/>
              </a:solidFill>
              <a:latin typeface="Inter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1525" y="304800"/>
            <a:ext cx="10315575" cy="2619375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/>
          <a:p>
            <a:pPr algn="ctr"/>
            <a:r>
              <a:rPr sz="3300" b="0">
                <a:solidFill>
                  <a:srgbClr val="205FFF"/>
                </a:solidFill>
                <a:latin typeface="Unbounded Bold"/>
              </a:rPr>
              <a:t>Российская арктическая научная дипломатия</a:t>
            </a:r>
          </a:p>
          <a:p>
            <a:pPr algn="ctr"/>
            <a:r>
              <a:rPr sz="3300" b="0">
                <a:solidFill>
                  <a:srgbClr val="205FFF"/>
                </a:solidFill>
                <a:latin typeface="Unbounded Bold"/>
              </a:rPr>
              <a:t>в меняющемся мире: опыт Российского центра научной информации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525" y="-9525"/>
            <a:ext cx="11449050" cy="6448425"/>
          </a:xfrm>
          <a:prstGeom prst="rect">
            <a:avLst/>
          </a:prstGeom>
          <a:solidFill>
            <a:srgbClr val="F1F8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52425" y="323850"/>
            <a:ext cx="10715625" cy="809625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/>
          <a:p>
            <a:pPr algn="l"/>
            <a:r>
              <a:rPr sz="2400" b="0">
                <a:solidFill>
                  <a:srgbClr val="205FFF"/>
                </a:solidFill>
                <a:latin typeface="Unbounded Bold"/>
              </a:rPr>
              <a:t>РЦНИ и формирование новой архитектуры сотрудничества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1975" y="1362075"/>
            <a:ext cx="4524375" cy="333375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/>
          <a:p>
            <a:pPr algn="l"/>
            <a:r>
              <a:rPr sz="1300" b="0">
                <a:solidFill>
                  <a:srgbClr val="205FFF"/>
                </a:solidFill>
                <a:latin typeface="Unbounded Bold"/>
              </a:rPr>
              <a:t>РЦНИ сегодня: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1975" y="1952624"/>
            <a:ext cx="4524375" cy="3990974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Национальная платформа научных журналов</a:t>
            </a:r>
          </a:p>
          <a:p>
            <a:pPr algn="l"/>
            <a:endParaRPr sz="1100" b="0">
              <a:solidFill>
                <a:srgbClr val="1F2433"/>
              </a:solidFill>
              <a:latin typeface="Inter Regular"/>
            </a:endParaRPr>
          </a:p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— публикации российских научных журналов, методическая поддержка, открытый доступ к журналам РАН по истечении эмбарго</a:t>
            </a:r>
          </a:p>
          <a:p>
            <a:pPr algn="l"/>
            <a:endParaRPr sz="1100" b="0">
              <a:solidFill>
                <a:srgbClr val="1F2433"/>
              </a:solidFill>
              <a:latin typeface="Inter Regular"/>
            </a:endParaRPr>
          </a:p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Национальный индекс цитирования</a:t>
            </a:r>
          </a:p>
          <a:p>
            <a:pPr algn="l"/>
            <a:endParaRPr sz="1100" b="0">
              <a:solidFill>
                <a:srgbClr val="1F2433"/>
              </a:solidFill>
              <a:latin typeface="Inter Regular"/>
            </a:endParaRPr>
          </a:p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— крупнейшая российская база научных публикаций, бесплатная для исследователей; отражает реальное влияние отечественных работ</a:t>
            </a:r>
          </a:p>
          <a:p>
            <a:pPr algn="l"/>
            <a:endParaRPr sz="1100" b="0">
              <a:solidFill>
                <a:srgbClr val="1F2433"/>
              </a:solidFill>
              <a:latin typeface="Inter Regular"/>
            </a:endParaRPr>
          </a:p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Национальная подписка</a:t>
            </a:r>
          </a:p>
          <a:p>
            <a:pPr algn="l"/>
            <a:endParaRPr sz="1100" b="0">
              <a:solidFill>
                <a:srgbClr val="1F2433"/>
              </a:solidFill>
              <a:latin typeface="Inter Regular"/>
            </a:endParaRPr>
          </a:p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— доступ к ведущим мировым и российским научным ресурсам более чем для 1 200 организаций</a:t>
            </a:r>
          </a:p>
          <a:p>
            <a:pPr algn="l"/>
            <a:endParaRPr sz="1100" b="0">
              <a:solidFill>
                <a:srgbClr val="1F2433"/>
              </a:solidFill>
              <a:latin typeface="Inter Regular"/>
            </a:endParaRPr>
          </a:p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Научная дипломатия</a:t>
            </a:r>
          </a:p>
          <a:p>
            <a:pPr algn="l"/>
            <a:endParaRPr sz="1100" b="0">
              <a:solidFill>
                <a:srgbClr val="1F2433"/>
              </a:solidFill>
              <a:latin typeface="Inter Regular"/>
            </a:endParaRPr>
          </a:p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— участие в международных научных сообществах, взаимодействие с ведущими исследовательскими центрами, популяризацию российской науки за рубежом и вовлечение российских учёных в глобальные системы научной экспертизы</a:t>
            </a:r>
          </a:p>
          <a:p>
            <a:pPr algn="l"/>
            <a:endParaRPr sz="1100" b="0">
              <a:solidFill>
                <a:srgbClr val="1F2433"/>
              </a:solidFill>
              <a:latin typeface="Inter Regular"/>
            </a:endParaRPr>
          </a:p>
          <a:p>
            <a:pPr algn="l"/>
            <a:endParaRPr sz="1100" b="0">
              <a:solidFill>
                <a:srgbClr val="1F2433"/>
              </a:solidFill>
              <a:latin typeface="Inter Regular"/>
            </a:endParaRPr>
          </a:p>
          <a:p>
            <a:pPr algn="l"/>
            <a:endParaRPr sz="1100" b="0">
              <a:solidFill>
                <a:srgbClr val="1F2433"/>
              </a:solidFill>
              <a:latin typeface="Inter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3150" y="1466850"/>
            <a:ext cx="4524375" cy="333375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/>
          <a:p>
            <a:pPr algn="l"/>
            <a:r>
              <a:rPr sz="1300" b="0">
                <a:solidFill>
                  <a:srgbClr val="205FFF"/>
                </a:solidFill>
                <a:latin typeface="Unbounded Bold"/>
              </a:rPr>
              <a:t>Проекты в сфере международного сотрудничества: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53150" y="1952624"/>
            <a:ext cx="4714875" cy="3676649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Секретариат Рамочной программы БРИКС по науке, технологиям и инновациям</a:t>
            </a:r>
          </a:p>
          <a:p>
            <a:pPr algn="l"/>
            <a:endParaRPr sz="1100" b="0">
              <a:solidFill>
                <a:srgbClr val="1F2433"/>
              </a:solidFill>
              <a:latin typeface="Inter Regular"/>
            </a:endParaRPr>
          </a:p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— в 2025 г. объявлен первый конкурс БРИКС по НТИ</a:t>
            </a:r>
          </a:p>
          <a:p>
            <a:pPr algn="l"/>
            <a:endParaRPr sz="1100" b="0">
              <a:solidFill>
                <a:srgbClr val="1F2433"/>
              </a:solidFill>
              <a:latin typeface="Inter Regular"/>
            </a:endParaRPr>
          </a:p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Меморандум о взаимопонимании с Городом науки и технологий короля Абдулазиза (Саудовская Аравия)</a:t>
            </a:r>
          </a:p>
          <a:p>
            <a:pPr algn="l"/>
            <a:endParaRPr sz="1100" b="0">
              <a:solidFill>
                <a:srgbClr val="1F2433"/>
              </a:solidFill>
              <a:latin typeface="Inter Regular"/>
            </a:endParaRPr>
          </a:p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— координация сотрудничества в сферах чистой энергетики, экологии, устойчивого развития, здравоохранения и промышленности будущего</a:t>
            </a:r>
          </a:p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— формирование рабочих групп, обмен данными, запуск совместных проектов</a:t>
            </a:r>
          </a:p>
          <a:p>
            <a:pPr algn="l"/>
            <a:endParaRPr sz="1100" b="0">
              <a:solidFill>
                <a:srgbClr val="1F2433"/>
              </a:solidFill>
              <a:latin typeface="Inter Regular"/>
            </a:endParaRPr>
          </a:p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С Китаем, Индией и Вьетнамом:</a:t>
            </a:r>
          </a:p>
          <a:p>
            <a:pPr algn="l"/>
            <a:endParaRPr sz="1100" b="0">
              <a:solidFill>
                <a:srgbClr val="1F2433"/>
              </a:solidFill>
              <a:latin typeface="Inter Regular"/>
            </a:endParaRPr>
          </a:p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 — прорабатываются вопросы в рамках действующих соглашений, включая научно‑техническое сотрудничество и обмен данными</a:t>
            </a:r>
          </a:p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— идёт работа по заключению новых соглашений и запуску совместных проектов и программ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525" y="-9525"/>
            <a:ext cx="11449050" cy="6448425"/>
          </a:xfrm>
          <a:prstGeom prst="rect">
            <a:avLst/>
          </a:prstGeom>
          <a:solidFill>
            <a:srgbClr val="F1F8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1619250"/>
            <a:ext cx="3048000" cy="1857375"/>
          </a:xfrm>
          <a:prstGeom prst="rect">
            <a:avLst/>
          </a:prstGeom>
        </p:spPr>
      </p:pic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3924300"/>
            <a:ext cx="3048000" cy="1857375"/>
          </a:xfrm>
          <a:prstGeom prst="rect">
            <a:avLst/>
          </a:prstGeom>
        </p:spPr>
      </p:pic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550" y="1619250"/>
            <a:ext cx="3048000" cy="1857375"/>
          </a:xfrm>
          <a:prstGeom prst="rect">
            <a:avLst/>
          </a:prstGeom>
        </p:spPr>
      </p:pic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550" y="3952875"/>
            <a:ext cx="3048000" cy="1857375"/>
          </a:xfrm>
          <a:prstGeom prst="rect">
            <a:avLst/>
          </a:prstGeom>
        </p:spPr>
      </p:pic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4" y="2209800"/>
            <a:ext cx="333375" cy="333375"/>
          </a:xfrm>
          <a:prstGeom prst="rect">
            <a:avLst/>
          </a:prstGeom>
        </p:spPr>
      </p:pic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74" y="4381500"/>
            <a:ext cx="333375" cy="333375"/>
          </a:xfrm>
          <a:prstGeom prst="rect">
            <a:avLst/>
          </a:prstGeom>
        </p:spPr>
      </p:pic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2374" y="2209800"/>
            <a:ext cx="333375" cy="333375"/>
          </a:xfrm>
          <a:prstGeom prst="rect">
            <a:avLst/>
          </a:prstGeom>
        </p:spPr>
      </p:pic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8500" y="0"/>
            <a:ext cx="4381500" cy="6429375"/>
          </a:xfrm>
          <a:prstGeom prst="rect">
            <a:avLst/>
          </a:prstGeom>
        </p:spPr>
      </p:pic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2374" y="4381500"/>
            <a:ext cx="428625" cy="3333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2425" y="333375"/>
            <a:ext cx="1819275" cy="904875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/>
            <a:r>
              <a:rPr sz="3500" b="0">
                <a:solidFill>
                  <a:srgbClr val="205FFF"/>
                </a:solidFill>
                <a:latin typeface="Unbounded Bold"/>
              </a:rPr>
              <a:t>Итоги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2425" y="1524000"/>
            <a:ext cx="6191250" cy="523874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/>
            <a:r>
              <a:rPr sz="1100" b="0">
                <a:latin typeface="Inter Regular"/>
              </a:rPr>
              <a:t>Ключевые выводы и достижения, определяющие успех проекта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1975" y="2676525"/>
            <a:ext cx="2762250" cy="285750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/>
          <a:p>
            <a:pPr algn="l"/>
            <a:r>
              <a:rPr sz="900" b="0">
                <a:solidFill>
                  <a:srgbClr val="FFFFFF"/>
                </a:solidFill>
                <a:latin typeface="Unbounded Bold"/>
              </a:rPr>
              <a:t>Российская арктическая научная дипломатия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1975" y="3095625"/>
            <a:ext cx="2762250" cy="762000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/>
            <a:r>
              <a:rPr sz="900" b="0">
                <a:solidFill>
                  <a:srgbClr val="E8EDEE"/>
                </a:solidFill>
                <a:latin typeface="Inter Regular"/>
              </a:rPr>
              <a:t>сохраняет устойчивость даже в условиях меняющегося международного ландшафта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3874" y="4857750"/>
            <a:ext cx="2809875" cy="285750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/>
          <a:p>
            <a:pPr algn="l"/>
            <a:r>
              <a:rPr sz="900" b="0">
                <a:solidFill>
                  <a:srgbClr val="FFFFFF"/>
                </a:solidFill>
                <a:latin typeface="Unbounded Bold"/>
              </a:rPr>
              <a:t>Сдвиг в сторону БРИКС+ и Глобального Юга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3874" y="5238750"/>
            <a:ext cx="2809875" cy="762000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/>
            <a:r>
              <a:rPr sz="900" b="0">
                <a:solidFill>
                  <a:srgbClr val="E8EDEE"/>
                </a:solidFill>
                <a:latin typeface="Inter Regular"/>
              </a:rPr>
              <a:t>открывает дополнительные возможности </a:t>
            </a:r>
          </a:p>
          <a:p>
            <a:pPr algn="l"/>
            <a:r>
              <a:rPr sz="900" b="0">
                <a:solidFill>
                  <a:srgbClr val="E8EDEE"/>
                </a:solidFill>
                <a:latin typeface="Inter Regular"/>
              </a:rPr>
              <a:t>для арктической кооперации.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62374" y="2676525"/>
            <a:ext cx="2762250" cy="285750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/>
          <a:p>
            <a:pPr algn="l"/>
            <a:r>
              <a:rPr sz="900" b="0">
                <a:solidFill>
                  <a:srgbClr val="FFFFFF"/>
                </a:solidFill>
                <a:latin typeface="Unbounded Bold"/>
              </a:rPr>
              <a:t>Российская академическая и исследовательская база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90949" y="3095625"/>
            <a:ext cx="2809875" cy="762000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/>
            <a:r>
              <a:rPr sz="900" b="0">
                <a:solidFill>
                  <a:srgbClr val="E8EDEE"/>
                </a:solidFill>
                <a:latin typeface="Inter Regular"/>
              </a:rPr>
              <a:t>остаётся ключевой опорой международных проектов в высоких широтах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62374" y="4857750"/>
            <a:ext cx="2809875" cy="285750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/>
          <a:p>
            <a:pPr algn="l"/>
            <a:r>
              <a:rPr sz="900" b="0">
                <a:solidFill>
                  <a:srgbClr val="FFFFFF"/>
                </a:solidFill>
                <a:latin typeface="Unbounded Bold"/>
              </a:rPr>
              <a:t>Опыт РФФИ и деятельность РЦНИ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62374" y="5238750"/>
            <a:ext cx="2762250" cy="762000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/>
            <a:r>
              <a:rPr sz="900" b="0">
                <a:solidFill>
                  <a:srgbClr val="E8EDEE"/>
                </a:solidFill>
                <a:latin typeface="Inter Regular"/>
              </a:rPr>
              <a:t>обеспечивают преемственность и формируют новую инфраструктуру научного взаимодействия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525" y="-9525"/>
            <a:ext cx="11449050" cy="6448425"/>
          </a:xfrm>
          <a:prstGeom prst="rect">
            <a:avLst/>
          </a:prstGeom>
          <a:solidFill>
            <a:srgbClr val="F1F8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2324100"/>
            <a:ext cx="857250" cy="3810000"/>
          </a:xfrm>
          <a:prstGeom prst="rect">
            <a:avLst/>
          </a:prstGeom>
        </p:spPr>
      </p:pic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2486025"/>
            <a:ext cx="285750" cy="523874"/>
          </a:xfrm>
          <a:prstGeom prst="rect">
            <a:avLst/>
          </a:prstGeom>
        </p:spPr>
      </p:pic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25" y="3990974"/>
            <a:ext cx="428625" cy="476250"/>
          </a:xfrm>
          <a:prstGeom prst="rect">
            <a:avLst/>
          </a:prstGeom>
        </p:spPr>
      </p:pic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425" y="5438775"/>
            <a:ext cx="428625" cy="476250"/>
          </a:xfrm>
          <a:prstGeom prst="rect">
            <a:avLst/>
          </a:prstGeom>
        </p:spPr>
      </p:pic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8875" y="2381250"/>
            <a:ext cx="857250" cy="5048250"/>
          </a:xfrm>
          <a:prstGeom prst="rect">
            <a:avLst/>
          </a:prstGeom>
        </p:spPr>
      </p:pic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8425" y="2533650"/>
            <a:ext cx="428625" cy="476250"/>
          </a:xfrm>
          <a:prstGeom prst="rect">
            <a:avLst/>
          </a:prstGeom>
        </p:spPr>
      </p:pic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8425" y="3990974"/>
            <a:ext cx="428625" cy="476250"/>
          </a:xfrm>
          <a:prstGeom prst="rect">
            <a:avLst/>
          </a:prstGeom>
        </p:spPr>
      </p:pic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8425" y="5334000"/>
            <a:ext cx="428625" cy="4762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4350" y="685800"/>
            <a:ext cx="7439024" cy="1304925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/>
            <a:r>
              <a:rPr sz="2800" b="0">
                <a:solidFill>
                  <a:srgbClr val="205FFF"/>
                </a:solidFill>
                <a:latin typeface="Unbounded Bold"/>
              </a:rPr>
              <a:t>Арктика как приоритет научной дипломатии России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76375" y="2505075"/>
            <a:ext cx="4229100" cy="523874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Стратегическое значение для России в контексте ресурсов, логистики и национальной безопасности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76375" y="3990974"/>
            <a:ext cx="4095750" cy="523874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Растущая роль Северного морского пути </a:t>
            </a:r>
          </a:p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как международного транспортного коридора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43050" y="5438775"/>
            <a:ext cx="4095750" cy="523874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Ускоренные климатические изменения, требующие системного научного мониторинга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34250" y="2533650"/>
            <a:ext cx="3714750" cy="523874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Высокая экологическая уязвимость региона, обусловливающая необходимость международной координации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34250" y="3943350"/>
            <a:ext cx="3714750" cy="523874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Ограничение традиционных дипломатических каналов, усиливающее значение научного взаимодействия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34250" y="5391150"/>
            <a:ext cx="3714750" cy="523874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Научная дипломатия как устойчивый механизм поддержания международного диалога в Арктике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525" y="-9525"/>
            <a:ext cx="11449050" cy="6448425"/>
          </a:xfrm>
          <a:prstGeom prst="rect">
            <a:avLst/>
          </a:prstGeom>
          <a:solidFill>
            <a:srgbClr val="F1F8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1238250"/>
            <a:ext cx="10944225" cy="4914900"/>
          </a:xfrm>
          <a:prstGeom prst="rect">
            <a:avLst/>
          </a:prstGeom>
        </p:spPr>
      </p:pic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5400" y="-76200"/>
            <a:ext cx="14230350" cy="7543800"/>
          </a:xfrm>
          <a:prstGeom prst="rect">
            <a:avLst/>
          </a:prstGeom>
        </p:spPr>
      </p:pic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33350"/>
            <a:ext cx="2143125" cy="923925"/>
          </a:xfrm>
          <a:prstGeom prst="rect">
            <a:avLst/>
          </a:prstGeom>
        </p:spPr>
      </p:pic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9550" y="209550"/>
            <a:ext cx="2628900" cy="76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62325" y="590550"/>
            <a:ext cx="10715625" cy="400050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/>
          <a:p>
            <a:pPr algn="l"/>
            <a:r>
              <a:rPr sz="2600" b="0">
                <a:solidFill>
                  <a:srgbClr val="205FFF"/>
                </a:solidFill>
                <a:latin typeface="Unbounded Bold"/>
              </a:rPr>
              <a:t>От РФФИ к РЦНИ: </a:t>
            </a:r>
          </a:p>
          <a:p>
            <a:pPr algn="l"/>
            <a:r>
              <a:rPr sz="2600" b="0">
                <a:solidFill>
                  <a:srgbClr val="205FFF"/>
                </a:solidFill>
                <a:latin typeface="Unbounded Bold"/>
              </a:rPr>
              <a:t>ключевые этапы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525" y="-9525"/>
            <a:ext cx="11449050" cy="6448425"/>
          </a:xfrm>
          <a:prstGeom prst="rect">
            <a:avLst/>
          </a:prstGeom>
          <a:solidFill>
            <a:srgbClr val="F1F8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228600"/>
            <a:ext cx="2857500" cy="1600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81425" y="657225"/>
            <a:ext cx="6953250" cy="742950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/>
          <a:p>
            <a:pPr algn="l"/>
            <a:r>
              <a:rPr sz="2500" b="0">
                <a:solidFill>
                  <a:srgbClr val="205FFF"/>
                </a:solidFill>
                <a:latin typeface="Unbounded Bold"/>
              </a:rPr>
              <a:t>Вклад в развитие арктической</a:t>
            </a:r>
          </a:p>
          <a:p>
            <a:pPr algn="l"/>
            <a:r>
              <a:rPr sz="2500" b="0">
                <a:solidFill>
                  <a:srgbClr val="205FFF"/>
                </a:solidFill>
                <a:latin typeface="Unbounded Bold"/>
              </a:rPr>
              <a:t> научной дипломатии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0125" y="2238375"/>
            <a:ext cx="4524375" cy="304800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/>
          <a:p>
            <a:pPr algn="l"/>
            <a:r>
              <a:rPr sz="1400" b="0">
                <a:solidFill>
                  <a:srgbClr val="205FFF"/>
                </a:solidFill>
                <a:latin typeface="Unbounded Bold"/>
              </a:rPr>
              <a:t>РФФИ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0125" y="2543175"/>
            <a:ext cx="4524375" cy="762000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как базовый институт фундаментальной науки, обеспечивающий долгосрочную поддержку исследований по Арктике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0125" y="3305175"/>
            <a:ext cx="4524375" cy="304800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/>
          <a:p>
            <a:pPr algn="l"/>
            <a:r>
              <a:rPr sz="1400" b="0">
                <a:solidFill>
                  <a:srgbClr val="205FFF"/>
                </a:solidFill>
                <a:latin typeface="Unbounded Bold"/>
              </a:rPr>
              <a:t>Значимый объём финансирования: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0125" y="3609975"/>
            <a:ext cx="4524375" cy="762000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более 400 тыс. проектов, свыше 150 млрд руб. общей поддержки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0125" y="4219575"/>
            <a:ext cx="4524375" cy="304800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/>
          <a:p>
            <a:pPr algn="l"/>
            <a:r>
              <a:rPr sz="1400" b="0">
                <a:solidFill>
                  <a:srgbClr val="205FFF"/>
                </a:solidFill>
                <a:latin typeface="Unbounded Bold"/>
              </a:rPr>
              <a:t>Целевое развитие арктических исследований: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0125" y="4524375"/>
            <a:ext cx="4524375" cy="762000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 финансирование проектов на сумму более 2,7 млрд руб. (2013–2020 гг.)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24625" y="2533650"/>
            <a:ext cx="4524375" cy="304800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/>
          <a:p>
            <a:pPr algn="l"/>
            <a:r>
              <a:rPr sz="1400" b="0">
                <a:solidFill>
                  <a:srgbClr val="205FFF"/>
                </a:solidFill>
                <a:latin typeface="Unbounded Bold"/>
              </a:rPr>
              <a:t>Формирование научных компетенций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24625" y="2838450"/>
            <a:ext cx="4524375" cy="762000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по ключевым направлениям: климат, мерзлота, экология, безопасность освоения Арктики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24625" y="3448050"/>
            <a:ext cx="4524375" cy="304800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/>
          <a:p>
            <a:pPr algn="l"/>
            <a:r>
              <a:rPr sz="1400" b="0">
                <a:solidFill>
                  <a:srgbClr val="205FFF"/>
                </a:solidFill>
                <a:latin typeface="Unbounded Bold"/>
              </a:rPr>
              <a:t>Создание устойчивых международных партнёрств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24625" y="3752850"/>
            <a:ext cx="4524375" cy="762000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Создание устойчивых международных партнёрств: программы с Финляндией, Норвегией, Китаем, странами Бельмонтского форума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24625" y="4524375"/>
            <a:ext cx="4524375" cy="304800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/>
          <a:p>
            <a:pPr algn="l"/>
            <a:r>
              <a:rPr sz="1400" b="0">
                <a:solidFill>
                  <a:srgbClr val="205FFF"/>
                </a:solidFill>
                <a:latin typeface="Unbounded Bold"/>
              </a:rPr>
              <a:t>Закрепление научной дипломатии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24625" y="4829175"/>
            <a:ext cx="4524375" cy="762000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как инструмента диалога даже при ограничении политических каналов связи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525" y="-9525"/>
            <a:ext cx="11449050" cy="6448425"/>
          </a:xfrm>
          <a:prstGeom prst="rect">
            <a:avLst/>
          </a:prstGeom>
          <a:solidFill>
            <a:srgbClr val="F1F8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0" y="1323975"/>
            <a:ext cx="2971800" cy="1743075"/>
          </a:xfrm>
          <a:prstGeom prst="rect">
            <a:avLst/>
          </a:prstGeom>
        </p:spPr>
      </p:pic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0" y="3343275"/>
            <a:ext cx="2971800" cy="1781175"/>
          </a:xfrm>
          <a:prstGeom prst="rect">
            <a:avLst/>
          </a:prstGeom>
        </p:spPr>
      </p:pic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424" y="1323975"/>
            <a:ext cx="2867025" cy="1743075"/>
          </a:xfrm>
          <a:prstGeom prst="rect">
            <a:avLst/>
          </a:prstGeom>
        </p:spPr>
      </p:pic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424" y="3343275"/>
            <a:ext cx="2857500" cy="1781175"/>
          </a:xfrm>
          <a:prstGeom prst="rect">
            <a:avLst/>
          </a:prstGeom>
        </p:spPr>
      </p:pic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375" y="2381250"/>
            <a:ext cx="333375" cy="333375"/>
          </a:xfrm>
          <a:prstGeom prst="rect">
            <a:avLst/>
          </a:prstGeom>
        </p:spPr>
      </p:pic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375" y="4429125"/>
            <a:ext cx="333375" cy="333375"/>
          </a:xfrm>
          <a:prstGeom prst="rect">
            <a:avLst/>
          </a:prstGeom>
        </p:spPr>
      </p:pic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5" y="1019174"/>
            <a:ext cx="4762500" cy="4762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95925" y="1447800"/>
            <a:ext cx="2762250" cy="285750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/>
          <a:p>
            <a:pPr algn="l"/>
            <a:r>
              <a:rPr sz="900" b="0">
                <a:solidFill>
                  <a:srgbClr val="FFFFFF"/>
                </a:solidFill>
                <a:latin typeface="Unbounded Bold"/>
              </a:rPr>
              <a:t>Исследовательский совет Норвегии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95925" y="1952624"/>
            <a:ext cx="2762250" cy="762000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/>
            <a:r>
              <a:rPr sz="900" b="0">
                <a:solidFill>
                  <a:srgbClr val="E8EDEE"/>
                </a:solidFill>
                <a:latin typeface="Inter Regular"/>
              </a:rPr>
              <a:t>2012–2020: проведено 5 двусторонних конкурсов</a:t>
            </a:r>
          </a:p>
          <a:p>
            <a:pPr algn="l"/>
            <a:endParaRPr sz="900" b="0">
              <a:solidFill>
                <a:srgbClr val="E8EDEE"/>
              </a:solidFill>
              <a:latin typeface="Inter Regular"/>
            </a:endParaRPr>
          </a:p>
          <a:p>
            <a:pPr algn="l"/>
            <a:r>
              <a:rPr sz="900" b="0">
                <a:solidFill>
                  <a:srgbClr val="E8EDEE"/>
                </a:solidFill>
                <a:latin typeface="Inter Regular"/>
              </a:rPr>
              <a:t>Поддержано 18 фундаментальных проектов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95925" y="3448050"/>
            <a:ext cx="2714625" cy="285750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/>
          <a:p>
            <a:pPr algn="l"/>
            <a:r>
              <a:rPr sz="900" b="0">
                <a:solidFill>
                  <a:srgbClr val="FFFFFF"/>
                </a:solidFill>
                <a:latin typeface="Unbounded Bold"/>
              </a:rPr>
              <a:t>Академия наук Финляндии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95925" y="4000500"/>
            <a:ext cx="2762250" cy="762000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/>
            <a:r>
              <a:rPr sz="900" b="0">
                <a:solidFill>
                  <a:srgbClr val="E8EDEE"/>
                </a:solidFill>
                <a:latin typeface="Inter Regular"/>
              </a:rPr>
              <a:t>2013–2020: проведено 2 двусторонних конкурса</a:t>
            </a:r>
          </a:p>
          <a:p>
            <a:pPr algn="l"/>
            <a:endParaRPr sz="900" b="0">
              <a:solidFill>
                <a:srgbClr val="E8EDEE"/>
              </a:solidFill>
              <a:latin typeface="Inter Regular"/>
            </a:endParaRPr>
          </a:p>
          <a:p>
            <a:pPr algn="l"/>
            <a:r>
              <a:rPr sz="900" b="0">
                <a:solidFill>
                  <a:srgbClr val="E8EDEE"/>
                </a:solidFill>
                <a:latin typeface="Inter Regular"/>
              </a:rPr>
              <a:t>Поддержано 15 фундаментальных проектов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01050" y="1323975"/>
            <a:ext cx="2762250" cy="285750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/>
          <a:p>
            <a:pPr algn="l"/>
            <a:r>
              <a:rPr sz="900" b="0">
                <a:solidFill>
                  <a:srgbClr val="FFFFFF"/>
                </a:solidFill>
                <a:latin typeface="Unbounded Bold"/>
              </a:rPr>
              <a:t>Страны Бельмонтского форума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01050" y="1809750"/>
            <a:ext cx="2762250" cy="762000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/>
            <a:r>
              <a:rPr sz="900" b="0">
                <a:solidFill>
                  <a:srgbClr val="E8EDEE"/>
                </a:solidFill>
                <a:latin typeface="Inter Regular"/>
              </a:rPr>
              <a:t>2014–2020: проведено 2 многосторонних конкурса</a:t>
            </a:r>
          </a:p>
          <a:p>
            <a:pPr algn="l"/>
            <a:endParaRPr sz="900" b="0">
              <a:solidFill>
                <a:srgbClr val="E8EDEE"/>
              </a:solidFill>
              <a:latin typeface="Inter Regular"/>
            </a:endParaRPr>
          </a:p>
          <a:p>
            <a:pPr algn="l"/>
            <a:r>
              <a:rPr sz="900" b="0">
                <a:solidFill>
                  <a:srgbClr val="E8EDEE"/>
                </a:solidFill>
                <a:latin typeface="Inter Regular"/>
              </a:rPr>
              <a:t>Поддержано 9 международных проектов </a:t>
            </a:r>
          </a:p>
          <a:p>
            <a:pPr algn="l"/>
            <a:r>
              <a:rPr sz="900" b="0">
                <a:solidFill>
                  <a:srgbClr val="E8EDEE"/>
                </a:solidFill>
                <a:latin typeface="Inter Regular"/>
              </a:rPr>
              <a:t>с российским участием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15350" y="3590925"/>
            <a:ext cx="2714625" cy="285750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/>
          <a:p>
            <a:pPr algn="l"/>
            <a:r>
              <a:rPr sz="900" b="0">
                <a:solidFill>
                  <a:srgbClr val="FFFFFF"/>
                </a:solidFill>
                <a:latin typeface="Unbounded Bold"/>
              </a:rPr>
              <a:t>Другие международные инициативы РФФИ/РЦНИ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67725" y="4000500"/>
            <a:ext cx="2762250" cy="762000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/>
            <a:r>
              <a:rPr sz="900" b="0">
                <a:solidFill>
                  <a:srgbClr val="E8EDEE"/>
                </a:solidFill>
                <a:latin typeface="Inter Regular"/>
              </a:rPr>
              <a:t>Около 40 проектов по Арктике профинансированы через тематические конкурсы, включая Беларусь, Китай, Великобританию и др.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1475" y="114300"/>
            <a:ext cx="10668000" cy="904875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/>
            <a:r>
              <a:rPr sz="2500" b="0">
                <a:solidFill>
                  <a:srgbClr val="205FFF"/>
                </a:solidFill>
                <a:latin typeface="Unbounded Bold"/>
              </a:rPr>
              <a:t>Международные партнеры РФФИ/РЦНИ </a:t>
            </a:r>
          </a:p>
          <a:p>
            <a:pPr algn="l"/>
            <a:r>
              <a:rPr sz="2500" b="0">
                <a:solidFill>
                  <a:srgbClr val="205FFF"/>
                </a:solidFill>
                <a:latin typeface="Unbounded Bold"/>
              </a:rPr>
              <a:t>по Арктике до 2020 года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525" y="-9525"/>
            <a:ext cx="11449050" cy="6448425"/>
          </a:xfrm>
          <a:prstGeom prst="rect">
            <a:avLst/>
          </a:prstGeom>
          <a:solidFill>
            <a:srgbClr val="F1F8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1676400"/>
            <a:ext cx="428625" cy="304800"/>
          </a:xfrm>
          <a:prstGeom prst="rect">
            <a:avLst/>
          </a:prstGeom>
        </p:spPr>
      </p:pic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" y="3390900"/>
            <a:ext cx="428625" cy="285750"/>
          </a:xfrm>
          <a:prstGeom prst="rect">
            <a:avLst/>
          </a:prstGeom>
        </p:spPr>
      </p:pic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300" y="4838700"/>
            <a:ext cx="428625" cy="285750"/>
          </a:xfrm>
          <a:prstGeom prst="rect">
            <a:avLst/>
          </a:prstGeom>
        </p:spPr>
      </p:pic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9725" y="1676400"/>
            <a:ext cx="485775" cy="276225"/>
          </a:xfrm>
          <a:prstGeom prst="rect">
            <a:avLst/>
          </a:prstGeom>
        </p:spPr>
      </p:pic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8775" y="3390900"/>
            <a:ext cx="457200" cy="285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2425" y="266700"/>
            <a:ext cx="10715625" cy="1143000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/>
          <a:p>
            <a:pPr algn="l"/>
            <a:r>
              <a:rPr sz="2400" b="0">
                <a:solidFill>
                  <a:srgbClr val="205FFF"/>
                </a:solidFill>
                <a:latin typeface="Unbounded Bold"/>
              </a:rPr>
              <a:t>Основные тематики международных исследований, профинансированных </a:t>
            </a:r>
          </a:p>
          <a:p>
            <a:pPr algn="l"/>
            <a:r>
              <a:rPr sz="2400" b="0">
                <a:solidFill>
                  <a:srgbClr val="205FFF"/>
                </a:solidFill>
                <a:latin typeface="Unbounded Bold"/>
              </a:rPr>
              <a:t>РФФИ по Арктике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5350" y="1676400"/>
            <a:ext cx="4524375" cy="304800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/>
          <a:p>
            <a:pPr algn="l"/>
            <a:r>
              <a:rPr sz="1400" b="0">
                <a:solidFill>
                  <a:srgbClr val="205FFF"/>
                </a:solidFill>
                <a:latin typeface="Unbounded Bold"/>
              </a:rPr>
              <a:t>Климатика, экология, геофизика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5350" y="2105025"/>
            <a:ext cx="4524375" cy="762000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•Изменение климата в Арктике</a:t>
            </a:r>
          </a:p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•Экологический мониторинг и контроль загрязнений нефтью и газом</a:t>
            </a:r>
          </a:p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•Геофизические процессы и наблюдения в Баренцевом море</a:t>
            </a:r>
          </a:p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•Мониторинг морской среды и антропогенного загрязнения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24575" y="1790700"/>
            <a:ext cx="4524375" cy="304800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/>
          <a:p>
            <a:pPr algn="l"/>
            <a:r>
              <a:rPr sz="1400" b="0">
                <a:solidFill>
                  <a:srgbClr val="205FFF"/>
                </a:solidFill>
                <a:latin typeface="Unbounded Bold"/>
              </a:rPr>
              <a:t>Технологическое обеспечение освоения Арктики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4575" y="2247900"/>
            <a:ext cx="4524375" cy="762000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•Технологии освоения нефтегазовых месторождений</a:t>
            </a:r>
          </a:p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•Безопасность навигации и работ в районах многолетнего льда и айсбергов</a:t>
            </a:r>
          </a:p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•Материалы и оборудование для работы в экстремально холодных условиях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5350" y="3543300"/>
            <a:ext cx="4524375" cy="304800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/>
          <a:p>
            <a:pPr algn="l"/>
            <a:r>
              <a:rPr sz="1400" b="0">
                <a:solidFill>
                  <a:srgbClr val="205FFF"/>
                </a:solidFill>
                <a:latin typeface="Unbounded Bold"/>
              </a:rPr>
              <a:t>Мерзлота, газовый обмен, климатические процессы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5350" y="3981450"/>
            <a:ext cx="4524375" cy="762000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•Выбросы парниковых газов (СН₄, О₃, СО)</a:t>
            </a:r>
          </a:p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•Влияние газового переноса на наземные и морские экосистемы</a:t>
            </a:r>
          </a:p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•Биогеохимические циклы (CO₂, закисление, трофические цепи)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24575" y="3390900"/>
            <a:ext cx="4524375" cy="304800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/>
          <a:p>
            <a:pPr algn="l"/>
            <a:r>
              <a:rPr sz="1400" b="0">
                <a:solidFill>
                  <a:srgbClr val="205FFF"/>
                </a:solidFill>
                <a:latin typeface="Unbounded Bold"/>
              </a:rPr>
              <a:t>Геология, геосистемы, океанология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62675" y="3800475"/>
            <a:ext cx="4905375" cy="762000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•Эволюция земной коры и металлогения Фенноскандинавского щита</a:t>
            </a:r>
          </a:p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•Гидрологические системы Восточной Фенноскандии и СЗ России</a:t>
            </a:r>
          </a:p>
          <a:p>
            <a:pPr algn="l"/>
            <a:endParaRPr sz="1100" b="0">
              <a:solidFill>
                <a:srgbClr val="1F2433"/>
              </a:solidFill>
              <a:latin typeface="Inter Regular"/>
            </a:endParaRPr>
          </a:p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Исследования Балтийского и арктических морей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76699" y="4953000"/>
            <a:ext cx="5238750" cy="304800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/>
          <a:p>
            <a:pPr algn="l"/>
            <a:r>
              <a:rPr sz="1400" b="0">
                <a:solidFill>
                  <a:srgbClr val="205FFF"/>
                </a:solidFill>
                <a:latin typeface="Unbounded Bold"/>
              </a:rPr>
              <a:t>Социальные и междисциплинарные исследования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76699" y="5429250"/>
            <a:ext cx="4524375" cy="762000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•Меняющийся климат — меняющиеся болезни</a:t>
            </a:r>
          </a:p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•Адаптация экосистем Арктики</a:t>
            </a:r>
          </a:p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•Молодёжь промышленных городов Севера</a:t>
            </a:r>
          </a:p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•Жизнеспособность быстроменяющихся арктических систем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525" y="-9525"/>
            <a:ext cx="11449050" cy="6448425"/>
          </a:xfrm>
          <a:prstGeom prst="rect">
            <a:avLst/>
          </a:prstGeom>
          <a:solidFill>
            <a:srgbClr val="F1F8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447675"/>
            <a:ext cx="4591050" cy="1457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91250" y="447675"/>
            <a:ext cx="9324975" cy="904875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/>
          <a:p>
            <a:pPr algn="l"/>
            <a:r>
              <a:rPr sz="2500" b="0">
                <a:solidFill>
                  <a:srgbClr val="205FFF"/>
                </a:solidFill>
                <a:latin typeface="Unbounded Bold"/>
              </a:rPr>
              <a:t>преемственность </a:t>
            </a:r>
          </a:p>
          <a:p>
            <a:pPr algn="l"/>
            <a:r>
              <a:rPr sz="2500" b="0">
                <a:solidFill>
                  <a:srgbClr val="205FFF"/>
                </a:solidFill>
                <a:latin typeface="Unbounded Bold"/>
              </a:rPr>
              <a:t>и новые задачи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3125" y="2314575"/>
            <a:ext cx="7953374" cy="3552825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/>
            <a:r>
              <a:rPr sz="1800" b="0">
                <a:solidFill>
                  <a:srgbClr val="1F2433"/>
                </a:solidFill>
                <a:latin typeface="Inter Regular"/>
              </a:rPr>
              <a:t>‑ Организация и проведение международных научных конференций по Арктике</a:t>
            </a:r>
          </a:p>
          <a:p>
            <a:pPr algn="l"/>
            <a:endParaRPr sz="1800" b="0">
              <a:solidFill>
                <a:srgbClr val="1F2433"/>
              </a:solidFill>
              <a:latin typeface="Inter Regular"/>
            </a:endParaRPr>
          </a:p>
          <a:p>
            <a:pPr algn="l"/>
            <a:r>
              <a:rPr sz="1800" b="0">
                <a:solidFill>
                  <a:srgbClr val="1F2433"/>
                </a:solidFill>
                <a:latin typeface="Inter Regular"/>
              </a:rPr>
              <a:t>‑ Функции секретариата в многосторонних международных программах: БРИКС НТИ, ЕАПИ, e‑ASIA, инициативы Бельмонтского форума</a:t>
            </a:r>
          </a:p>
          <a:p>
            <a:pPr algn="l"/>
            <a:endParaRPr sz="1800" b="0">
              <a:solidFill>
                <a:srgbClr val="1F2433"/>
              </a:solidFill>
              <a:latin typeface="Inter Regular"/>
            </a:endParaRPr>
          </a:p>
          <a:p>
            <a:pPr algn="l"/>
            <a:r>
              <a:rPr sz="1800" b="0">
                <a:solidFill>
                  <a:srgbClr val="1F2433"/>
                </a:solidFill>
                <a:latin typeface="Inter Regular"/>
              </a:rPr>
              <a:t>‑ Развитие сотрудничества со странами БРИКС и Глобального Юга, включая Китай, Индию, Саудовскую Аравию и другие партнёрства</a:t>
            </a:r>
          </a:p>
          <a:p>
            <a:pPr algn="l"/>
            <a:endParaRPr sz="1800" b="0">
              <a:solidFill>
                <a:srgbClr val="1F2433"/>
              </a:solidFill>
              <a:latin typeface="Inter Regular"/>
            </a:endParaRPr>
          </a:p>
          <a:p>
            <a:pPr algn="l"/>
            <a:r>
              <a:rPr sz="1800" b="0">
                <a:solidFill>
                  <a:srgbClr val="1F2433"/>
                </a:solidFill>
                <a:latin typeface="Inter Regular"/>
              </a:rPr>
              <a:t>‑ Участие в проектах России в Международном полярном годе 2032–2033, включая организационное сопровождение</a:t>
            </a:r>
          </a:p>
          <a:p>
            <a:pPr algn="l"/>
            <a:endParaRPr sz="1800" b="0">
              <a:solidFill>
                <a:srgbClr val="1F2433"/>
              </a:solidFill>
              <a:latin typeface="Inter Regula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525" y="-9525"/>
            <a:ext cx="11449050" cy="6448425"/>
          </a:xfrm>
          <a:prstGeom prst="rect">
            <a:avLst/>
          </a:prstGeom>
          <a:solidFill>
            <a:srgbClr val="F1F8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962024" y="238125"/>
            <a:ext cx="10715625" cy="952500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/>
          <a:p>
            <a:pPr algn="l"/>
            <a:r>
              <a:rPr sz="2300" b="0">
                <a:solidFill>
                  <a:srgbClr val="205FFF"/>
                </a:solidFill>
                <a:latin typeface="Unbounded Bold"/>
              </a:rPr>
              <a:t>Ландшафт российской арктической научной дипломатии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1495425"/>
            <a:ext cx="4524375" cy="304800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/>
          <a:p>
            <a:pPr algn="l"/>
            <a:r>
              <a:rPr sz="1200" b="0">
                <a:solidFill>
                  <a:srgbClr val="205FFF"/>
                </a:solidFill>
                <a:latin typeface="Unbounded Bold"/>
              </a:rPr>
              <a:t>МИД России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1914525"/>
            <a:ext cx="4524375" cy="571500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/>
            <a:r>
              <a:rPr sz="1000" b="0">
                <a:solidFill>
                  <a:srgbClr val="1F2433"/>
                </a:solidFill>
                <a:latin typeface="Inter Regular"/>
              </a:rPr>
              <a:t>— формирование международно‑правовой базы сотрудничества в Арктике;</a:t>
            </a:r>
          </a:p>
          <a:p>
            <a:pPr algn="l"/>
            <a:r>
              <a:rPr sz="1000" b="0">
                <a:solidFill>
                  <a:srgbClr val="1F2433"/>
                </a:solidFill>
                <a:latin typeface="Inter Regular"/>
              </a:rPr>
              <a:t>— координация внешнеполитического сопровождения международных проектов и соглашений.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2486025"/>
            <a:ext cx="4524375" cy="304800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/>
          <a:p>
            <a:pPr algn="l"/>
            <a:r>
              <a:rPr sz="1200" b="0">
                <a:solidFill>
                  <a:srgbClr val="205FFF"/>
                </a:solidFill>
                <a:latin typeface="Unbounded Bold"/>
              </a:rPr>
              <a:t>Минобрнауки России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2962275"/>
            <a:ext cx="4524375" cy="838200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/>
            <a:r>
              <a:rPr sz="1000" b="0">
                <a:solidFill>
                  <a:srgbClr val="1F2433"/>
                </a:solidFill>
                <a:latin typeface="Inter Regular"/>
              </a:rPr>
              <a:t>— стратегическое управление международными научными программами;</a:t>
            </a:r>
          </a:p>
          <a:p>
            <a:pPr algn="l"/>
            <a:r>
              <a:rPr sz="1000" b="0">
                <a:solidFill>
                  <a:srgbClr val="1F2433"/>
                </a:solidFill>
                <a:latin typeface="Inter Regular"/>
              </a:rPr>
              <a:t>— координация подготовки России к Международному полярному году 2032–2033;</a:t>
            </a:r>
          </a:p>
          <a:p>
            <a:pPr algn="l"/>
            <a:r>
              <a:rPr sz="1000" b="0">
                <a:solidFill>
                  <a:srgbClr val="1F2433"/>
                </a:solidFill>
                <a:latin typeface="Inter Regular"/>
              </a:rPr>
              <a:t>— согласование позиций российских научных организаций в многосторонних инициативах.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3800475"/>
            <a:ext cx="4524375" cy="304800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/>
          <a:p>
            <a:pPr algn="l"/>
            <a:r>
              <a:rPr sz="1200" b="0">
                <a:solidFill>
                  <a:srgbClr val="205FFF"/>
                </a:solidFill>
                <a:latin typeface="Unbounded Bold"/>
              </a:rPr>
              <a:t>Российская академия наук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4190999"/>
            <a:ext cx="4524375" cy="952500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/>
            <a:r>
              <a:rPr sz="1000" b="0">
                <a:solidFill>
                  <a:srgbClr val="1F2433"/>
                </a:solidFill>
                <a:latin typeface="Inter Regular"/>
              </a:rPr>
              <a:t>— проведение фундаментальных исследований по Арктике (ИО РАН, ИГ РАН, ААНИИ, институты СО РАН);</a:t>
            </a:r>
          </a:p>
          <a:p>
            <a:pPr algn="l"/>
            <a:r>
              <a:rPr sz="1000" b="0">
                <a:solidFill>
                  <a:srgbClr val="1F2433"/>
                </a:solidFill>
                <a:latin typeface="Inter Regular"/>
              </a:rPr>
              <a:t>— формирование научной экспертизы для международных программ и переговоров;</a:t>
            </a:r>
          </a:p>
          <a:p>
            <a:pPr algn="l"/>
            <a:r>
              <a:rPr sz="1000" b="0">
                <a:solidFill>
                  <a:srgbClr val="1F2433"/>
                </a:solidFill>
                <a:latin typeface="Inter Regular"/>
              </a:rPr>
              <a:t>— участие в крупных международных арктических исследовательских консорциумах.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5124450"/>
            <a:ext cx="4524375" cy="304800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/>
          <a:p>
            <a:pPr algn="l"/>
            <a:r>
              <a:rPr sz="1200" b="0">
                <a:solidFill>
                  <a:srgbClr val="205FFF"/>
                </a:solidFill>
                <a:latin typeface="Unbounded Bold"/>
              </a:rPr>
              <a:t>Российский научный фонд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6800" y="5476875"/>
            <a:ext cx="4524375" cy="752475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/>
            <a:r>
              <a:rPr sz="1000" b="0">
                <a:solidFill>
                  <a:srgbClr val="1F2433"/>
                </a:solidFill>
                <a:latin typeface="Inter Regular"/>
              </a:rPr>
              <a:t>— поддержка крупных комплексных проектов по климату, устойчивому развитию и инженерной безопасности Арктики;</a:t>
            </a:r>
          </a:p>
          <a:p>
            <a:pPr algn="l"/>
            <a:r>
              <a:rPr sz="1000" b="0">
                <a:solidFill>
                  <a:srgbClr val="1F2433"/>
                </a:solidFill>
                <a:latin typeface="Inter Regular"/>
              </a:rPr>
              <a:t>— запуск двусторонних конкурсов с зарубежными партнёрами;</a:t>
            </a:r>
          </a:p>
          <a:p>
            <a:pPr algn="l"/>
            <a:r>
              <a:rPr sz="1000" b="0">
                <a:solidFill>
                  <a:srgbClr val="1F2433"/>
                </a:solidFill>
                <a:latin typeface="Inter Regular"/>
              </a:rPr>
              <a:t>— финансирование междисциплинарных исследовательских групп.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24625" y="1609725"/>
            <a:ext cx="4524375" cy="304800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/>
          <a:p>
            <a:pPr algn="l"/>
            <a:r>
              <a:rPr sz="1200" b="0">
                <a:solidFill>
                  <a:srgbClr val="205FFF"/>
                </a:solidFill>
                <a:latin typeface="Unbounded Bold"/>
              </a:rPr>
              <a:t>Региональные научные центры РАН (Карелия, Кольский, Якутия)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24625" y="2095499"/>
            <a:ext cx="4524375" cy="857250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/>
            <a:r>
              <a:rPr sz="1000" b="0">
                <a:solidFill>
                  <a:srgbClr val="1F2433"/>
                </a:solidFill>
                <a:latin typeface="Inter Regular"/>
              </a:rPr>
              <a:t> — трансграничные исследования экосистем, природных процессов и устойчивого развития;</a:t>
            </a:r>
          </a:p>
          <a:p>
            <a:pPr algn="l"/>
            <a:r>
              <a:rPr sz="1000" b="0">
                <a:solidFill>
                  <a:srgbClr val="1F2433"/>
                </a:solidFill>
                <a:latin typeface="Inter Regular"/>
              </a:rPr>
              <a:t>— долгосрочные проекты с участием северных регионов России и стран‑соседей;</a:t>
            </a:r>
          </a:p>
          <a:p>
            <a:pPr algn="l"/>
            <a:r>
              <a:rPr sz="1000" b="0">
                <a:solidFill>
                  <a:srgbClr val="1F2433"/>
                </a:solidFill>
                <a:latin typeface="Inter Regular"/>
              </a:rPr>
              <a:t>— организация полевых наблюдений и мониторинга.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24625" y="2962275"/>
            <a:ext cx="4524375" cy="304800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/>
          <a:p>
            <a:pPr algn="l"/>
            <a:r>
              <a:rPr sz="1200" b="0">
                <a:solidFill>
                  <a:srgbClr val="205FFF"/>
                </a:solidFill>
                <a:latin typeface="Unbounded Bold"/>
              </a:rPr>
              <a:t>Российские вузы (МГУ, СПбГУ, САФУ, СВФУ, ПетрГУ, МАГУ, ТюмГУ и др.)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24625" y="3409950"/>
            <a:ext cx="4524375" cy="695325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/>
            <a:r>
              <a:rPr sz="1000" b="0">
                <a:solidFill>
                  <a:srgbClr val="1F2433"/>
                </a:solidFill>
                <a:latin typeface="Inter Regular"/>
              </a:rPr>
              <a:t>— международные исследовательские проекты, экспедиции и полевые школы;</a:t>
            </a:r>
          </a:p>
          <a:p>
            <a:pPr algn="l"/>
            <a:r>
              <a:rPr sz="1000" b="0">
                <a:solidFill>
                  <a:srgbClr val="1F2433"/>
                </a:solidFill>
                <a:latin typeface="Inter Regular"/>
              </a:rPr>
              <a:t>— подготовка кадров для арктических исследований;</a:t>
            </a:r>
          </a:p>
          <a:p>
            <a:pPr algn="l"/>
            <a:r>
              <a:rPr sz="1000" b="0">
                <a:solidFill>
                  <a:srgbClr val="1F2433"/>
                </a:solidFill>
                <a:latin typeface="Inter Regular"/>
              </a:rPr>
              <a:t>— участие в программах обмена и академических сетях.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24625" y="4400550"/>
            <a:ext cx="4524375" cy="304800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/>
          <a:p>
            <a:pPr algn="l"/>
            <a:r>
              <a:rPr sz="1200" b="0">
                <a:solidFill>
                  <a:srgbClr val="205FFF"/>
                </a:solidFill>
                <a:latin typeface="Unbounded Bold"/>
              </a:rPr>
              <a:t>Русское географическое обществ, </a:t>
            </a:r>
          </a:p>
          <a:p>
            <a:pPr algn="l"/>
            <a:r>
              <a:rPr sz="1200" b="0">
                <a:solidFill>
                  <a:srgbClr val="205FFF"/>
                </a:solidFill>
                <a:latin typeface="Unbounded Bold"/>
              </a:rPr>
              <a:t>Ассоциация полярников и др. общественные структуры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24625" y="4857750"/>
            <a:ext cx="4524375" cy="571500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/>
            <a:r>
              <a:rPr sz="1000" b="0">
                <a:solidFill>
                  <a:srgbClr val="1F2433"/>
                </a:solidFill>
                <a:latin typeface="Inter Regular"/>
              </a:rPr>
              <a:t>— организация экспедиций и полевых проектов;</a:t>
            </a:r>
          </a:p>
          <a:p>
            <a:pPr algn="l"/>
            <a:r>
              <a:rPr sz="1000" b="0">
                <a:solidFill>
                  <a:srgbClr val="1F2433"/>
                </a:solidFill>
                <a:latin typeface="Inter Regular"/>
              </a:rPr>
              <a:t>— экспертные платформы по устойчивому развитию Арктики;</a:t>
            </a:r>
          </a:p>
          <a:p>
            <a:pPr algn="l"/>
            <a:r>
              <a:rPr sz="1000" b="0">
                <a:solidFill>
                  <a:srgbClr val="1F2433"/>
                </a:solidFill>
                <a:latin typeface="Inter Regular"/>
              </a:rPr>
              <a:t>— популяризация российской арктической науки и международное научное общение.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525" y="-9525"/>
            <a:ext cx="11449050" cy="6448425"/>
          </a:xfrm>
          <a:prstGeom prst="rect">
            <a:avLst/>
          </a:prstGeom>
          <a:solidFill>
            <a:srgbClr val="F1F8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" y="981075"/>
            <a:ext cx="2943225" cy="1114425"/>
          </a:xfrm>
          <a:prstGeom prst="rect">
            <a:avLst/>
          </a:prstGeom>
        </p:spPr>
      </p:pic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" y="2581275"/>
            <a:ext cx="733425" cy="466724"/>
          </a:xfrm>
          <a:prstGeom prst="rect">
            <a:avLst/>
          </a:prstGeom>
        </p:spPr>
      </p:pic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75" y="4171950"/>
            <a:ext cx="762000" cy="571500"/>
          </a:xfrm>
          <a:prstGeom prst="rect">
            <a:avLst/>
          </a:prstGeom>
        </p:spPr>
      </p:pic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1675" y="2581275"/>
            <a:ext cx="752475" cy="533400"/>
          </a:xfrm>
          <a:prstGeom prst="rect">
            <a:avLst/>
          </a:prstGeom>
        </p:spPr>
      </p:pic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0" y="4171950"/>
            <a:ext cx="819150" cy="5429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0125" y="-381000"/>
            <a:ext cx="10715625" cy="1143000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/>
          <a:p>
            <a:pPr algn="l"/>
            <a:r>
              <a:rPr sz="2300" b="0">
                <a:solidFill>
                  <a:srgbClr val="5271FF"/>
                </a:solidFill>
                <a:latin typeface="Unbounded Bold"/>
              </a:rPr>
              <a:t>Новые международные треки:</a:t>
            </a:r>
          </a:p>
          <a:p>
            <a:pPr algn="l"/>
            <a:r>
              <a:rPr sz="2300" b="0">
                <a:solidFill>
                  <a:srgbClr val="5271FF"/>
                </a:solidFill>
                <a:latin typeface="Unbounded Bold"/>
              </a:rPr>
              <a:t> БРИКС+/ Глобальный Юг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91025" y="762000"/>
            <a:ext cx="4524375" cy="304800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/>
          <a:p>
            <a:pPr algn="l"/>
            <a:r>
              <a:rPr sz="1400" b="0">
                <a:solidFill>
                  <a:srgbClr val="205FFF"/>
                </a:solidFill>
                <a:latin typeface="Unbounded Bold"/>
              </a:rPr>
              <a:t>Многосторонние форматы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91025" y="1104900"/>
            <a:ext cx="6315075" cy="1057275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 • Рабочая группа БРИКС по океанической и полярной науке </a:t>
            </a:r>
          </a:p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и технологиям (совместные исследования климата, океанической циркуляции, мониторинга высокоширотных зон).</a:t>
            </a:r>
          </a:p>
          <a:p>
            <a:pPr algn="l"/>
            <a:endParaRPr sz="1100" b="0">
              <a:solidFill>
                <a:srgbClr val="1F2433"/>
              </a:solidFill>
              <a:latin typeface="Inter Regular"/>
            </a:endParaRPr>
          </a:p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 • Инициатива создания Научного центра БРИКС на Шпицбергене (многосторонняя площадка для экспедиций и обмена данными в Арктике).</a:t>
            </a:r>
          </a:p>
          <a:p>
            <a:pPr algn="l"/>
            <a:endParaRPr sz="1100" b="0">
              <a:solidFill>
                <a:srgbClr val="1F2433"/>
              </a:solidFill>
              <a:latin typeface="Inter Regular"/>
            </a:endParaRPr>
          </a:p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 • Российско‑азиатский консорциум арктических исследований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1100" y="2295525"/>
            <a:ext cx="4524375" cy="304800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/>
          <a:p>
            <a:pPr algn="l"/>
            <a:r>
              <a:rPr sz="1400" b="0">
                <a:solidFill>
                  <a:srgbClr val="205FFF"/>
                </a:solidFill>
                <a:latin typeface="Unbounded Bold"/>
              </a:rPr>
              <a:t>Двусторонние научные треки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1100" y="2743200"/>
            <a:ext cx="4524375" cy="1266825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Китай </a:t>
            </a:r>
          </a:p>
          <a:p>
            <a:pPr algn="l"/>
            <a:endParaRPr sz="1100" b="0">
              <a:solidFill>
                <a:srgbClr val="1F2433"/>
              </a:solidFill>
              <a:latin typeface="Inter Regular"/>
            </a:endParaRPr>
          </a:p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 • Регулярные академические встречи по арктическому сотрудничеству (Циндао 2024, СПбГУ 2025)</a:t>
            </a:r>
          </a:p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 • Российско‑китайский центр арктических исследований</a:t>
            </a:r>
          </a:p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 •Ключевые направления: климатические и ледовые условия, мерзлота, экологическая безопасность, логистика СМП</a:t>
            </a:r>
          </a:p>
          <a:p>
            <a:pPr algn="l"/>
            <a:endParaRPr sz="1100" b="0">
              <a:solidFill>
                <a:srgbClr val="1F2433"/>
              </a:solidFill>
              <a:latin typeface="Inter Regular"/>
            </a:endParaRPr>
          </a:p>
          <a:p>
            <a:pPr algn="l"/>
            <a:endParaRPr sz="1100" b="0">
              <a:solidFill>
                <a:srgbClr val="1F2433"/>
              </a:solidFill>
              <a:latin typeface="Inter Regular"/>
            </a:endParaRPr>
          </a:p>
          <a:p>
            <a:pPr algn="l"/>
            <a:endParaRPr sz="1100" b="0">
              <a:solidFill>
                <a:srgbClr val="1F2433"/>
              </a:solidFill>
              <a:latin typeface="Inter Regular"/>
            </a:endParaRPr>
          </a:p>
          <a:p>
            <a:pPr algn="l"/>
            <a:endParaRPr sz="1100" b="0">
              <a:solidFill>
                <a:srgbClr val="1F2433"/>
              </a:solidFill>
              <a:latin typeface="Inter Regula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00825" y="2581275"/>
            <a:ext cx="4524375" cy="1800225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Бразилия </a:t>
            </a:r>
          </a:p>
          <a:p>
            <a:pPr algn="l"/>
            <a:endParaRPr sz="1100" b="0">
              <a:solidFill>
                <a:srgbClr val="1F2433"/>
              </a:solidFill>
              <a:latin typeface="Inter Regular"/>
            </a:endParaRPr>
          </a:p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 • Сотрудничество ААНИИ и бразильских океанологических центров</a:t>
            </a:r>
          </a:p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 • Совместное участие в международных климатических исследованиях и моделировании океанической циркуляции</a:t>
            </a:r>
          </a:p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 • Ключевые направления: климатические модели, океанология, использование арктических данных в глобальных прогнозах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62100" y="5724525"/>
            <a:ext cx="8820150" cy="581025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/>
          <a:p>
            <a:pPr algn="l"/>
            <a:r>
              <a:rPr sz="900" b="0">
                <a:solidFill>
                  <a:srgbClr val="000000"/>
                </a:solidFill>
                <a:latin typeface="Unbounded Regular"/>
              </a:rPr>
              <a:t>Другие страны:</a:t>
            </a:r>
          </a:p>
          <a:p>
            <a:pPr algn="l"/>
            <a:r>
              <a:rPr sz="900" b="0">
                <a:solidFill>
                  <a:srgbClr val="000000"/>
                </a:solidFill>
                <a:latin typeface="Unbounded Regular"/>
              </a:rPr>
              <a:t> </a:t>
            </a:r>
          </a:p>
          <a:p>
            <a:pPr algn="l"/>
            <a:r>
              <a:rPr sz="900" b="0">
                <a:solidFill>
                  <a:srgbClr val="000000"/>
                </a:solidFill>
                <a:latin typeface="Unbounded Regular"/>
              </a:rPr>
              <a:t>•Вовлечение Ирана, ОАЭ, Египта, Эфиопии и Индонезии в многосторонние арктические форматы БРИКС +</a:t>
            </a:r>
          </a:p>
          <a:p>
            <a:pPr algn="l"/>
            <a:r>
              <a:rPr sz="900" b="0">
                <a:solidFill>
                  <a:srgbClr val="000000"/>
                </a:solidFill>
                <a:latin typeface="Unbounded Regular"/>
              </a:rPr>
              <a:t>•Участие в заседаниях Рабочей группы БРИКС по океанической и полярной науке и технологиям (Мурманск, 2024)</a:t>
            </a:r>
          </a:p>
          <a:p>
            <a:pPr algn="l"/>
            <a:r>
              <a:rPr sz="900" b="0">
                <a:solidFill>
                  <a:srgbClr val="000000"/>
                </a:solidFill>
                <a:latin typeface="Unbounded Regular"/>
              </a:rPr>
              <a:t>•Ключевые направления: климат, океанология, морские экосистемы, высокоширотные наблюдения в рамках механизмов «Юг–Юг»</a:t>
            </a:r>
          </a:p>
          <a:p>
            <a:pPr algn="l"/>
            <a:endParaRPr sz="900" b="0">
              <a:solidFill>
                <a:srgbClr val="000000"/>
              </a:solidFill>
              <a:latin typeface="Unbounded Regular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00825" y="4152900"/>
            <a:ext cx="4524375" cy="1123950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ЮАР</a:t>
            </a:r>
          </a:p>
          <a:p>
            <a:pPr algn="l"/>
            <a:endParaRPr sz="1100" b="0">
              <a:solidFill>
                <a:srgbClr val="1F2433"/>
              </a:solidFill>
              <a:latin typeface="Inter Regular"/>
            </a:endParaRPr>
          </a:p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 • Участие южноафриканских исследовательских центров в проектах БРИКС по океану и климату</a:t>
            </a:r>
          </a:p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 • Ключевые направления: глобальная океаническая циркуляция, климатические процессы, анализ арктических данных для Южного полушария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81100" y="4171950"/>
            <a:ext cx="4524375" cy="1428750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Индия</a:t>
            </a:r>
          </a:p>
          <a:p>
            <a:pPr algn="l"/>
            <a:endParaRPr sz="1100" b="0">
              <a:solidFill>
                <a:srgbClr val="1F2433"/>
              </a:solidFill>
              <a:latin typeface="Inter Regular"/>
            </a:endParaRPr>
          </a:p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 • Совместные конкурсы РНФ–Индия (инженерные, климатические и междисциплинарные исследования)</a:t>
            </a:r>
          </a:p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 • Регулярное участие индийских институтов в арктических форумах и экспертных сессиях</a:t>
            </a:r>
          </a:p>
          <a:p>
            <a:pPr algn="l"/>
            <a:r>
              <a:rPr sz="1100" b="0">
                <a:solidFill>
                  <a:srgbClr val="1F2433"/>
                </a:solidFill>
                <a:latin typeface="Inter Regular"/>
              </a:rPr>
              <a:t> • Ключевые направления: климатические изменения, арктическая логистика, интерес Индии к СМП и высокоширотной навигации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1281</Words>
  <Application>Microsoft Office PowerPoint</Application>
  <PresentationFormat>Произвольный</PresentationFormat>
  <Paragraphs>188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dc:description>generated using python-pptx</dc:description>
  <cp:lastModifiedBy>Admin</cp:lastModifiedBy>
  <cp:revision>2</cp:revision>
  <dcterms:created xsi:type="dcterms:W3CDTF">2013-01-27T09:14:16Z</dcterms:created>
  <dcterms:modified xsi:type="dcterms:W3CDTF">2025-11-24T17:46:12Z</dcterms:modified>
</cp:coreProperties>
</file>