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5" r:id="rId5"/>
    <p:sldId id="341" r:id="rId6"/>
    <p:sldId id="259" r:id="rId7"/>
    <p:sldId id="257" r:id="rId8"/>
    <p:sldId id="342" r:id="rId9"/>
    <p:sldId id="261" r:id="rId10"/>
    <p:sldId id="326" r:id="rId11"/>
    <p:sldId id="263" r:id="rId12"/>
    <p:sldId id="34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0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d.vco-ms@rru.ac.in" TargetMode="Externa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79" y="500061"/>
            <a:ext cx="11160442" cy="1421893"/>
          </a:xfrm>
        </p:spPr>
        <p:txBody>
          <a:bodyPr/>
          <a:lstStyle/>
          <a:p>
            <a:r>
              <a:rPr lang="en-US" sz="2800" dirty="0"/>
              <a:t>Strategic Convergence and legal Cooperation in Maritime Security Between India And Russia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1" y="5086351"/>
            <a:ext cx="3649980" cy="127158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200" b="1" dirty="0"/>
              <a:t>Manish Kumar Singh</a:t>
            </a:r>
            <a:endParaRPr lang="en-US" sz="1600" b="1" dirty="0"/>
          </a:p>
          <a:p>
            <a:r>
              <a:rPr lang="en-US" sz="1600" b="1" dirty="0"/>
              <a:t>Assistant Director (maritime Studies)</a:t>
            </a:r>
          </a:p>
          <a:p>
            <a:r>
              <a:rPr lang="en-US" sz="1600" b="1" dirty="0"/>
              <a:t>Rashtriya Raksha University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F317A5-2AAD-C8F3-640B-AF32F7558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50" l="0" r="100000">
                        <a14:foregroundMark x1="29219" y1="17188" x2="29219" y2="17188"/>
                        <a14:foregroundMark x1="29219" y1="10938" x2="29219" y2="10938"/>
                        <a14:foregroundMark x1="41406" y1="2656" x2="41406" y2="2656"/>
                        <a14:foregroundMark x1="41406" y1="6875" x2="41406" y2="6875"/>
                        <a14:foregroundMark x1="23125" y1="25938" x2="23125" y2="25938"/>
                        <a14:foregroundMark x1="15000" y1="33125" x2="15000" y2="33125"/>
                        <a14:foregroundMark x1="91563" y1="35469" x2="91563" y2="35469"/>
                        <a14:foregroundMark x1="90938" y1="34219" x2="90938" y2="34219"/>
                        <a14:foregroundMark x1="90313" y1="33594" x2="90313" y2="33594"/>
                        <a14:foregroundMark x1="89844" y1="33281" x2="89844" y2="33281"/>
                        <a14:foregroundMark x1="91719" y1="34375" x2="91719" y2="34375"/>
                        <a14:foregroundMark x1="89844" y1="36719" x2="89844" y2="36719"/>
                        <a14:foregroundMark x1="89844" y1="37813" x2="89844" y2="37813"/>
                        <a14:foregroundMark x1="89844" y1="39063" x2="89844" y2="39063"/>
                        <a14:foregroundMark x1="89844" y1="40469" x2="89844" y2="40469"/>
                        <a14:foregroundMark x1="89844" y1="41875" x2="89844" y2="41875"/>
                        <a14:foregroundMark x1="89844" y1="43594" x2="89844" y2="43594"/>
                        <a14:foregroundMark x1="85000" y1="43281" x2="85000" y2="43281"/>
                        <a14:foregroundMark x1="86875" y1="42500" x2="86875" y2="42500"/>
                        <a14:foregroundMark x1="62344" y1="26875" x2="62344" y2="26875"/>
                        <a14:foregroundMark x1="62344" y1="33281" x2="62344" y2="33281"/>
                        <a14:foregroundMark x1="62344" y1="37188" x2="62344" y2="37188"/>
                        <a14:foregroundMark x1="62344" y1="34531" x2="62344" y2="34531"/>
                        <a14:foregroundMark x1="62344" y1="36250" x2="62344" y2="36250"/>
                        <a14:foregroundMark x1="62344" y1="35156" x2="62344" y2="35156"/>
                        <a14:foregroundMark x1="56406" y1="28594" x2="56406" y2="28594"/>
                        <a14:foregroundMark x1="55937" y1="26719" x2="55937" y2="26719"/>
                        <a14:foregroundMark x1="56719" y1="26094" x2="56719" y2="26094"/>
                        <a14:foregroundMark x1="52969" y1="27187" x2="52969" y2="27187"/>
                        <a14:foregroundMark x1="52500" y1="30469" x2="52500" y2="30469"/>
                        <a14:foregroundMark x1="52500" y1="30469" x2="52500" y2="30469"/>
                        <a14:foregroundMark x1="55937" y1="32969" x2="55937" y2="32969"/>
                        <a14:foregroundMark x1="60000" y1="28438" x2="60000" y2="28438"/>
                        <a14:foregroundMark x1="41563" y1="4531" x2="41563" y2="4531"/>
                        <a14:foregroundMark x1="41719" y1="1875" x2="41719" y2="1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90486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9AC8-8F29-CF45-0127-24A68B01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097280"/>
            <a:ext cx="11006136" cy="574358"/>
          </a:xfrm>
        </p:spPr>
        <p:txBody>
          <a:bodyPr/>
          <a:lstStyle/>
          <a:p>
            <a:r>
              <a:rPr lang="en-GB" dirty="0"/>
              <a:t>Why this Topic? SAGAR to MAHASAGAR</a:t>
            </a:r>
            <a:endParaRPr lang="en-IN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C01F3B9-7903-64D9-3BB8-10008CCFCD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8637" y="2067401"/>
            <a:ext cx="1002601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India has articulated a comprehensive maritime vision through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SAGAR – Security and Growth for All in the Region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first outlined by PM Narendra Modi in Mauritius in 2015 and reiterated on its 10th anniversary in 2025.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In 2025, India expanded this to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MAHASAGAR – Mutual and Holistic Advancement for Security and Growth Across Regions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signaling a shift from a purely Indian Ocean focus to a broader global maritime outlook.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Russia, as a major Arctic maritime power, has prioritized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Northern Sea Route (NSR)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and its Arctic zone as strategic transport and security corridors.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India–Russia cooperation now increasingly connects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Indian Ocean, Far East and Arctic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making “Indian Ocean–Arctic linkages” a real strategic and legal agenda rather than a theoretical concept.</a:t>
            </a:r>
          </a:p>
        </p:txBody>
      </p:sp>
    </p:spTree>
    <p:extLst>
      <p:ext uri="{BB962C8B-B14F-4D97-AF65-F5344CB8AC3E}">
        <p14:creationId xmlns:p14="http://schemas.microsoft.com/office/powerpoint/2010/main" val="211237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lose up of bubbles">
            <a:extLst>
              <a:ext uri="{FF2B5EF4-FFF2-40B4-BE49-F238E27FC236}">
                <a16:creationId xmlns:a16="http://schemas.microsoft.com/office/drawing/2014/main" id="{99058E17-80B3-F3F9-AF6A-0518C39D94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3" r="83"/>
          <a:stretch/>
        </p:blipFill>
        <p:spPr>
          <a:xfrm>
            <a:off x="0" y="0"/>
            <a:ext cx="12188952" cy="236829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4806EE-3F3C-2692-18FB-87081452A3DA}"/>
              </a:ext>
            </a:extLst>
          </p:cNvPr>
          <p:cNvSpPr txBox="1"/>
          <p:nvPr/>
        </p:nvSpPr>
        <p:spPr>
          <a:xfrm>
            <a:off x="1180951" y="1465245"/>
            <a:ext cx="990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dirty="0">
                <a:latin typeface="+mj-lt"/>
              </a:rPr>
              <a:t>Evolution of the India–Russia Strategic Partnership</a:t>
            </a:r>
            <a:endParaRPr lang="en-IN" sz="3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A7B41E-5BD6-9AB3-F4EB-31067D679FD6}"/>
              </a:ext>
            </a:extLst>
          </p:cNvPr>
          <p:cNvSpPr txBox="1"/>
          <p:nvPr/>
        </p:nvSpPr>
        <p:spPr>
          <a:xfrm>
            <a:off x="590550" y="7514165"/>
            <a:ext cx="11086803" cy="151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830CF43-4BE9-AEEC-ABA2-5A66FDF6C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76" y="2442991"/>
            <a:ext cx="115062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2000: India and Russia declared a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“Strategic Partnership”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raised in 2010 to a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“Special and Privileged Strategic Partnership”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(MEA “India–Russia Relations” briefs and Annual Reports).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2013: Joint Statement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“Deepening the Strategic Partnership for Global Peace and Stability”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emphasized close coordination on global peace, security and stability.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2014: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“Druzhba-Dosti: A Vision for Strengthening the Indian-Russian Partnership over the next decade”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highlighted long-term cooperation, including in energy and high-technology sectors, laying foundations for later Arctic energy and maritime projects.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2016: At Goa, leaders adopted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“Partnership for Global Peace and Stability”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reinforcing joint responsibility for global and regional security.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2021: 21st Annual Summit produced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“India-Russia Partnership for Peace, Progress and Prosperity”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with dedicated sections on the Indo-Pacific, maritime security, connectivity corridors and the Arctic.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2024: 22nd Annual Summit Joint Statement further stressed cooperation in the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Russian Far East, Arctic and maritime connectivity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(INSTC and Eastern Maritime Corridor).</a:t>
            </a:r>
          </a:p>
        </p:txBody>
      </p:sp>
    </p:spTree>
    <p:extLst>
      <p:ext uri="{BB962C8B-B14F-4D97-AF65-F5344CB8AC3E}">
        <p14:creationId xmlns:p14="http://schemas.microsoft.com/office/powerpoint/2010/main" val="100803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99FF5-B596-1E18-9F57-0E24FF68F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1123950"/>
            <a:ext cx="10241280" cy="1695450"/>
          </a:xfrm>
        </p:spPr>
        <p:txBody>
          <a:bodyPr/>
          <a:lstStyle/>
          <a:p>
            <a:r>
              <a:rPr lang="en-GB" sz="4000" dirty="0"/>
              <a:t>Maritime Security in the Indian Ocean: India–Russia Naval Cooperation</a:t>
            </a:r>
            <a:endParaRPr lang="en-IN" sz="4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A9923B5-BAB6-9C78-3249-B19BAB47F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76" y="4135762"/>
            <a:ext cx="1150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3C8160-8605-4D0D-9605-A6D2D4759727}"/>
              </a:ext>
            </a:extLst>
          </p:cNvPr>
          <p:cNvSpPr txBox="1"/>
          <p:nvPr/>
        </p:nvSpPr>
        <p:spPr>
          <a:xfrm>
            <a:off x="658368" y="3335543"/>
            <a:ext cx="1087221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Garamond" panose="02020404030301010803" pitchFamily="18" charset="0"/>
              </a:rPr>
              <a:t>Since 2003, Exercise INDRA NAVY has been the bilateral maritime exercise between the Indian Navy and the Russian Navy, aimed at inter-operability and maritime security operations.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Garamond" panose="02020404030301010803" pitchFamily="18" charset="0"/>
              </a:rPr>
              <a:t>Exercises include anti-submarine warfare, air-defence, maritime interdiction, search &amp; rescue, and drills against piracy, terrorism and smuggling—explicitly framed as maritime security operations.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Garamond" panose="02020404030301010803" pitchFamily="18" charset="0"/>
              </a:rPr>
              <a:t>INDRA NAVY-21 (Baltic Sea) and subsequent editions strengthened blue-water coordination; the 12th edition in 2021 was held in the Baltic, linking IOR experience to high-latitude operations.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Garamond" panose="02020404030301010803" pitchFamily="18" charset="0"/>
              </a:rPr>
              <a:t>INDRA NAVY-25 (14th edition) in March–April 2025 off Chennai/Bay of Bengal further reinforced operational cooperation, during a period of heightened global maritime tensions.</a:t>
            </a:r>
            <a:endParaRPr lang="en-IN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5A3A-09FC-40BF-691F-AB2B670AB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7909560" cy="525780"/>
          </a:xfrm>
        </p:spPr>
        <p:txBody>
          <a:bodyPr/>
          <a:lstStyle/>
          <a:p>
            <a:r>
              <a:rPr lang="en-GB" dirty="0"/>
              <a:t>Connecting through Routes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73C9-F3F2-7A70-B98B-16F05419B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74520"/>
            <a:ext cx="10721340" cy="3886200"/>
          </a:xfrm>
        </p:spPr>
        <p:txBody>
          <a:bodyPr>
            <a:noAutofit/>
          </a:bodyPr>
          <a:lstStyle/>
          <a:p>
            <a:r>
              <a:rPr lang="en-GB" sz="1800" cap="none" dirty="0">
                <a:latin typeface="Garamond" panose="02020404030301010803" pitchFamily="18" charset="0"/>
              </a:rPr>
              <a:t>The </a:t>
            </a:r>
            <a:r>
              <a:rPr lang="en-GB" sz="1800" b="1" cap="none" dirty="0">
                <a:latin typeface="Garamond" panose="02020404030301010803" pitchFamily="18" charset="0"/>
              </a:rPr>
              <a:t>international north–south transport corridor (INSTC)</a:t>
            </a:r>
            <a:r>
              <a:rPr lang="en-GB" sz="1800" cap="none" dirty="0">
                <a:latin typeface="Garamond" panose="02020404030301010803" pitchFamily="18" charset="0"/>
              </a:rPr>
              <a:t> is a </a:t>
            </a:r>
            <a:r>
              <a:rPr lang="en-GB" sz="1800" b="1" cap="none" dirty="0">
                <a:latin typeface="Garamond" panose="02020404030301010803" pitchFamily="18" charset="0"/>
              </a:rPr>
              <a:t>multi-modal network (sea–rail–road) linking Indian ports to Russia via Iran and the Caspian</a:t>
            </a:r>
            <a:r>
              <a:rPr lang="en-GB" sz="1800" cap="none" dirty="0">
                <a:latin typeface="Garamond" panose="02020404030301010803" pitchFamily="18" charset="0"/>
              </a:rPr>
              <a:t>; India, Iran and Russia signed the agreement in 2000. </a:t>
            </a:r>
          </a:p>
          <a:p>
            <a:r>
              <a:rPr lang="en-GB" sz="1800" cap="none" dirty="0">
                <a:latin typeface="Garamond" panose="02020404030301010803" pitchFamily="18" charset="0"/>
              </a:rPr>
              <a:t>Indian official fact-sheets describe INSTC as reducing transit time and cost between India and Russia, complementing maritime routes..</a:t>
            </a:r>
          </a:p>
          <a:p>
            <a:r>
              <a:rPr lang="en-GB" sz="1800" cap="none" dirty="0">
                <a:latin typeface="Garamond" panose="02020404030301010803" pitchFamily="18" charset="0"/>
              </a:rPr>
              <a:t>Russia’s government documents call for diversification of logistics corridors, specifically </a:t>
            </a:r>
            <a:r>
              <a:rPr lang="en-GB" sz="1800" b="1" cap="none" dirty="0">
                <a:latin typeface="Garamond" panose="02020404030301010803" pitchFamily="18" charset="0"/>
              </a:rPr>
              <a:t>including the NSR and southern routes</a:t>
            </a:r>
            <a:r>
              <a:rPr lang="en-GB" sz="1800" cap="none" dirty="0">
                <a:latin typeface="Garamond" panose="02020404030301010803" pitchFamily="18" charset="0"/>
              </a:rPr>
              <a:t>, of which INSTC is a core component. </a:t>
            </a:r>
          </a:p>
          <a:p>
            <a:r>
              <a:rPr lang="en-GB" sz="1800" cap="none" dirty="0">
                <a:latin typeface="Garamond" panose="02020404030301010803" pitchFamily="18" charset="0"/>
              </a:rPr>
              <a:t>At the </a:t>
            </a:r>
            <a:r>
              <a:rPr lang="en-GB" sz="1800" b="1" cap="none" dirty="0">
                <a:latin typeface="Garamond" panose="02020404030301010803" pitchFamily="18" charset="0"/>
              </a:rPr>
              <a:t>2019 eastern economic forum (EEF)</a:t>
            </a:r>
            <a:r>
              <a:rPr lang="en-GB" sz="1800" cap="none" dirty="0">
                <a:latin typeface="Garamond" panose="02020404030301010803" pitchFamily="18" charset="0"/>
              </a:rPr>
              <a:t>, India and Russia first envisioned a </a:t>
            </a:r>
            <a:r>
              <a:rPr lang="en-GB" sz="1800" b="1" cap="none" dirty="0">
                <a:latin typeface="Garamond" panose="02020404030301010803" pitchFamily="18" charset="0"/>
              </a:rPr>
              <a:t>Chennai–Vladivostok maritime corridor</a:t>
            </a:r>
            <a:r>
              <a:rPr lang="en-GB" sz="1800" cap="none" dirty="0">
                <a:latin typeface="Garamond" panose="02020404030301010803" pitchFamily="18" charset="0"/>
              </a:rPr>
              <a:t> (eastern maritime corridor) connecting the bay of Bengal with Russia's far east..</a:t>
            </a:r>
          </a:p>
          <a:p>
            <a:r>
              <a:rPr lang="en-GB" sz="1800" cap="none" dirty="0">
                <a:latin typeface="Garamond" panose="02020404030301010803" pitchFamily="18" charset="0"/>
              </a:rPr>
              <a:t>Ministry of ports, shipping &amp; waterways (</a:t>
            </a:r>
            <a:r>
              <a:rPr lang="en-GB" sz="1800" cap="none" dirty="0" err="1">
                <a:latin typeface="Garamond" panose="02020404030301010803" pitchFamily="18" charset="0"/>
              </a:rPr>
              <a:t>MoPSW</a:t>
            </a:r>
            <a:r>
              <a:rPr lang="en-GB" sz="1800" cap="none" dirty="0">
                <a:latin typeface="Garamond" panose="02020404030301010803" pitchFamily="18" charset="0"/>
              </a:rPr>
              <a:t>) notes that the </a:t>
            </a:r>
            <a:r>
              <a:rPr lang="en-GB" sz="1800" b="1" cap="none" dirty="0">
                <a:latin typeface="Garamond" panose="02020404030301010803" pitchFamily="18" charset="0"/>
              </a:rPr>
              <a:t>eastern maritime corridor and northern sea route</a:t>
            </a:r>
            <a:r>
              <a:rPr lang="en-GB" sz="1800" cap="none" dirty="0">
                <a:latin typeface="Garamond" panose="02020404030301010803" pitchFamily="18" charset="0"/>
              </a:rPr>
              <a:t> are being jointly developed as complementary routes linking India to the Russian far east and arctic.</a:t>
            </a:r>
          </a:p>
          <a:p>
            <a:r>
              <a:rPr lang="en-GB" sz="1800" cap="none" dirty="0">
                <a:latin typeface="Garamond" panose="02020404030301010803" pitchFamily="18" charset="0"/>
              </a:rPr>
              <a:t>By 2024, Indian ministers publicly stated that the </a:t>
            </a:r>
            <a:r>
              <a:rPr lang="en-GB" sz="1800" b="1" cap="none" dirty="0">
                <a:latin typeface="Garamond" panose="02020404030301010803" pitchFamily="18" charset="0"/>
              </a:rPr>
              <a:t>Chennai–Vladivostok EMC has become operational</a:t>
            </a:r>
            <a:r>
              <a:rPr lang="en-GB" sz="1800" cap="none" dirty="0">
                <a:latin typeface="Garamond" panose="02020404030301010803" pitchFamily="18" charset="0"/>
              </a:rPr>
              <a:t>, reducing distance and time compared to the traditional Mumbai–St. Petersburg route. </a:t>
            </a:r>
            <a:endParaRPr lang="en-IN" sz="1800" cap="none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6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53" y="1097280"/>
            <a:ext cx="9083040" cy="731520"/>
          </a:xfrm>
          <a:noFill/>
        </p:spPr>
        <p:txBody>
          <a:bodyPr/>
          <a:lstStyle/>
          <a:p>
            <a:r>
              <a:rPr lang="en-IN" dirty="0"/>
              <a:t>India–Russia Arctic Convergence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8512F3-EF0B-498E-A802-173D4CEF1A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7756F2E-7774-D827-4CF0-D37FC96C30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8848" y="2067401"/>
            <a:ext cx="730262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The 2014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“Druzhba-Dosti” Joint Statement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welcomed Indian participation in Russian energy projects, including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offshore and Arctic shelf hydrocarbons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signaling early interest in Arctic cooperation.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The 2018 and 2019 summit documents and EEF remarks reiterated Indian interest in participating in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Arctic LNG and hydrocarbon projects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and in the development of the Russian Far East, including ports like Vladivostok.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2021 “Partnership for Peace, Progress and Prosperity”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Joint Statement noted increased cooperation in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Far East and Arctic projects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including energy, shipping and investments.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July 2024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India and Russia adopted a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“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Programme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of India–Russia cooperation in trade, economic and investment spheres in the Russian Far East for 2024–2029 and in the Arctic zone of the Russian Federation”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a formal framework for deeper engagement. 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B422-1287-FCEB-63CE-599FDC84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982980"/>
            <a:ext cx="11292840" cy="662940"/>
          </a:xfrm>
        </p:spPr>
        <p:txBody>
          <a:bodyPr/>
          <a:lstStyle/>
          <a:p>
            <a:r>
              <a:rPr lang="en-GB" dirty="0"/>
              <a:t>Multilateral Cooperation: IOR to Arctic</a:t>
            </a:r>
            <a:endParaRPr 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A67C737-1D99-42E3-12AA-B8D6F12454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580" y="1908577"/>
            <a:ext cx="976185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In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Indian Ocean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India and Russia coordinate in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UN-mandated anti-piracy efforts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support freedom of navigation and share concerns about non-traditional threats, as reflected in UNSC debates and MEA statements.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Within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BRICS and SCO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summit declarations and leaders’ statements often mention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maritime security, connectivity corridors, and support for UNCLOS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where India and Russia generally align.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In polar governance, India’s Arctic Policy commits to playing a responsible role as an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Observer in the Arctic Council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; Russia’s Arctic documents emphasize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science, indigenous welfare and environmental protection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—areas where Indian scientific expertise can complement Russian capacities.</a:t>
            </a:r>
          </a:p>
        </p:txBody>
      </p:sp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" y="4672012"/>
            <a:ext cx="4772026" cy="1088707"/>
          </a:xfrm>
          <a:noFill/>
        </p:spPr>
        <p:txBody>
          <a:bodyPr/>
          <a:lstStyle/>
          <a:p>
            <a:r>
              <a:rPr lang="en-US" dirty="0"/>
              <a:t>Opportunities and Way Forward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885B7DB-A6D2-DA35-556B-0D9B5DFF3F3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5006341" y="821103"/>
            <a:ext cx="650621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Institutionalize Legal Dialogue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: Create an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India–Russia Working Group on Maritime Law and Arctic Governance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nested under the Inter-Governmental Commission, to discuss NSR regulations, environmental standards, SAR, and liability regimes.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Joint Naval &amp; Coast Guard Activities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: Expand INDRA NAVY to include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Arctic-relevant drills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(cold-weather SAR, ice navigation table-tops) and consider coast guard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MoUs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on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search and rescue, HADR and pollution response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Connectivity Corridors Integration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: Legally and operationally integrate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INSTC, EMC and NSR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into a coherent set of corridors, with joint studies on customs, port state control, and digital documentation.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Science–Law Interface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: To continuously engage into science, law, humanities and cultural research between Indian and Russia, including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polar research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to co-publish India–Russia studies on Arctic climate, shipping impacts and legal implications, feeding into Arctic Council working groups.</a:t>
            </a:r>
          </a:p>
        </p:txBody>
      </p:sp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39FA-84F2-3624-49D6-32B9E036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928116"/>
          </a:xfrm>
          <a:noFill/>
        </p:spPr>
        <p:txBody>
          <a:bodyPr bIns="0" anchor="ctr" anchorCtr="0"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4BCD3-171F-C06E-AC4E-108832525D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075" y="5815584"/>
            <a:ext cx="10089261" cy="928116"/>
          </a:xfrm>
        </p:spPr>
        <p:txBody>
          <a:bodyPr anchor="t" anchorCtr="0"/>
          <a:lstStyle/>
          <a:p>
            <a:r>
              <a:rPr lang="en-US" sz="2800" dirty="0"/>
              <a:t>Manish Singh, assistant Director (Maritime Studies)</a:t>
            </a:r>
          </a:p>
          <a:p>
            <a:r>
              <a:rPr lang="en-US" sz="2800" dirty="0"/>
              <a:t>  </a:t>
            </a:r>
            <a:r>
              <a:rPr lang="en-US" sz="2800" dirty="0">
                <a:hlinkClick r:id="rId2"/>
              </a:rPr>
              <a:t>ad.vco-ms@rru.ac.in</a:t>
            </a:r>
            <a:r>
              <a:rPr lang="en-US" sz="2800" dirty="0"/>
              <a:t> | Rashtriya Raksha University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6A08C2-6A4E-9549-E938-1120D4434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22" l="0" r="99917">
                        <a14:foregroundMark x1="29750" y1="90444" x2="35250" y2="87556"/>
                        <a14:foregroundMark x1="28667" y1="90222" x2="49917" y2="91000"/>
                        <a14:foregroundMark x1="49333" y1="10667" x2="47583" y2="23667"/>
                        <a14:foregroundMark x1="49333" y1="11778" x2="53083" y2="37111"/>
                        <a14:foregroundMark x1="55417" y1="31333" x2="66083" y2="62111"/>
                        <a14:backgroundMark x1="17083" y1="15333" x2="17083" y2="15333"/>
                        <a14:backgroundMark x1="16500" y1="38000" x2="16500" y2="38000"/>
                        <a14:backgroundMark x1="15583" y1="46556" x2="15583" y2="46556"/>
                        <a14:backgroundMark x1="24750" y1="20333" x2="24750" y2="20333"/>
                        <a14:backgroundMark x1="38250" y1="16778" x2="38250" y2="16778"/>
                        <a14:backgroundMark x1="38250" y1="16778" x2="38250" y2="16778"/>
                        <a14:backgroundMark x1="37083" y1="21556" x2="37083" y2="21556"/>
                        <a14:backgroundMark x1="38583" y1="26333" x2="38583" y2="26333"/>
                        <a14:backgroundMark x1="44417" y1="17000" x2="44417" y2="17000"/>
                        <a14:backgroundMark x1="60833" y1="21556" x2="60833" y2="21556"/>
                        <a14:backgroundMark x1="62167" y1="33000" x2="62167" y2="33000"/>
                        <a14:backgroundMark x1="64583" y1="45333" x2="64583" y2="45333"/>
                        <a14:backgroundMark x1="62833" y1="74000" x2="62833" y2="74000"/>
                        <a14:backgroundMark x1="47583" y1="73000" x2="47583" y2="73000"/>
                        <a14:backgroundMark x1="45583" y1="80667" x2="45583" y2="80667"/>
                        <a14:backgroundMark x1="27417" y1="79889" x2="27417" y2="79889"/>
                        <a14:backgroundMark x1="15333" y1="78444" x2="15333" y2="78444"/>
                        <a14:backgroundMark x1="15333" y1="70111" x2="15333" y2="70111"/>
                        <a14:backgroundMark x1="41167" y1="56556" x2="41167" y2="56556"/>
                        <a14:backgroundMark x1="39750" y1="67111" x2="39750" y2="67111"/>
                        <a14:backgroundMark x1="36417" y1="56333" x2="36417" y2="56333"/>
                        <a14:backgroundMark x1="39000" y1="48000" x2="39000" y2="48000"/>
                        <a14:backgroundMark x1="40167" y1="40444" x2="40167" y2="40444"/>
                        <a14:backgroundMark x1="40167" y1="31778" x2="40167" y2="31778"/>
                        <a14:backgroundMark x1="44833" y1="21778" x2="44833" y2="21778"/>
                        <a14:backgroundMark x1="33333" y1="13222" x2="33333" y2="13222"/>
                        <a14:backgroundMark x1="28583" y1="9667" x2="13250" y2="59667"/>
                        <a14:backgroundMark x1="13250" y1="59889" x2="14000" y2="72333"/>
                        <a14:backgroundMark x1="45417" y1="59667" x2="43250" y2="79889"/>
                        <a14:backgroundMark x1="43250" y1="80667" x2="52500" y2="86778"/>
                        <a14:backgroundMark x1="52667" y1="83222" x2="64750" y2="68667"/>
                        <a14:backgroundMark x1="40000" y1="71556" x2="41917" y2="52778"/>
                        <a14:backgroundMark x1="13417" y1="10667" x2="13750" y2="53444"/>
                        <a14:backgroundMark x1="30250" y1="9000" x2="63417" y2="9444"/>
                        <a14:backgroundMark x1="52833" y1="10111" x2="63917" y2="43222"/>
                        <a14:backgroundMark x1="63750" y1="10333" x2="67500" y2="54444"/>
                        <a14:backgroundMark x1="67500" y1="55667" x2="64917" y2="78667"/>
                        <a14:backgroundMark x1="14000" y1="69222" x2="31917" y2="78222"/>
                        <a14:backgroundMark x1="65917" y1="9222" x2="67500" y2="12778"/>
                        <a14:backgroundMark x1="66083" y1="8000" x2="68500" y2="10444"/>
                        <a14:backgroundMark x1="67333" y1="37000" x2="67083" y2="88222"/>
                        <a14:backgroundMark x1="67667" y1="36778" x2="67833" y2="87333"/>
                        <a14:backgroundMark x1="53250" y1="22000" x2="53250" y2="22000"/>
                        <a14:backgroundMark x1="52500" y1="20333" x2="52500" y2="20333"/>
                        <a14:backgroundMark x1="52500" y1="20333" x2="55000" y2="26778"/>
                      </a14:backgroundRemoval>
                    </a14:imgEffect>
                  </a14:imgLayer>
                </a14:imgProps>
              </a:ext>
            </a:extLst>
          </a:blip>
          <a:srcRect l="12698" t="8000" r="32198" b="-3542"/>
          <a:stretch>
            <a:fillRect/>
          </a:stretch>
        </p:blipFill>
        <p:spPr>
          <a:xfrm>
            <a:off x="5342245" y="1339699"/>
            <a:ext cx="1507509" cy="18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227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4.potx" id="{C76E1CB0-558D-4FB9-AA8B-DAB0BFDB970A}" vid="{87D4F3E9-C3BB-413B-A87E-0B7BB674A5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A734A7-6096-47AA-9737-CDF62701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{E08CDD41-7BFF-4910-968C-33376E5E1987}tf67061901_win32</Template>
  <TotalTime>145</TotalTime>
  <Words>1137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Daytona Condensed Light</vt:lpstr>
      <vt:lpstr>Garamond</vt:lpstr>
      <vt:lpstr>Posterama</vt:lpstr>
      <vt:lpstr>Custom</vt:lpstr>
      <vt:lpstr>Strategic Convergence and legal Cooperation in Maritime Security Between India And Russia</vt:lpstr>
      <vt:lpstr>Why this Topic? SAGAR to MAHASAGAR</vt:lpstr>
      <vt:lpstr>PowerPoint Presentation</vt:lpstr>
      <vt:lpstr>Maritime Security in the Indian Ocean: India–Russia Naval Cooperation</vt:lpstr>
      <vt:lpstr>Connecting through Routes</vt:lpstr>
      <vt:lpstr>India–Russia Arctic Convergence</vt:lpstr>
      <vt:lpstr>Multilateral Cooperation: IOR to Arctic</vt:lpstr>
      <vt:lpstr>Opportunities and Way Forward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Manish Singh</dc:creator>
  <cp:lastModifiedBy>Manish Singh</cp:lastModifiedBy>
  <cp:revision>1</cp:revision>
  <dcterms:created xsi:type="dcterms:W3CDTF">2025-11-17T04:23:46Z</dcterms:created>
  <dcterms:modified xsi:type="dcterms:W3CDTF">2025-11-17T06:48:50Z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