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76" r:id="rId2"/>
    <p:sldId id="410" r:id="rId3"/>
    <p:sldId id="415" r:id="rId4"/>
    <p:sldId id="411" r:id="rId5"/>
    <p:sldId id="412" r:id="rId6"/>
    <p:sldId id="413" r:id="rId7"/>
    <p:sldId id="409" r:id="rId8"/>
    <p:sldId id="380" r:id="rId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E6E4DC"/>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9" autoAdjust="0"/>
    <p:restoredTop sz="83143" autoAdjust="0"/>
  </p:normalViewPr>
  <p:slideViewPr>
    <p:cSldViewPr snapToGrid="0">
      <p:cViewPr varScale="1">
        <p:scale>
          <a:sx n="95" d="100"/>
          <a:sy n="95" d="100"/>
        </p:scale>
        <p:origin x="45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9" d="100"/>
        <a:sy n="10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C062A73-2E64-49D6-ABD8-1FCFA8272204}" type="datetimeFigureOut">
              <a:rPr lang="en-AU" smtClean="0"/>
              <a:t>17/11/2025</a:t>
            </a:fld>
            <a:endParaRPr lang="en-AU"/>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780AC98-8E30-490D-A639-38DF0F70C274}" type="slidenum">
              <a:rPr lang="en-AU" smtClean="0"/>
              <a:t>‹#›</a:t>
            </a:fld>
            <a:endParaRPr lang="en-AU"/>
          </a:p>
        </p:txBody>
      </p:sp>
    </p:spTree>
    <p:extLst>
      <p:ext uri="{BB962C8B-B14F-4D97-AF65-F5344CB8AC3E}">
        <p14:creationId xmlns:p14="http://schemas.microsoft.com/office/powerpoint/2010/main" val="395458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16/j.marpol.2020.10426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orway.mid.ru/en/embassy/press-centre/%20%20news/press_release_on_foreign_minister_sergey_lavrov_s_message_to_norwegian_foreign_minister_ine_eriksen_/"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mid.ru/ru/foreign_policy/news/183277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0AC98-8E30-490D-A639-38DF0F70C274}" type="slidenum">
              <a:rPr lang="en-AU" smtClean="0"/>
              <a:t>1</a:t>
            </a:fld>
            <a:endParaRPr lang="en-AU"/>
          </a:p>
        </p:txBody>
      </p:sp>
    </p:spTree>
    <p:extLst>
      <p:ext uri="{BB962C8B-B14F-4D97-AF65-F5344CB8AC3E}">
        <p14:creationId xmlns:p14="http://schemas.microsoft.com/office/powerpoint/2010/main" val="344805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Norway’s, sovereignty over the island was not absolute, but had limitations. These were – taxes could be collected but should be just enough to support Svalbard. Norway is responsible for the protection of the environment of the archipelago. Companies and citizens from any part of the world can become residents of Svalbard. They can undertake any kind of activity such as fishing, mining, trade activity etc. The laws of Norway have to be followed by the residents, but no discrimination would be made against or </a:t>
            </a:r>
            <a:r>
              <a:rPr lang="en-AU" sz="1200" b="0" i="0" kern="1200" dirty="0" err="1">
                <a:solidFill>
                  <a:schemeClr val="tx1"/>
                </a:solidFill>
                <a:effectLst/>
                <a:latin typeface="+mn-lt"/>
                <a:ea typeface="+mn-ea"/>
                <a:cs typeface="+mn-cs"/>
              </a:rPr>
              <a:t>favor</a:t>
            </a:r>
            <a:r>
              <a:rPr lang="en-AU" sz="1200" b="0" i="0" kern="1200" dirty="0">
                <a:solidFill>
                  <a:schemeClr val="tx1"/>
                </a:solidFill>
                <a:effectLst/>
                <a:latin typeface="+mn-lt"/>
                <a:ea typeface="+mn-ea"/>
                <a:cs typeface="+mn-cs"/>
              </a:rPr>
              <a:t> given to any particular nationality by the Norwegian government. Naval bases and fortification would not be established on Svalbard and the region would not be used for war-like purposes. Nevertheless, Svalbard is not fully demilitarized. Following the establishment of Norwegian authority over the region, the name was changed from Spitsbergen to Svalbard in the 1920s. Over the years, many other nations became signatories to the treaties and as of 2018, the Svalbard Treaty has 46 participants.</a:t>
            </a:r>
          </a:p>
          <a:p>
            <a:endParaRPr lang="en-AU" sz="1200" b="0" i="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establishes the right for residents of signatory nations to reside on the archipelago without requiring visas or work permits. This non-discriminatory access is a cornerstone of the Treaty, creating a distinctive legal and political environment. Although there is no dispute that Norway has sovereignty, as set out Article 1 of the Treaty, the exercise of such sovereign rights has been the subject of ongoing discussion. </a:t>
            </a:r>
          </a:p>
          <a:p>
            <a:r>
              <a:rPr lang="en-AU" sz="1200" kern="1200" dirty="0">
                <a:solidFill>
                  <a:schemeClr val="tx1"/>
                </a:solidFill>
                <a:effectLst/>
                <a:latin typeface="+mn-lt"/>
                <a:ea typeface="+mn-ea"/>
                <a:cs typeface="+mn-cs"/>
              </a:rPr>
              <a:t>As the sovereign power, Norway seeks to assert control and regulate activities. Given that Russia was not at the Treaty negotiations, there was concern that the then Soviet Union would challenge the Treaty, ‘given their geographic proximity to the area and claims of historic use’. However, in 1924 the USSR unconditionally recognised Norwegian Sovereignty over the Archipelago, acceding to the Treaty in 1935. As noted by Jorgensen, as sovereign, </a:t>
            </a:r>
          </a:p>
          <a:p>
            <a:r>
              <a:rPr lang="en-AU" sz="1200" kern="1200" dirty="0">
                <a:solidFill>
                  <a:schemeClr val="tx1"/>
                </a:solidFill>
                <a:effectLst/>
                <a:latin typeface="+mn-lt"/>
                <a:ea typeface="+mn-ea"/>
                <a:cs typeface="+mn-cs"/>
              </a:rPr>
              <a:t>Norway regulates all activities in the archipelago, but multiple countries have their own nationals and companies operating there. Over time – as Norway has implemented stricter environmental regulations, increased coordination of other countries’ research activities, and limited certain types of activities that do not fall under the scope of the 1920 treaty – the outcry from treaty signatories over specific issues and interests has grown.</a:t>
            </a:r>
          </a:p>
          <a:p>
            <a:r>
              <a:rPr lang="en-AU" sz="1200" kern="1200" dirty="0">
                <a:solidFill>
                  <a:schemeClr val="tx1"/>
                </a:solidFill>
                <a:effectLst/>
                <a:latin typeface="+mn-lt"/>
                <a:ea typeface="+mn-ea"/>
                <a:cs typeface="+mn-cs"/>
              </a:rPr>
              <a:t>Todorov, Andrey. 2020. ‘Russia in Maritime Areas off Spitsbergen (Svalbard): Is It Worth</a:t>
            </a:r>
          </a:p>
          <a:p>
            <a:r>
              <a:rPr lang="en-AU" sz="1200" kern="1200" dirty="0">
                <a:solidFill>
                  <a:schemeClr val="tx1"/>
                </a:solidFill>
                <a:effectLst/>
                <a:latin typeface="+mn-lt"/>
                <a:ea typeface="+mn-ea"/>
                <a:cs typeface="+mn-cs"/>
              </a:rPr>
              <a:t>Opening the Pandora’s Box?’ Marine Policy 122 (December). </a:t>
            </a:r>
            <a:r>
              <a:rPr lang="en-AU" sz="1200" u="sng" kern="1200" dirty="0">
                <a:solidFill>
                  <a:schemeClr val="tx1"/>
                </a:solidFill>
                <a:effectLst/>
                <a:latin typeface="+mn-lt"/>
                <a:ea typeface="+mn-ea"/>
                <a:cs typeface="+mn-cs"/>
                <a:hlinkClick r:id="rId3"/>
              </a:rPr>
              <a:t>https://doi.org/10.1016/j.marpol.2020.104264</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Anne-Kristin Jørgensen and Andreas Østhagen. ‘</a:t>
            </a:r>
            <a:r>
              <a:rPr lang="en-AU" sz="1200" kern="1200" dirty="0" err="1">
                <a:solidFill>
                  <a:schemeClr val="tx1"/>
                </a:solidFill>
                <a:effectLst/>
                <a:latin typeface="+mn-lt"/>
                <a:ea typeface="+mn-ea"/>
                <a:cs typeface="+mn-cs"/>
              </a:rPr>
              <a:t>Norges</a:t>
            </a:r>
            <a:r>
              <a:rPr lang="en-AU" sz="1200" kern="1200" dirty="0">
                <a:solidFill>
                  <a:schemeClr val="tx1"/>
                </a:solidFill>
                <a:effectLst/>
                <a:latin typeface="+mn-lt"/>
                <a:ea typeface="+mn-ea"/>
                <a:cs typeface="+mn-cs"/>
              </a:rPr>
              <a:t> Vern Av </a:t>
            </a:r>
            <a:r>
              <a:rPr lang="en-AU" sz="1200" kern="1200" dirty="0" err="1">
                <a:solidFill>
                  <a:schemeClr val="tx1"/>
                </a:solidFill>
                <a:effectLst/>
                <a:latin typeface="+mn-lt"/>
                <a:ea typeface="+mn-ea"/>
                <a:cs typeface="+mn-cs"/>
              </a:rPr>
              <a:t>Suverene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Rettigheter</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Rundt</a:t>
            </a:r>
            <a:r>
              <a:rPr lang="en-AU" sz="1200" kern="1200" dirty="0">
                <a:solidFill>
                  <a:schemeClr val="tx1"/>
                </a:solidFill>
                <a:effectLst/>
                <a:latin typeface="+mn-lt"/>
                <a:ea typeface="+mn-ea"/>
                <a:cs typeface="+mn-cs"/>
              </a:rPr>
              <a:t> Svalbard: </a:t>
            </a:r>
            <a:r>
              <a:rPr lang="en-AU" sz="1200" kern="1200" dirty="0" err="1">
                <a:solidFill>
                  <a:schemeClr val="tx1"/>
                </a:solidFill>
                <a:effectLst/>
                <a:latin typeface="+mn-lt"/>
                <a:ea typeface="+mn-ea"/>
                <a:cs typeface="+mn-cs"/>
              </a:rPr>
              <a:t>Russiske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Persepsjoner</a:t>
            </a:r>
            <a:r>
              <a:rPr lang="en-AU" sz="1200" kern="1200" dirty="0">
                <a:solidFill>
                  <a:schemeClr val="tx1"/>
                </a:solidFill>
                <a:effectLst/>
                <a:latin typeface="+mn-lt"/>
                <a:ea typeface="+mn-ea"/>
                <a:cs typeface="+mn-cs"/>
              </a:rPr>
              <a:t> Og </a:t>
            </a:r>
            <a:r>
              <a:rPr lang="en-AU" sz="1200" kern="1200" dirty="0" err="1">
                <a:solidFill>
                  <a:schemeClr val="tx1"/>
                </a:solidFill>
                <a:effectLst/>
                <a:latin typeface="+mn-lt"/>
                <a:ea typeface="+mn-ea"/>
                <a:cs typeface="+mn-cs"/>
              </a:rPr>
              <a:t>Reaksjoner</a:t>
            </a:r>
            <a:r>
              <a:rPr lang="en-AU" sz="1200" kern="1200" dirty="0">
                <a:solidFill>
                  <a:schemeClr val="tx1"/>
                </a:solidFill>
                <a:effectLst/>
                <a:latin typeface="+mn-lt"/>
                <a:ea typeface="+mn-ea"/>
                <a:cs typeface="+mn-cs"/>
              </a:rPr>
              <a:t>’(2020) 78 (2) </a:t>
            </a:r>
            <a:r>
              <a:rPr lang="en-AU" sz="1200" i="1" kern="1200" dirty="0" err="1">
                <a:solidFill>
                  <a:schemeClr val="tx1"/>
                </a:solidFill>
                <a:effectLst/>
                <a:latin typeface="+mn-lt"/>
                <a:ea typeface="+mn-ea"/>
                <a:cs typeface="+mn-cs"/>
              </a:rPr>
              <a:t>Internasjonal</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Politikk</a:t>
            </a:r>
            <a:r>
              <a:rPr lang="en-AU" sz="1200" kern="1200" dirty="0">
                <a:solidFill>
                  <a:schemeClr val="tx1"/>
                </a:solidFill>
                <a:effectLst/>
                <a:latin typeface="+mn-lt"/>
                <a:ea typeface="+mn-ea"/>
                <a:cs typeface="+mn-cs"/>
              </a:rPr>
              <a:t> 167–92</a:t>
            </a:r>
          </a:p>
          <a:p>
            <a:endParaRPr lang="en-US" dirty="0"/>
          </a:p>
        </p:txBody>
      </p:sp>
      <p:sp>
        <p:nvSpPr>
          <p:cNvPr id="4" name="Slide Number Placeholder 3"/>
          <p:cNvSpPr>
            <a:spLocks noGrp="1"/>
          </p:cNvSpPr>
          <p:nvPr>
            <p:ph type="sldNum" sz="quarter" idx="5"/>
          </p:nvPr>
        </p:nvSpPr>
        <p:spPr/>
        <p:txBody>
          <a:bodyPr/>
          <a:lstStyle/>
          <a:p>
            <a:fld id="{5780AC98-8E30-490D-A639-38DF0F70C274}" type="slidenum">
              <a:rPr lang="en-AU" smtClean="0"/>
              <a:t>2</a:t>
            </a:fld>
            <a:endParaRPr lang="en-AU"/>
          </a:p>
        </p:txBody>
      </p:sp>
    </p:spTree>
    <p:extLst>
      <p:ext uri="{BB962C8B-B14F-4D97-AF65-F5344CB8AC3E}">
        <p14:creationId xmlns:p14="http://schemas.microsoft.com/office/powerpoint/2010/main" val="344776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 </a:t>
            </a:r>
            <a:r>
              <a:rPr lang="en-US" dirty="0" err="1"/>
              <a:t>Ålesund</a:t>
            </a:r>
            <a:r>
              <a:rPr lang="en-US" dirty="0"/>
              <a:t> is a research station.</a:t>
            </a:r>
          </a:p>
          <a:p>
            <a:r>
              <a:rPr lang="en-US" dirty="0" err="1"/>
              <a:t>Pyramiden</a:t>
            </a:r>
            <a:r>
              <a:rPr lang="en-US" dirty="0"/>
              <a:t> is abandoned Soviet settlement</a:t>
            </a:r>
          </a:p>
          <a:p>
            <a:r>
              <a:rPr lang="en-US" dirty="0" err="1"/>
              <a:t>Barentsberg</a:t>
            </a:r>
            <a:r>
              <a:rPr lang="en-US" dirty="0"/>
              <a:t> - </a:t>
            </a:r>
            <a:r>
              <a:rPr lang="en-AU" sz="1200" b="0" i="0" kern="1200" dirty="0">
                <a:solidFill>
                  <a:schemeClr val="tx1"/>
                </a:solidFill>
                <a:effectLst/>
                <a:latin typeface="+mn-lt"/>
                <a:ea typeface="+mn-ea"/>
                <a:cs typeface="+mn-cs"/>
              </a:rPr>
              <a:t>Russian research </a:t>
            </a:r>
            <a:r>
              <a:rPr lang="en-AU" sz="1200" b="0" i="0" kern="1200" dirty="0" err="1">
                <a:solidFill>
                  <a:schemeClr val="tx1"/>
                </a:solidFill>
                <a:effectLst/>
                <a:latin typeface="+mn-lt"/>
                <a:ea typeface="+mn-ea"/>
                <a:cs typeface="+mn-cs"/>
              </a:rPr>
              <a:t>center</a:t>
            </a:r>
            <a:r>
              <a:rPr lang="en-AU" sz="1200" b="0" i="0" kern="1200" dirty="0">
                <a:solidFill>
                  <a:schemeClr val="tx1"/>
                </a:solidFill>
                <a:effectLst/>
                <a:latin typeface="+mn-lt"/>
                <a:ea typeface="+mn-ea"/>
                <a:cs typeface="+mn-cs"/>
              </a:rPr>
              <a:t> in </a:t>
            </a:r>
            <a:r>
              <a:rPr lang="en-AU" sz="1200" b="0" i="0" kern="1200" dirty="0" err="1">
                <a:solidFill>
                  <a:schemeClr val="tx1"/>
                </a:solidFill>
                <a:effectLst/>
                <a:latin typeface="+mn-lt"/>
                <a:ea typeface="+mn-ea"/>
                <a:cs typeface="+mn-cs"/>
              </a:rPr>
              <a:t>Barentsburg</a:t>
            </a:r>
            <a:r>
              <a:rPr lang="en-AU" sz="1200" b="0" i="0" kern="1200" dirty="0">
                <a:solidFill>
                  <a:schemeClr val="tx1"/>
                </a:solidFill>
                <a:effectLst/>
                <a:latin typeface="+mn-lt"/>
                <a:ea typeface="+mn-ea"/>
                <a:cs typeface="+mn-cs"/>
              </a:rPr>
              <a:t> includes a satellite ground station and is working with international partners like China on future projects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Pyramiden</a:t>
            </a:r>
            <a:r>
              <a:rPr lang="en-AU" sz="1200" kern="1200" dirty="0">
                <a:solidFill>
                  <a:schemeClr val="tx1"/>
                </a:solidFill>
                <a:effectLst/>
                <a:latin typeface="+mn-lt"/>
                <a:ea typeface="+mn-ea"/>
                <a:cs typeface="+mn-cs"/>
              </a:rPr>
              <a:t>, abounded in 1998 when coal mining operations ceased. Russia has continued to challenge Norway’s use of Svalbard for military purposes. Despite Article 9 of the Treaty prohibiting military bases and fortifications, Svalbard is not formally designated as a demilitarized zone. Regularly the Norwegian Coast Guard (‘</a:t>
            </a:r>
            <a:r>
              <a:rPr lang="en-AU" sz="1200" kern="1200" dirty="0" err="1">
                <a:solidFill>
                  <a:schemeClr val="tx1"/>
                </a:solidFill>
                <a:effectLst/>
                <a:latin typeface="+mn-lt"/>
                <a:ea typeface="+mn-ea"/>
                <a:cs typeface="+mn-cs"/>
              </a:rPr>
              <a:t>Kystvakt</a:t>
            </a:r>
            <a:r>
              <a:rPr lang="en-AU" sz="1200" kern="1200" dirty="0">
                <a:solidFill>
                  <a:schemeClr val="tx1"/>
                </a:solidFill>
                <a:effectLst/>
                <a:latin typeface="+mn-lt"/>
                <a:ea typeface="+mn-ea"/>
                <a:cs typeface="+mn-cs"/>
              </a:rPr>
              <a:t>’) docks at Longyearbyen for ‘resupply purposes’, with Norwegian Navy frigates also maintaining a presence, ostensibly to highlight Norwegian sovereignty and capability in the region. Russia has challenged such use of Svalbard by Norway, claiming it is for ‘military purposes’ and thus in breach of Article 9 of the Treaty. Indeed, in November 2021, Russia accused Norway seeking to include Svalbard in its sphere of national military development, including the receiving of reinforcements from NATO allies. Similarly Russia argued in October 2022 that Norway’s actions were aimed at ‘consolidating Spitzbergen within its sphere of military activity’.</a:t>
            </a:r>
            <a:r>
              <a:rPr lang="en-AU" dirty="0">
                <a:effectLst/>
              </a:rPr>
              <a:t> </a:t>
            </a:r>
          </a:p>
          <a:p>
            <a:r>
              <a:rPr lang="en-AU" sz="1200" kern="1200" dirty="0" err="1">
                <a:solidFill>
                  <a:schemeClr val="tx1"/>
                </a:solidFill>
                <a:effectLst/>
                <a:latin typeface="+mn-lt"/>
                <a:ea typeface="+mn-ea"/>
                <a:cs typeface="+mn-cs"/>
              </a:rPr>
              <a:t>Andeas</a:t>
            </a:r>
            <a:r>
              <a:rPr lang="en-AU" sz="1200" kern="1200" dirty="0">
                <a:solidFill>
                  <a:schemeClr val="tx1"/>
                </a:solidFill>
                <a:effectLst/>
                <a:latin typeface="+mn-lt"/>
                <a:ea typeface="+mn-ea"/>
                <a:cs typeface="+mn-cs"/>
              </a:rPr>
              <a:t> Østhagen, ‘Svalbard: the worrying geopolitics of an Arctic Archipelago’ (2023) 19(2) </a:t>
            </a:r>
            <a:r>
              <a:rPr lang="en-AU" sz="1200" i="1" kern="1200" dirty="0">
                <a:solidFill>
                  <a:schemeClr val="tx1"/>
                </a:solidFill>
                <a:effectLst/>
                <a:latin typeface="+mn-lt"/>
                <a:ea typeface="+mn-ea"/>
                <a:cs typeface="+mn-cs"/>
              </a:rPr>
              <a:t>Canadian Naval Review </a:t>
            </a:r>
            <a:r>
              <a:rPr lang="en-AU" sz="1200" kern="1200" dirty="0">
                <a:solidFill>
                  <a:schemeClr val="tx1"/>
                </a:solidFill>
                <a:effectLst/>
                <a:latin typeface="+mn-lt"/>
                <a:ea typeface="+mn-ea"/>
                <a:cs typeface="+mn-cs"/>
              </a:rPr>
              <a:t>9-14, 10</a:t>
            </a:r>
          </a:p>
          <a:p>
            <a:r>
              <a:rPr lang="en-AU" sz="1200" kern="1200" dirty="0">
                <a:solidFill>
                  <a:schemeClr val="tx1"/>
                </a:solidFill>
                <a:effectLst/>
                <a:latin typeface="+mn-lt"/>
                <a:ea typeface="+mn-ea"/>
                <a:cs typeface="+mn-cs"/>
              </a:rPr>
              <a:t>Østhagen , ibid, 11</a:t>
            </a:r>
          </a:p>
          <a:p>
            <a:r>
              <a:rPr lang="en-AU" sz="1200" kern="1200" dirty="0">
                <a:solidFill>
                  <a:schemeClr val="tx1"/>
                </a:solidFill>
                <a:effectLst/>
                <a:latin typeface="+mn-lt"/>
                <a:ea typeface="+mn-ea"/>
                <a:cs typeface="+mn-cs"/>
              </a:rPr>
              <a:t>Embassy of the Russian Federation in Norway (2020, February 4). Press release on Foreign Minister Sergey Lavrov’s message to Norwegian Foreign Minister Ine Eriksen </a:t>
            </a:r>
            <a:r>
              <a:rPr lang="en-AU" sz="1200" kern="1200" dirty="0" err="1">
                <a:solidFill>
                  <a:schemeClr val="tx1"/>
                </a:solidFill>
                <a:effectLst/>
                <a:latin typeface="+mn-lt"/>
                <a:ea typeface="+mn-ea"/>
                <a:cs typeface="+mn-cs"/>
              </a:rPr>
              <a:t>Soreide</a:t>
            </a:r>
            <a:r>
              <a:rPr lang="en-AU" sz="1200" kern="1200" dirty="0">
                <a:solidFill>
                  <a:schemeClr val="tx1"/>
                </a:solidFill>
                <a:effectLst/>
                <a:latin typeface="+mn-lt"/>
                <a:ea typeface="+mn-ea"/>
                <a:cs typeface="+mn-cs"/>
              </a:rPr>
              <a:t> on the occasion of the 100th anniversary of the Spitsbergen Treaty [Press release]. </a:t>
            </a:r>
            <a:r>
              <a:rPr lang="en-AU" sz="1200" u="sng" kern="1200" dirty="0">
                <a:solidFill>
                  <a:schemeClr val="tx1"/>
                </a:solidFill>
                <a:effectLst/>
                <a:latin typeface="+mn-lt"/>
                <a:ea typeface="+mn-ea"/>
                <a:cs typeface="+mn-cs"/>
                <a:hlinkClick r:id="rId3"/>
              </a:rPr>
              <a:t>https://norway.mid.ru/en/embassy/press-centre/</a:t>
            </a:r>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3"/>
              </a:rPr>
              <a:t>news/press_release_on_foreign_minister_sergey_lavrov_s_message_to_norwegian_foreign_minister_ine_eriksen_/</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Russian Ministry of Foreign Affairs. (2022, October 6). </a:t>
            </a:r>
            <a:r>
              <a:rPr lang="en-AU" sz="1200" kern="1200" dirty="0" err="1">
                <a:solidFill>
                  <a:schemeClr val="tx1"/>
                </a:solidFill>
                <a:effectLst/>
                <a:latin typeface="+mn-lt"/>
                <a:ea typeface="+mn-ea"/>
                <a:cs typeface="+mn-cs"/>
              </a:rPr>
              <a:t>Kommentarii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ofitsial’nogo</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predstavitel’ya</a:t>
            </a:r>
            <a:r>
              <a:rPr lang="en-AU" sz="1200" kern="1200" dirty="0">
                <a:solidFill>
                  <a:schemeClr val="tx1"/>
                </a:solidFill>
                <a:effectLst/>
                <a:latin typeface="+mn-lt"/>
                <a:ea typeface="+mn-ea"/>
                <a:cs typeface="+mn-cs"/>
              </a:rPr>
              <a:t> MID Rossii M. V. </a:t>
            </a:r>
            <a:r>
              <a:rPr lang="en-AU" sz="1200" kern="1200" dirty="0" err="1">
                <a:solidFill>
                  <a:schemeClr val="tx1"/>
                </a:solidFill>
                <a:effectLst/>
                <a:latin typeface="+mn-lt"/>
                <a:ea typeface="+mn-ea"/>
                <a:cs typeface="+mn-cs"/>
              </a:rPr>
              <a:t>Zakharovoy</a:t>
            </a:r>
            <a:r>
              <a:rPr lang="en-AU" sz="1200" kern="1200" dirty="0">
                <a:solidFill>
                  <a:schemeClr val="tx1"/>
                </a:solidFill>
                <a:effectLst/>
                <a:latin typeface="+mn-lt"/>
                <a:ea typeface="+mn-ea"/>
                <a:cs typeface="+mn-cs"/>
              </a:rPr>
              <a:t> v </a:t>
            </a:r>
            <a:r>
              <a:rPr lang="en-AU" sz="1200" kern="1200" dirty="0" err="1">
                <a:solidFill>
                  <a:schemeClr val="tx1"/>
                </a:solidFill>
                <a:effectLst/>
                <a:latin typeface="+mn-lt"/>
                <a:ea typeface="+mn-ea"/>
                <a:cs typeface="+mn-cs"/>
              </a:rPr>
              <a:t>svyazi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susileniem</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norvezhskogo</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voennogo</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prisutstviya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na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arkhipelage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Shpitsbergen</a:t>
            </a:r>
            <a:r>
              <a:rPr lang="en-AU" sz="1200" kern="1200" dirty="0">
                <a:solidFill>
                  <a:schemeClr val="tx1"/>
                </a:solidFill>
                <a:effectLst/>
                <a:latin typeface="+mn-lt"/>
                <a:ea typeface="+mn-ea"/>
                <a:cs typeface="+mn-cs"/>
              </a:rPr>
              <a:t> [Comments from the official representative of the Russian Ministry of Foreign Affairs, M. V. Zakharova, in connection with the strengthening of Norwegian military activity on the Spitsbergen archipelago]. </a:t>
            </a:r>
            <a:r>
              <a:rPr lang="en-AU" sz="1200" u="sng" kern="1200" dirty="0">
                <a:solidFill>
                  <a:schemeClr val="tx1"/>
                </a:solidFill>
                <a:effectLst/>
                <a:latin typeface="+mn-lt"/>
                <a:ea typeface="+mn-ea"/>
                <a:cs typeface="+mn-cs"/>
                <a:hlinkClick r:id="rId4"/>
              </a:rPr>
              <a:t>https://mid.ru/ru/foreign_policy/news/1832770/</a:t>
            </a:r>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780AC98-8E30-490D-A639-38DF0F70C274}" type="slidenum">
              <a:rPr lang="en-AU" smtClean="0"/>
              <a:t>3</a:t>
            </a:fld>
            <a:endParaRPr lang="en-AU"/>
          </a:p>
        </p:txBody>
      </p:sp>
    </p:spTree>
    <p:extLst>
      <p:ext uri="{BB962C8B-B14F-4D97-AF65-F5344CB8AC3E}">
        <p14:creationId xmlns:p14="http://schemas.microsoft.com/office/powerpoint/2010/main" val="297354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0AC98-8E30-490D-A639-38DF0F70C274}" type="slidenum">
              <a:rPr lang="en-AU" smtClean="0"/>
              <a:t>8</a:t>
            </a:fld>
            <a:endParaRPr lang="en-AU"/>
          </a:p>
        </p:txBody>
      </p:sp>
    </p:spTree>
    <p:extLst>
      <p:ext uri="{BB962C8B-B14F-4D97-AF65-F5344CB8AC3E}">
        <p14:creationId xmlns:p14="http://schemas.microsoft.com/office/powerpoint/2010/main" val="1987795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81428" y="181429"/>
            <a:ext cx="8783060" cy="65042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dirty="0"/>
          </a:p>
        </p:txBody>
      </p:sp>
      <p:pic>
        <p:nvPicPr>
          <p:cNvPr id="8" name="Picture 7" descr="MAC21_190.5x254_PowerPoint_Images_Cov v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1247"/>
            <a:ext cx="9144000" cy="3925824"/>
          </a:xfrm>
          <a:prstGeom prst="rect">
            <a:avLst/>
          </a:prstGeom>
        </p:spPr>
      </p:pic>
      <p:sp>
        <p:nvSpPr>
          <p:cNvPr id="12" name="Text Placeholder 2"/>
          <p:cNvSpPr>
            <a:spLocks noGrp="1"/>
          </p:cNvSpPr>
          <p:nvPr>
            <p:ph type="body" idx="14" hasCustomPrompt="1"/>
          </p:nvPr>
        </p:nvSpPr>
        <p:spPr>
          <a:xfrm>
            <a:off x="457199" y="2754276"/>
            <a:ext cx="4631871"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468256" y="1484784"/>
            <a:ext cx="6408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468313" y="2133600"/>
            <a:ext cx="6407150"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13" name="Picture 12">
            <a:extLst>
              <a:ext uri="{FF2B5EF4-FFF2-40B4-BE49-F238E27FC236}">
                <a16:creationId xmlns:a16="http://schemas.microsoft.com/office/drawing/2014/main" id="{BE4DCF4A-76AB-3C40-BFB3-C8B7C863A7AB}"/>
              </a:ext>
            </a:extLst>
          </p:cNvPr>
          <p:cNvPicPr>
            <a:picLocks noChangeAspect="1"/>
          </p:cNvPicPr>
          <p:nvPr userDrawn="1"/>
        </p:nvPicPr>
        <p:blipFill>
          <a:blip r:embed="rId3"/>
          <a:stretch>
            <a:fillRect/>
          </a:stretch>
        </p:blipFill>
        <p:spPr>
          <a:xfrm>
            <a:off x="6823513" y="219383"/>
            <a:ext cx="2037600" cy="804766"/>
          </a:xfrm>
          <a:prstGeom prst="rect">
            <a:avLst/>
          </a:prstGeom>
        </p:spPr>
      </p:pic>
    </p:spTree>
    <p:extLst>
      <p:ext uri="{BB962C8B-B14F-4D97-AF65-F5344CB8AC3E}">
        <p14:creationId xmlns:p14="http://schemas.microsoft.com/office/powerpoint/2010/main" val="169182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467544" y="6381328"/>
            <a:ext cx="4032448"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6553200" y="6381328"/>
            <a:ext cx="21336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467544" y="908720"/>
            <a:ext cx="6288856" cy="503238"/>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4" name="Picture Placeholder 3"/>
          <p:cNvSpPr>
            <a:spLocks noGrp="1"/>
          </p:cNvSpPr>
          <p:nvPr>
            <p:ph type="pic" sz="quarter" idx="16"/>
          </p:nvPr>
        </p:nvSpPr>
        <p:spPr>
          <a:xfrm>
            <a:off x="550800" y="1601999"/>
            <a:ext cx="8064000" cy="4525200"/>
          </a:xfrm>
        </p:spPr>
        <p:txBody>
          <a:bodyPr/>
          <a:lstStyle/>
          <a:p>
            <a:r>
              <a:rPr lang="en-GB"/>
              <a:t>Click icon to add picture</a:t>
            </a:r>
            <a:endParaRPr lang="en-AU"/>
          </a:p>
        </p:txBody>
      </p:sp>
    </p:spTree>
    <p:extLst>
      <p:ext uri="{BB962C8B-B14F-4D97-AF65-F5344CB8AC3E}">
        <p14:creationId xmlns:p14="http://schemas.microsoft.com/office/powerpoint/2010/main" val="22925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544" y="6309320"/>
            <a:ext cx="4104456" cy="365125"/>
          </a:xfrm>
        </p:spPr>
        <p:txBody>
          <a:bodyPr/>
          <a:lstStyle/>
          <a:p>
            <a:r>
              <a:rPr lang="en-AU"/>
              <a:t>OFFICE | FACULTY | DEPARTMENT</a:t>
            </a:r>
          </a:p>
        </p:txBody>
      </p:sp>
      <p:sp>
        <p:nvSpPr>
          <p:cNvPr id="4" name="Slide Number Placeholder 3"/>
          <p:cNvSpPr>
            <a:spLocks noGrp="1"/>
          </p:cNvSpPr>
          <p:nvPr>
            <p:ph type="sldNum" sz="quarter" idx="12"/>
          </p:nvPr>
        </p:nvSpPr>
        <p:spPr>
          <a:xfrm>
            <a:off x="6553200" y="6309320"/>
            <a:ext cx="2133600" cy="365125"/>
          </a:xfrm>
        </p:spPr>
        <p:txBody>
          <a:bodyPr/>
          <a:lstStyle/>
          <a:p>
            <a:fld id="{D9C42BCC-44E8-4F98-A8FE-EAF16D8C1E6E}" type="slidenum">
              <a:rPr lang="en-AU" smtClean="0"/>
              <a:t>‹#›</a:t>
            </a:fld>
            <a:endParaRPr lang="en-AU"/>
          </a:p>
        </p:txBody>
      </p:sp>
    </p:spTree>
    <p:extLst>
      <p:ext uri="{BB962C8B-B14F-4D97-AF65-F5344CB8AC3E}">
        <p14:creationId xmlns:p14="http://schemas.microsoft.com/office/powerpoint/2010/main" val="15332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 Bullet Poin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buFontTx/>
              <a:buNone/>
              <a:defRPr/>
            </a:lvl1pPr>
          </a:lstStyle>
          <a:p>
            <a:r>
              <a:rPr lang="en-AU" noProof="0" dirty="0"/>
              <a:t>Bullet point text</a:t>
            </a:r>
          </a:p>
        </p:txBody>
      </p:sp>
      <p:sp>
        <p:nvSpPr>
          <p:cNvPr id="3" name="Slide Number Placeholder 2"/>
          <p:cNvSpPr>
            <a:spLocks noGrp="1"/>
          </p:cNvSpPr>
          <p:nvPr>
            <p:ph type="sldNum" sz="quarter" idx="10"/>
          </p:nvPr>
        </p:nvSpPr>
        <p:spPr/>
        <p:txBody>
          <a:bodyPr/>
          <a:lstStyle/>
          <a:p>
            <a:fld id="{D263D112-7C89-384D-B4FC-664FC949D667}" type="slidenum">
              <a:rPr lang="en-AU" noProof="0" smtClean="0"/>
              <a:pPr/>
              <a:t>‹#›</a:t>
            </a:fld>
            <a:endParaRPr lang="en-AU" noProof="0" dirty="0"/>
          </a:p>
        </p:txBody>
      </p:sp>
      <p:sp>
        <p:nvSpPr>
          <p:cNvPr id="4" name="Date Placeholder 3"/>
          <p:cNvSpPr>
            <a:spLocks noGrp="1"/>
          </p:cNvSpPr>
          <p:nvPr>
            <p:ph type="dt" sz="half" idx="11"/>
          </p:nvPr>
        </p:nvSpPr>
        <p:spPr>
          <a:xfrm>
            <a:off x="457200" y="6356350"/>
            <a:ext cx="2133600" cy="365125"/>
          </a:xfrm>
          <a:prstGeom prst="rect">
            <a:avLst/>
          </a:prstGeom>
        </p:spPr>
        <p:txBody>
          <a:bodyPr/>
          <a:lstStyle/>
          <a:p>
            <a:r>
              <a:rPr lang="en-AU" noProof="0" dirty="0"/>
              <a:t>OFFICE  I  FACULTY  I  DEPARTMENT</a:t>
            </a:r>
          </a:p>
        </p:txBody>
      </p:sp>
      <p:sp>
        <p:nvSpPr>
          <p:cNvPr id="5" name="Text Placeholder 12"/>
          <p:cNvSpPr>
            <a:spLocks noGrp="1"/>
          </p:cNvSpPr>
          <p:nvPr>
            <p:ph type="body" sz="quarter" idx="29" hasCustomPrompt="1"/>
          </p:nvPr>
        </p:nvSpPr>
        <p:spPr>
          <a:xfrm>
            <a:off x="460072" y="846666"/>
            <a:ext cx="6397928" cy="532191"/>
          </a:xfrm>
          <a:prstGeom prst="rect">
            <a:avLst/>
          </a:prstGeom>
        </p:spPr>
        <p:txBody>
          <a:bodyPr>
            <a:normAutofit/>
          </a:bodyPr>
          <a:lstStyle>
            <a:lvl1pPr marL="0" indent="0">
              <a:buFontTx/>
              <a:buNone/>
              <a:defRPr lang="en-AU" sz="1800" kern="1200" cap="all" dirty="0" smtClean="0">
                <a:solidFill>
                  <a:schemeClr val="tx2"/>
                </a:solidFill>
                <a:latin typeface="+mj-lt"/>
                <a:ea typeface="+mn-ea"/>
                <a:cs typeface="Arial"/>
              </a:defRPr>
            </a:lvl1pPr>
          </a:lstStyle>
          <a:p>
            <a:pPr lvl="0"/>
            <a:r>
              <a:rPr lang="en-AU" noProof="0" dirty="0"/>
              <a:t>SUBHEAD</a:t>
            </a:r>
          </a:p>
        </p:txBody>
      </p:sp>
      <p:sp>
        <p:nvSpPr>
          <p:cNvPr id="9" name="Text Placeholder 12"/>
          <p:cNvSpPr>
            <a:spLocks noGrp="1"/>
          </p:cNvSpPr>
          <p:nvPr>
            <p:ph type="body" sz="quarter" idx="30" hasCustomPrompt="1"/>
          </p:nvPr>
        </p:nvSpPr>
        <p:spPr>
          <a:xfrm>
            <a:off x="460072" y="1628986"/>
            <a:ext cx="8186088" cy="4456854"/>
          </a:xfrm>
          <a:prstGeom prst="rect">
            <a:avLst/>
          </a:prstGeom>
        </p:spPr>
        <p:txBody>
          <a:bodyPr>
            <a:normAutofit/>
          </a:bodyPr>
          <a:lstStyle>
            <a:lvl1pPr marL="285750" indent="-285750">
              <a:spcAft>
                <a:spcPts val="0"/>
              </a:spcAft>
              <a:buSzPct val="73000"/>
              <a:buFont typeface="Arial" panose="020B0604020202020204" pitchFamily="34" charset="0"/>
              <a:buChar char="•"/>
              <a:defRPr lang="en-AU" sz="1800" b="0" kern="1200" cap="none" baseline="0" dirty="0" smtClean="0">
                <a:solidFill>
                  <a:schemeClr val="tx1"/>
                </a:solidFill>
                <a:latin typeface="Georgia"/>
                <a:ea typeface="+mn-ea"/>
                <a:cs typeface="Georgia"/>
              </a:defRPr>
            </a:lvl1pPr>
            <a:lvl2pPr>
              <a:defRPr baseline="0"/>
            </a:lvl2pPr>
            <a:lvl3pPr>
              <a:defRPr baseline="0"/>
            </a:lvl3pPr>
            <a:lvl4pPr>
              <a:defRPr lang="en-AU" sz="1800" b="0" kern="1200" cap="none" baseline="0" dirty="0" smtClean="0">
                <a:solidFill>
                  <a:schemeClr val="tx1"/>
                </a:solidFill>
                <a:latin typeface="Georgia"/>
                <a:ea typeface="+mn-ea"/>
                <a:cs typeface="Georgia"/>
              </a:defRPr>
            </a:lvl4pPr>
            <a:lvl5pPr>
              <a:defRPr baseline="0"/>
            </a:lvl5pPr>
          </a:lstStyle>
          <a:p>
            <a:pPr marL="0" lvl="3" indent="0" algn="l" defTabSz="457200" rtl="0" eaLnBrk="1" latinLnBrk="0" hangingPunct="1">
              <a:lnSpc>
                <a:spcPct val="100000"/>
              </a:lnSpc>
              <a:spcBef>
                <a:spcPts val="0"/>
              </a:spcBef>
              <a:spcAft>
                <a:spcPts val="300"/>
              </a:spcAft>
              <a:buFontTx/>
              <a:buNone/>
            </a:pPr>
            <a:r>
              <a:rPr lang="en-AU" noProof="0" dirty="0"/>
              <a:t>Bullets with sub-bullets</a:t>
            </a:r>
          </a:p>
          <a:p>
            <a:pPr lvl="0"/>
            <a:r>
              <a:rPr lang="en-AU" noProof="0" dirty="0"/>
              <a:t>First Level</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9451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81428" y="181429"/>
            <a:ext cx="8783060" cy="65042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dirty="0"/>
          </a:p>
        </p:txBody>
      </p:sp>
      <p:sp>
        <p:nvSpPr>
          <p:cNvPr id="12" name="Text Placeholder 2"/>
          <p:cNvSpPr>
            <a:spLocks noGrp="1"/>
          </p:cNvSpPr>
          <p:nvPr>
            <p:ph type="body" idx="14" hasCustomPrompt="1"/>
          </p:nvPr>
        </p:nvSpPr>
        <p:spPr>
          <a:xfrm>
            <a:off x="457199" y="2754276"/>
            <a:ext cx="4631871"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468256" y="1484784"/>
            <a:ext cx="6408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468313" y="2133600"/>
            <a:ext cx="6407150" cy="503238"/>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9" name="Rectangle 8"/>
          <p:cNvSpPr/>
          <p:nvPr userDrawn="1"/>
        </p:nvSpPr>
        <p:spPr>
          <a:xfrm>
            <a:off x="184772" y="3062172"/>
            <a:ext cx="3319200" cy="3633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Placeholder 9" descr="Section_Image.jpg"/>
          <p:cNvPicPr>
            <a:picLocks/>
          </p:cNvPicPr>
          <p:nvPr userDrawn="1"/>
        </p:nvPicPr>
        <p:blipFill rotWithShape="1">
          <a:blip r:embed="rId2">
            <a:extLst>
              <a:ext uri="{28A0092B-C50C-407E-A947-70E740481C1C}">
                <a14:useLocalDpi xmlns:a14="http://schemas.microsoft.com/office/drawing/2010/main" val="0"/>
              </a:ext>
            </a:extLst>
          </a:blip>
          <a:srcRect l="30791" t="16516" r="100" b="1"/>
          <a:stretch/>
        </p:blipFill>
        <p:spPr>
          <a:xfrm>
            <a:off x="3502325" y="3062172"/>
            <a:ext cx="5456479" cy="36324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4531" y="3445665"/>
            <a:ext cx="1943987" cy="3239978"/>
          </a:xfrm>
          <a:prstGeom prst="rect">
            <a:avLst/>
          </a:prstGeom>
        </p:spPr>
      </p:pic>
      <p:sp>
        <p:nvSpPr>
          <p:cNvPr id="14" name="TextBox 13"/>
          <p:cNvSpPr txBox="1"/>
          <p:nvPr userDrawn="1"/>
        </p:nvSpPr>
        <p:spPr>
          <a:xfrm>
            <a:off x="5168627" y="5910035"/>
            <a:ext cx="3591442" cy="655675"/>
          </a:xfrm>
          <a:prstGeom prst="rect">
            <a:avLst/>
          </a:prstGeom>
          <a:solidFill>
            <a:schemeClr val="accent1"/>
          </a:solidFill>
        </p:spPr>
        <p:txBody>
          <a:bodyPr wrap="square" rtlCol="0" anchor="ctr" anchorCtr="0">
            <a:normAutofit fontScale="77500" lnSpcReduction="20000"/>
          </a:bodyPr>
          <a:lstStyle/>
          <a:p>
            <a:r>
              <a:rPr lang="en-AU" sz="1200" dirty="0">
                <a:solidFill>
                  <a:schemeClr val="bg1"/>
                </a:solidFill>
                <a:latin typeface="Arial"/>
                <a:cs typeface="Arial"/>
              </a:rPr>
              <a:t>Note to user: Replace this image with your own.</a:t>
            </a:r>
          </a:p>
          <a:p>
            <a:pPr marL="266700" indent="-266700">
              <a:buFont typeface="Wingdings" panose="05000000000000000000" pitchFamily="2" charset="2"/>
              <a:buChar char="§"/>
            </a:pPr>
            <a:r>
              <a:rPr lang="en-AU" sz="1200" dirty="0">
                <a:solidFill>
                  <a:schemeClr val="bg1"/>
                </a:solidFill>
                <a:latin typeface="Arial"/>
                <a:cs typeface="Arial"/>
              </a:rPr>
              <a:t>Right click on this Placeholder box</a:t>
            </a:r>
          </a:p>
          <a:p>
            <a:pPr marL="266700" lvl="2" indent="-266700">
              <a:buFont typeface="Wingdings" panose="05000000000000000000" pitchFamily="2" charset="2"/>
              <a:buChar char="§"/>
            </a:pPr>
            <a:r>
              <a:rPr lang="en-AU" sz="1200" dirty="0">
                <a:solidFill>
                  <a:schemeClr val="bg1"/>
                </a:solidFill>
                <a:latin typeface="Arial"/>
                <a:cs typeface="Arial"/>
              </a:rPr>
              <a:t>Replace image</a:t>
            </a:r>
          </a:p>
          <a:p>
            <a:pPr marL="266700" lvl="2" indent="-266700">
              <a:buFont typeface="Wingdings" panose="05000000000000000000" pitchFamily="2" charset="2"/>
              <a:buChar char="§"/>
            </a:pPr>
            <a:r>
              <a:rPr lang="en-AU" sz="1200" dirty="0">
                <a:solidFill>
                  <a:schemeClr val="bg1"/>
                </a:solidFill>
                <a:latin typeface="Arial"/>
                <a:cs typeface="Arial"/>
              </a:rPr>
              <a:t>Select image and click ‘Resize image to fit in placeholder’)</a:t>
            </a:r>
          </a:p>
        </p:txBody>
      </p:sp>
      <p:pic>
        <p:nvPicPr>
          <p:cNvPr id="19" name="Picture 18">
            <a:extLst>
              <a:ext uri="{FF2B5EF4-FFF2-40B4-BE49-F238E27FC236}">
                <a16:creationId xmlns:a16="http://schemas.microsoft.com/office/drawing/2014/main" id="{3CFAF7D4-A5D6-8E43-BCC9-78CB1FF30C04}"/>
              </a:ext>
            </a:extLst>
          </p:cNvPr>
          <p:cNvPicPr>
            <a:picLocks noChangeAspect="1"/>
          </p:cNvPicPr>
          <p:nvPr userDrawn="1"/>
        </p:nvPicPr>
        <p:blipFill>
          <a:blip r:embed="rId4"/>
          <a:stretch>
            <a:fillRect/>
          </a:stretch>
        </p:blipFill>
        <p:spPr>
          <a:xfrm>
            <a:off x="6823513" y="219383"/>
            <a:ext cx="2037600" cy="804766"/>
          </a:xfrm>
          <a:prstGeom prst="rect">
            <a:avLst/>
          </a:prstGeom>
        </p:spPr>
      </p:pic>
    </p:spTree>
    <p:extLst>
      <p:ext uri="{BB962C8B-B14F-4D97-AF65-F5344CB8AC3E}">
        <p14:creationId xmlns:p14="http://schemas.microsoft.com/office/powerpoint/2010/main" val="275249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81428" y="181429"/>
            <a:ext cx="8783060" cy="65042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dirty="0"/>
          </a:p>
        </p:txBody>
      </p:sp>
      <p:pic>
        <p:nvPicPr>
          <p:cNvPr id="9" name="Picture Placeholder 9" descr="Section_Image.jpg"/>
          <p:cNvPicPr>
            <a:picLocks noChangeAspect="1"/>
          </p:cNvPicPr>
          <p:nvPr userDrawn="1"/>
        </p:nvPicPr>
        <p:blipFill>
          <a:blip r:embed="rId2">
            <a:extLst>
              <a:ext uri="{28A0092B-C50C-407E-A947-70E740481C1C}">
                <a14:useLocalDpi xmlns:a14="http://schemas.microsoft.com/office/drawing/2010/main" val="0"/>
              </a:ext>
            </a:extLst>
          </a:blip>
          <a:srcRect l="102" r="102"/>
          <a:stretch>
            <a:fillRect/>
          </a:stretch>
        </p:blipFill>
        <p:spPr>
          <a:xfrm>
            <a:off x="183885" y="1268083"/>
            <a:ext cx="8780727" cy="5415292"/>
          </a:xfrm>
          <a:prstGeom prst="rect">
            <a:avLst/>
          </a:prstGeom>
        </p:spPr>
      </p:pic>
      <p:sp>
        <p:nvSpPr>
          <p:cNvPr id="11" name="Title 1"/>
          <p:cNvSpPr>
            <a:spLocks noGrp="1"/>
          </p:cNvSpPr>
          <p:nvPr>
            <p:ph type="title"/>
          </p:nvPr>
        </p:nvSpPr>
        <p:spPr>
          <a:xfrm>
            <a:off x="641048" y="2863019"/>
            <a:ext cx="8045752" cy="608315"/>
          </a:xfrm>
        </p:spPr>
        <p:txBody>
          <a:bodyPr/>
          <a:lstStyle>
            <a:lvl1pPr>
              <a:defRPr>
                <a:solidFill>
                  <a:schemeClr val="tx1"/>
                </a:solidFill>
              </a:defRPr>
            </a:lvl1pPr>
          </a:lstStyle>
          <a:p>
            <a:r>
              <a:rPr lang="en-GB"/>
              <a:t>Click to edit Master title style</a:t>
            </a:r>
            <a:endParaRPr lang="en-AU" dirty="0"/>
          </a:p>
        </p:txBody>
      </p:sp>
      <p:sp>
        <p:nvSpPr>
          <p:cNvPr id="14" name="TextBox 13"/>
          <p:cNvSpPr txBox="1"/>
          <p:nvPr userDrawn="1"/>
        </p:nvSpPr>
        <p:spPr>
          <a:xfrm>
            <a:off x="342605" y="5842000"/>
            <a:ext cx="3591442" cy="655675"/>
          </a:xfrm>
          <a:prstGeom prst="rect">
            <a:avLst/>
          </a:prstGeom>
          <a:solidFill>
            <a:schemeClr val="accent1"/>
          </a:solidFill>
        </p:spPr>
        <p:txBody>
          <a:bodyPr wrap="square" rtlCol="0" anchor="ctr" anchorCtr="0">
            <a:normAutofit fontScale="77500" lnSpcReduction="20000"/>
          </a:bodyPr>
          <a:lstStyle/>
          <a:p>
            <a:r>
              <a:rPr lang="en-AU" sz="1200" dirty="0">
                <a:solidFill>
                  <a:schemeClr val="bg1"/>
                </a:solidFill>
                <a:latin typeface="Arial"/>
                <a:cs typeface="Arial"/>
              </a:rPr>
              <a:t>Note to user: Replace this image with your own.</a:t>
            </a:r>
          </a:p>
          <a:p>
            <a:pPr marL="266700" indent="-266700">
              <a:buFont typeface="Wingdings" panose="05000000000000000000" pitchFamily="2" charset="2"/>
              <a:buChar char="§"/>
            </a:pPr>
            <a:r>
              <a:rPr lang="en-AU" sz="1200" dirty="0">
                <a:solidFill>
                  <a:schemeClr val="bg1"/>
                </a:solidFill>
                <a:latin typeface="Arial"/>
                <a:cs typeface="Arial"/>
              </a:rPr>
              <a:t>Right click on this Placeholder box</a:t>
            </a:r>
          </a:p>
          <a:p>
            <a:pPr marL="266700" lvl="2" indent="-266700">
              <a:buFont typeface="Wingdings" panose="05000000000000000000" pitchFamily="2" charset="2"/>
              <a:buChar char="§"/>
            </a:pPr>
            <a:r>
              <a:rPr lang="en-AU" sz="1200" dirty="0">
                <a:solidFill>
                  <a:schemeClr val="bg1"/>
                </a:solidFill>
                <a:latin typeface="Arial"/>
                <a:cs typeface="Arial"/>
              </a:rPr>
              <a:t>Replace image</a:t>
            </a:r>
          </a:p>
          <a:p>
            <a:pPr marL="266700" lvl="2" indent="-266700">
              <a:buFont typeface="Wingdings" panose="05000000000000000000" pitchFamily="2" charset="2"/>
              <a:buChar char="§"/>
            </a:pPr>
            <a:r>
              <a:rPr lang="en-AU" sz="1200" dirty="0">
                <a:solidFill>
                  <a:schemeClr val="bg1"/>
                </a:solidFill>
                <a:latin typeface="Arial"/>
                <a:cs typeface="Arial"/>
              </a:rPr>
              <a:t>Select image and click ‘Resize image to fit in placeholder’)</a:t>
            </a:r>
          </a:p>
        </p:txBody>
      </p:sp>
      <p:sp>
        <p:nvSpPr>
          <p:cNvPr id="16" name="Text Placeholder 16"/>
          <p:cNvSpPr>
            <a:spLocks noGrp="1"/>
          </p:cNvSpPr>
          <p:nvPr>
            <p:ph type="body" sz="quarter" idx="15" hasCustomPrompt="1"/>
          </p:nvPr>
        </p:nvSpPr>
        <p:spPr>
          <a:xfrm>
            <a:off x="641048" y="3485114"/>
            <a:ext cx="6407150" cy="503238"/>
          </a:xfrm>
        </p:spPr>
        <p:txBody>
          <a:bodyPr/>
          <a:lstStyle>
            <a:lvl1pPr marL="0" indent="0">
              <a:buNone/>
              <a:defRPr cap="all" baseline="0">
                <a:solidFill>
                  <a:schemeClr val="tx1"/>
                </a:solidFill>
                <a:latin typeface="+mj-lt"/>
              </a:defRPr>
            </a:lvl1pPr>
          </a:lstStyle>
          <a:p>
            <a:pPr lvl="0"/>
            <a:r>
              <a:rPr lang="en-AU" dirty="0"/>
              <a:t>Click to ADD SUBTITLE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633" y="3424646"/>
            <a:ext cx="3248917" cy="3248917"/>
          </a:xfrm>
          <a:prstGeom prst="rect">
            <a:avLst/>
          </a:prstGeom>
        </p:spPr>
      </p:pic>
      <p:pic>
        <p:nvPicPr>
          <p:cNvPr id="13" name="Picture 12">
            <a:extLst>
              <a:ext uri="{FF2B5EF4-FFF2-40B4-BE49-F238E27FC236}">
                <a16:creationId xmlns:a16="http://schemas.microsoft.com/office/drawing/2014/main" id="{44813A66-A0EB-AE48-8953-9BAC1898A8C9}"/>
              </a:ext>
            </a:extLst>
          </p:cNvPr>
          <p:cNvPicPr>
            <a:picLocks noChangeAspect="1"/>
          </p:cNvPicPr>
          <p:nvPr userDrawn="1"/>
        </p:nvPicPr>
        <p:blipFill>
          <a:blip r:embed="rId4"/>
          <a:stretch>
            <a:fillRect/>
          </a:stretch>
        </p:blipFill>
        <p:spPr>
          <a:xfrm>
            <a:off x="6823513" y="219383"/>
            <a:ext cx="2037600" cy="804766"/>
          </a:xfrm>
          <a:prstGeom prst="rect">
            <a:avLst/>
          </a:prstGeom>
        </p:spPr>
      </p:pic>
    </p:spTree>
    <p:extLst>
      <p:ext uri="{BB962C8B-B14F-4D97-AF65-F5344CB8AC3E}">
        <p14:creationId xmlns:p14="http://schemas.microsoft.com/office/powerpoint/2010/main" val="185488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181428" y="181429"/>
            <a:ext cx="8784000" cy="6504214"/>
          </a:xfrm>
          <a:prstGeom prst="rect">
            <a:avLst/>
          </a:prstGeom>
          <a:solidFill>
            <a:srgbClr val="D6D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noProof="0" dirty="0"/>
          </a:p>
        </p:txBody>
      </p:sp>
      <p:pic>
        <p:nvPicPr>
          <p:cNvPr id="15" name="Picture 14" descr="MAC21_190.5x254_PowerPoint_Images_Cov v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83024" cy="6858000"/>
          </a:xfrm>
          <a:prstGeom prst="rect">
            <a:avLst/>
          </a:prstGeom>
        </p:spPr>
      </p:pic>
      <p:sp>
        <p:nvSpPr>
          <p:cNvPr id="19" name="Text Placeholder 2"/>
          <p:cNvSpPr>
            <a:spLocks noGrp="1"/>
          </p:cNvSpPr>
          <p:nvPr>
            <p:ph type="body" idx="14" hasCustomPrompt="1"/>
          </p:nvPr>
        </p:nvSpPr>
        <p:spPr>
          <a:xfrm>
            <a:off x="4620975" y="6183276"/>
            <a:ext cx="4329501"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21" name="Title 20"/>
          <p:cNvSpPr>
            <a:spLocks noGrp="1"/>
          </p:cNvSpPr>
          <p:nvPr>
            <p:ph type="title" hasCustomPrompt="1"/>
          </p:nvPr>
        </p:nvSpPr>
        <p:spPr>
          <a:xfrm>
            <a:off x="4644008" y="2708920"/>
            <a:ext cx="4248472" cy="648000"/>
          </a:xfrm>
        </p:spPr>
        <p:txBody>
          <a:bodyPr/>
          <a:lstStyle>
            <a:lvl1pPr>
              <a:defRPr/>
            </a:lvl1pPr>
          </a:lstStyle>
          <a:p>
            <a:r>
              <a:rPr lang="en-US" dirty="0"/>
              <a:t>Click to add title</a:t>
            </a:r>
            <a:endParaRPr lang="en-AU" dirty="0"/>
          </a:p>
        </p:txBody>
      </p:sp>
      <p:sp>
        <p:nvSpPr>
          <p:cNvPr id="23" name="Text Placeholder 22"/>
          <p:cNvSpPr>
            <a:spLocks noGrp="1"/>
          </p:cNvSpPr>
          <p:nvPr>
            <p:ph type="body" sz="quarter" idx="15" hasCustomPrompt="1"/>
          </p:nvPr>
        </p:nvSpPr>
        <p:spPr>
          <a:xfrm>
            <a:off x="4643438" y="3357563"/>
            <a:ext cx="4249737" cy="503237"/>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10" name="Picture 9">
            <a:extLst>
              <a:ext uri="{FF2B5EF4-FFF2-40B4-BE49-F238E27FC236}">
                <a16:creationId xmlns:a16="http://schemas.microsoft.com/office/drawing/2014/main" id="{4D577437-F3FA-944E-B949-89479F25368C}"/>
              </a:ext>
            </a:extLst>
          </p:cNvPr>
          <p:cNvPicPr>
            <a:picLocks noChangeAspect="1"/>
          </p:cNvPicPr>
          <p:nvPr userDrawn="1"/>
        </p:nvPicPr>
        <p:blipFill>
          <a:blip r:embed="rId3"/>
          <a:stretch>
            <a:fillRect/>
          </a:stretch>
        </p:blipFill>
        <p:spPr>
          <a:xfrm>
            <a:off x="6823513" y="219383"/>
            <a:ext cx="2037600" cy="804766"/>
          </a:xfrm>
          <a:prstGeom prst="rect">
            <a:avLst/>
          </a:prstGeom>
        </p:spPr>
      </p:pic>
    </p:spTree>
    <p:extLst>
      <p:ext uri="{BB962C8B-B14F-4D97-AF65-F5344CB8AC3E}">
        <p14:creationId xmlns:p14="http://schemas.microsoft.com/office/powerpoint/2010/main" val="191698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hasCustomPrompt="1"/>
          </p:nvPr>
        </p:nvSpPr>
        <p:spPr/>
        <p:txBody>
          <a:bodyPr/>
          <a:lstStyle>
            <a:lvl1pPr marL="0" indent="0">
              <a:buNone/>
              <a:defRPr baseline="0"/>
            </a:lvl1pPr>
          </a:lstStyle>
          <a:p>
            <a:pPr lvl="0"/>
            <a:r>
              <a:rPr lang="en-AU" dirty="0"/>
              <a:t>Content no bullets</a:t>
            </a:r>
          </a:p>
        </p:txBody>
      </p:sp>
      <p:sp>
        <p:nvSpPr>
          <p:cNvPr id="5" name="Footer Placeholder 4"/>
          <p:cNvSpPr>
            <a:spLocks noGrp="1"/>
          </p:cNvSpPr>
          <p:nvPr>
            <p:ph type="ftr" sz="quarter" idx="11"/>
          </p:nvPr>
        </p:nvSpPr>
        <p:spPr>
          <a:xfrm>
            <a:off x="467544" y="6381328"/>
            <a:ext cx="4032448"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6553200" y="6381328"/>
            <a:ext cx="2133600" cy="365125"/>
          </a:xfrm>
        </p:spPr>
        <p:txBody>
          <a:bodyPr/>
          <a:lstStyle>
            <a:lvl1pPr>
              <a:defRPr sz="1050"/>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467544" y="908720"/>
            <a:ext cx="6288856" cy="503238"/>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401744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Bullets">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446088" y="1604963"/>
            <a:ext cx="8251825" cy="452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467544" y="6381328"/>
            <a:ext cx="4032448"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6553200" y="6381328"/>
            <a:ext cx="2133600" cy="365125"/>
          </a:xfrm>
        </p:spPr>
        <p:txBody>
          <a:bodyPr/>
          <a:lstStyle/>
          <a:p>
            <a:fld id="{D9C42BCC-44E8-4F98-A8FE-EAF16D8C1E6E}" type="slidenum">
              <a:rPr lang="en-AU" smtClean="0"/>
              <a:t>‹#›</a:t>
            </a:fld>
            <a:endParaRPr lang="en-AU" dirty="0"/>
          </a:p>
        </p:txBody>
      </p:sp>
      <p:sp>
        <p:nvSpPr>
          <p:cNvPr id="7" name="Text Placeholder 16"/>
          <p:cNvSpPr>
            <a:spLocks noGrp="1"/>
          </p:cNvSpPr>
          <p:nvPr>
            <p:ph type="body" sz="quarter" idx="15" hasCustomPrompt="1"/>
          </p:nvPr>
        </p:nvSpPr>
        <p:spPr>
          <a:xfrm>
            <a:off x="467544" y="908720"/>
            <a:ext cx="6288856" cy="503238"/>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49872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457200" y="1594757"/>
            <a:ext cx="4011386" cy="4525963"/>
          </a:xfrm>
        </p:spPr>
        <p:txBody>
          <a:bodyPr numCol="1" spcCol="144000"/>
          <a:lstStyle>
            <a:lvl1pPr marL="0" indent="0">
              <a:buNone/>
              <a:defRPr baseline="0"/>
            </a:lvl1pPr>
          </a:lstStyle>
          <a:p>
            <a:pPr lvl="0"/>
            <a:r>
              <a:rPr lang="en-AU" dirty="0"/>
              <a:t>Two Column content no bullets</a:t>
            </a:r>
          </a:p>
        </p:txBody>
      </p:sp>
      <p:sp>
        <p:nvSpPr>
          <p:cNvPr id="5" name="Footer Placeholder 4"/>
          <p:cNvSpPr>
            <a:spLocks noGrp="1"/>
          </p:cNvSpPr>
          <p:nvPr>
            <p:ph type="ftr" sz="quarter" idx="11"/>
          </p:nvPr>
        </p:nvSpPr>
        <p:spPr>
          <a:xfrm>
            <a:off x="467544" y="6381328"/>
            <a:ext cx="4032448"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6553200" y="6381328"/>
            <a:ext cx="21336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467544" y="908720"/>
            <a:ext cx="6288856" cy="503238"/>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8" name="Content Placeholder 2"/>
          <p:cNvSpPr>
            <a:spLocks noGrp="1"/>
          </p:cNvSpPr>
          <p:nvPr>
            <p:ph idx="16" hasCustomPrompt="1"/>
          </p:nvPr>
        </p:nvSpPr>
        <p:spPr>
          <a:xfrm>
            <a:off x="4686300" y="1594757"/>
            <a:ext cx="4011386" cy="4525963"/>
          </a:xfrm>
        </p:spPr>
        <p:txBody>
          <a:bodyPr numCol="1" spcCol="144000"/>
          <a:lstStyle>
            <a:lvl1pPr marL="0" indent="0">
              <a:buNone/>
              <a:defRPr baseline="0"/>
            </a:lvl1pPr>
          </a:lstStyle>
          <a:p>
            <a:pPr lvl="0"/>
            <a:r>
              <a:rPr lang="en-AU" dirty="0"/>
              <a:t>Two Column content no bullets</a:t>
            </a:r>
          </a:p>
        </p:txBody>
      </p:sp>
    </p:spTree>
    <p:extLst>
      <p:ext uri="{BB962C8B-B14F-4D97-AF65-F5344CB8AC3E}">
        <p14:creationId xmlns:p14="http://schemas.microsoft.com/office/powerpoint/2010/main" val="240454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467544" y="6381328"/>
            <a:ext cx="4032448"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6553200" y="6381328"/>
            <a:ext cx="2133600" cy="365125"/>
          </a:xfrm>
        </p:spPr>
        <p:txBody>
          <a:bodyPr/>
          <a:lstStyle>
            <a:lvl1pPr>
              <a:defRPr sz="1050"/>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467544" y="908720"/>
            <a:ext cx="6288856" cy="503238"/>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9" name="Text Placeholder 8"/>
          <p:cNvSpPr>
            <a:spLocks noGrp="1"/>
          </p:cNvSpPr>
          <p:nvPr>
            <p:ph type="body" sz="quarter" idx="17"/>
          </p:nvPr>
        </p:nvSpPr>
        <p:spPr>
          <a:xfrm>
            <a:off x="457200" y="1591583"/>
            <a:ext cx="3979862" cy="4529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0" name="Text Placeholder 8"/>
          <p:cNvSpPr>
            <a:spLocks noGrp="1"/>
          </p:cNvSpPr>
          <p:nvPr>
            <p:ph type="body" sz="quarter" idx="18"/>
          </p:nvPr>
        </p:nvSpPr>
        <p:spPr>
          <a:xfrm>
            <a:off x="4686300" y="1591583"/>
            <a:ext cx="3979862" cy="4529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54726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467544" y="6381328"/>
            <a:ext cx="4032448"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6553200" y="6381328"/>
            <a:ext cx="21336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467544" y="908720"/>
            <a:ext cx="6288856" cy="503238"/>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80870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74274B-3165-FE40-A717-212B27663029}"/>
              </a:ext>
            </a:extLst>
          </p:cNvPr>
          <p:cNvPicPr>
            <a:picLocks noChangeAspect="1"/>
          </p:cNvPicPr>
          <p:nvPr userDrawn="1"/>
        </p:nvPicPr>
        <p:blipFill>
          <a:blip r:embed="rId14"/>
          <a:stretch>
            <a:fillRect/>
          </a:stretch>
        </p:blipFill>
        <p:spPr>
          <a:xfrm>
            <a:off x="6823513" y="219383"/>
            <a:ext cx="2037600" cy="804766"/>
          </a:xfrm>
          <a:prstGeom prst="rect">
            <a:avLst/>
          </a:prstGeom>
        </p:spPr>
      </p:pic>
      <p:sp>
        <p:nvSpPr>
          <p:cNvPr id="2" name="Title Placeholder 1"/>
          <p:cNvSpPr>
            <a:spLocks noGrp="1"/>
          </p:cNvSpPr>
          <p:nvPr>
            <p:ph type="title"/>
          </p:nvPr>
        </p:nvSpPr>
        <p:spPr>
          <a:xfrm>
            <a:off x="457200" y="274638"/>
            <a:ext cx="6299200" cy="648000"/>
          </a:xfrm>
          <a:prstGeom prst="rect">
            <a:avLst/>
          </a:prstGeom>
        </p:spPr>
        <p:txBody>
          <a:bodyPr vert="horz" lIns="91440" tIns="45720" rIns="91440" bIns="45720" rtlCol="0" anchor="t" anchorCtr="0">
            <a:normAutofit/>
          </a:bodyPr>
          <a:lstStyle/>
          <a:p>
            <a:r>
              <a:rPr lang="en-GB"/>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Footer Placeholder 4"/>
          <p:cNvSpPr>
            <a:spLocks noGrp="1"/>
          </p:cNvSpPr>
          <p:nvPr>
            <p:ph type="ftr" sz="quarter" idx="3"/>
          </p:nvPr>
        </p:nvSpPr>
        <p:spPr>
          <a:xfrm>
            <a:off x="467544" y="6309320"/>
            <a:ext cx="4104456"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AU"/>
              <a:t>OFFICE | FACULTY | DEPARTMENT</a:t>
            </a:r>
            <a:endParaRPr lang="en-AU" dirty="0"/>
          </a:p>
        </p:txBody>
      </p:sp>
      <p:sp>
        <p:nvSpPr>
          <p:cNvPr id="6" name="Slide Number Placeholder 5"/>
          <p:cNvSpPr>
            <a:spLocks noGrp="1"/>
          </p:cNvSpPr>
          <p:nvPr>
            <p:ph type="sldNum" sz="quarter" idx="4"/>
          </p:nvPr>
        </p:nvSpPr>
        <p:spPr>
          <a:xfrm>
            <a:off x="6553200" y="6309320"/>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C42BCC-44E8-4F98-A8FE-EAF16D8C1E6E}" type="slidenum">
              <a:rPr lang="en-AU" smtClean="0"/>
              <a:pPr/>
              <a:t>‹#›</a:t>
            </a:fld>
            <a:endParaRPr lang="en-AU"/>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00" y="1378802"/>
            <a:ext cx="8064000" cy="12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762694"/>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51" r:id="rId4"/>
    <p:sldLayoutId id="2147483650" r:id="rId5"/>
    <p:sldLayoutId id="2147483660" r:id="rId6"/>
    <p:sldLayoutId id="2147483661" r:id="rId7"/>
    <p:sldLayoutId id="2147483662" r:id="rId8"/>
    <p:sldLayoutId id="2147483663" r:id="rId9"/>
    <p:sldLayoutId id="2147483664" r:id="rId10"/>
    <p:sldLayoutId id="2147483655" r:id="rId11"/>
    <p:sldLayoutId id="2147483666" r:id="rId12"/>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6914858-EA76-3448-902C-B9CF23FAD245}"/>
              </a:ext>
            </a:extLst>
          </p:cNvPr>
          <p:cNvSpPr>
            <a:spLocks noGrp="1"/>
          </p:cNvSpPr>
          <p:nvPr>
            <p:ph type="body" idx="14"/>
          </p:nvPr>
        </p:nvSpPr>
        <p:spPr>
          <a:xfrm>
            <a:off x="1805519" y="5668298"/>
            <a:ext cx="5532962" cy="999375"/>
          </a:xfrm>
          <a:solidFill>
            <a:schemeClr val="accent1"/>
          </a:solidFill>
          <a:ln>
            <a:solidFill>
              <a:schemeClr val="accent1"/>
            </a:solidFill>
          </a:ln>
        </p:spPr>
        <p:txBody>
          <a:bodyPr>
            <a:normAutofit/>
          </a:bodyPr>
          <a:lstStyle/>
          <a:p>
            <a:pPr algn="ctr"/>
            <a:r>
              <a:rPr lang="en-US" sz="1600" b="1" dirty="0">
                <a:solidFill>
                  <a:schemeClr val="bg1"/>
                </a:solidFill>
              </a:rPr>
              <a:t>Professor Tina Soliman-Hunter</a:t>
            </a:r>
          </a:p>
          <a:p>
            <a:pPr algn="ctr"/>
            <a:r>
              <a:rPr lang="en-US" sz="1400" dirty="0">
                <a:solidFill>
                  <a:schemeClr val="bg1"/>
                </a:solidFill>
              </a:rPr>
              <a:t>Professor of Energy and Resources Law, Macquarie University</a:t>
            </a:r>
          </a:p>
          <a:p>
            <a:pPr algn="ctr"/>
            <a:r>
              <a:rPr lang="en-US" sz="1200" dirty="0">
                <a:solidFill>
                  <a:schemeClr val="bg1"/>
                </a:solidFill>
              </a:rPr>
              <a:t>Presentation at IECCA Conference, Moscow, 24 November 2025</a:t>
            </a:r>
          </a:p>
          <a:p>
            <a:endParaRPr lang="en-US" dirty="0"/>
          </a:p>
        </p:txBody>
      </p:sp>
      <p:sp>
        <p:nvSpPr>
          <p:cNvPr id="6" name="Title 5">
            <a:extLst>
              <a:ext uri="{FF2B5EF4-FFF2-40B4-BE49-F238E27FC236}">
                <a16:creationId xmlns:a16="http://schemas.microsoft.com/office/drawing/2014/main" id="{4D5EBA95-5469-3542-8DF5-8D3DC9C6F760}"/>
              </a:ext>
            </a:extLst>
          </p:cNvPr>
          <p:cNvSpPr>
            <a:spLocks noGrp="1"/>
          </p:cNvSpPr>
          <p:nvPr>
            <p:ph type="title"/>
          </p:nvPr>
        </p:nvSpPr>
        <p:spPr>
          <a:xfrm>
            <a:off x="457200" y="874059"/>
            <a:ext cx="8266176" cy="1554507"/>
          </a:xfrm>
        </p:spPr>
        <p:txBody>
          <a:bodyPr>
            <a:noAutofit/>
          </a:bodyPr>
          <a:lstStyle/>
          <a:p>
            <a:pPr algn="ctr">
              <a:spcBef>
                <a:spcPts val="1200"/>
              </a:spcBef>
              <a:spcAft>
                <a:spcPts val="1800"/>
              </a:spcAft>
            </a:pPr>
            <a:r>
              <a:rPr lang="en-AU" dirty="0">
                <a:latin typeface="+mn-lt"/>
              </a:rPr>
              <a:t>The future of geopolitics in the Arctic</a:t>
            </a:r>
            <a:br>
              <a:rPr lang="en-AU" sz="2000" dirty="0">
                <a:latin typeface="+mn-lt"/>
              </a:rPr>
            </a:br>
            <a:br>
              <a:rPr lang="en-AU" sz="2000" dirty="0">
                <a:latin typeface="+mn-lt"/>
              </a:rPr>
            </a:br>
            <a:r>
              <a:rPr lang="en-AU" sz="2000" dirty="0">
                <a:latin typeface="+mn-lt"/>
              </a:rPr>
              <a:t>The contribution of the proposed </a:t>
            </a:r>
            <a:r>
              <a:rPr lang="en-AU" sz="2000" dirty="0" err="1">
                <a:latin typeface="+mn-lt"/>
              </a:rPr>
              <a:t>Pyramiden</a:t>
            </a:r>
            <a:r>
              <a:rPr lang="en-AU" sz="2000" dirty="0">
                <a:latin typeface="+mn-lt"/>
              </a:rPr>
              <a:t> International Research Station (PIRS) to cooperation and pragmatism</a:t>
            </a:r>
            <a:endParaRPr lang="en-AU" sz="1800" b="0" kern="1400" dirty="0">
              <a:effectLst/>
              <a:latin typeface="+mn-lt"/>
              <a:ea typeface="MS Gothic" panose="020B0609070205080204" pitchFamily="49" charset="-128"/>
            </a:endParaRPr>
          </a:p>
        </p:txBody>
      </p:sp>
    </p:spTree>
    <p:extLst>
      <p:ext uri="{BB962C8B-B14F-4D97-AF65-F5344CB8AC3E}">
        <p14:creationId xmlns:p14="http://schemas.microsoft.com/office/powerpoint/2010/main" val="68037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EB355C-8DA5-1986-2BEE-773444C99F8B}"/>
              </a:ext>
            </a:extLst>
          </p:cNvPr>
          <p:cNvSpPr>
            <a:spLocks noGrp="1"/>
          </p:cNvSpPr>
          <p:nvPr>
            <p:ph type="title"/>
          </p:nvPr>
        </p:nvSpPr>
        <p:spPr>
          <a:xfrm>
            <a:off x="1760071" y="373850"/>
            <a:ext cx="4793129" cy="648000"/>
          </a:xfrm>
        </p:spPr>
        <p:txBody>
          <a:bodyPr anchor="t">
            <a:normAutofit/>
          </a:bodyPr>
          <a:lstStyle/>
          <a:p>
            <a:r>
              <a:rPr lang="en-AU" dirty="0"/>
              <a:t>The Svalbard Treaty</a:t>
            </a:r>
            <a:endParaRPr lang="en-US" dirty="0"/>
          </a:p>
        </p:txBody>
      </p:sp>
      <p:pic>
        <p:nvPicPr>
          <p:cNvPr id="2050" name="Picture 2" descr="Svalbard Treaty Map">
            <a:extLst>
              <a:ext uri="{FF2B5EF4-FFF2-40B4-BE49-F238E27FC236}">
                <a16:creationId xmlns:a16="http://schemas.microsoft.com/office/drawing/2014/main" id="{EEEE920F-93E6-194A-3866-8CF5086BFD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6177" y="1594757"/>
            <a:ext cx="4901648" cy="4889393"/>
          </a:xfrm>
          <a:prstGeom prst="rect">
            <a:avLst/>
          </a:prstGeom>
          <a:noFill/>
          <a:extLst>
            <a:ext uri="{909E8E84-426E-40DD-AFC4-6F175D3DCCD1}">
              <a14:hiddenFill xmlns:a14="http://schemas.microsoft.com/office/drawing/2010/main">
                <a:solidFill>
                  <a:srgbClr val="FFFFFF"/>
                </a:solidFill>
              </a14:hiddenFill>
            </a:ext>
          </a:extLst>
        </p:spPr>
      </p:pic>
      <p:sp>
        <p:nvSpPr>
          <p:cNvPr id="2057" name="Slide Number Placeholder 4">
            <a:extLst>
              <a:ext uri="{FF2B5EF4-FFF2-40B4-BE49-F238E27FC236}">
                <a16:creationId xmlns:a16="http://schemas.microsoft.com/office/drawing/2014/main" id="{729F6D99-185F-7357-7555-D0B69F56C0E3}"/>
              </a:ext>
            </a:extLst>
          </p:cNvPr>
          <p:cNvSpPr>
            <a:spLocks noGrp="1"/>
          </p:cNvSpPr>
          <p:nvPr>
            <p:ph type="sldNum" sz="quarter" idx="12"/>
          </p:nvPr>
        </p:nvSpPr>
        <p:spPr>
          <a:xfrm>
            <a:off x="6553200" y="6381328"/>
            <a:ext cx="2133600" cy="365125"/>
          </a:xfrm>
        </p:spPr>
        <p:txBody>
          <a:bodyPr anchor="ctr">
            <a:normAutofit/>
          </a:bodyPr>
          <a:lstStyle/>
          <a:p>
            <a:pPr>
              <a:spcAft>
                <a:spcPts val="600"/>
              </a:spcAft>
            </a:pPr>
            <a:fld id="{D9C42BCC-44E8-4F98-A8FE-EAF16D8C1E6E}" type="slidenum">
              <a:rPr lang="en-AU" smtClean="0"/>
              <a:pPr>
                <a:spcAft>
                  <a:spcPts val="600"/>
                </a:spcAft>
              </a:pPr>
              <a:t>2</a:t>
            </a:fld>
            <a:endParaRPr lang="en-AU"/>
          </a:p>
        </p:txBody>
      </p:sp>
      <p:sp>
        <p:nvSpPr>
          <p:cNvPr id="2066" name="Content Placeholder 6">
            <a:extLst>
              <a:ext uri="{FF2B5EF4-FFF2-40B4-BE49-F238E27FC236}">
                <a16:creationId xmlns:a16="http://schemas.microsoft.com/office/drawing/2014/main" id="{7845BDA8-9831-6396-F7BC-72556F6B2838}"/>
              </a:ext>
            </a:extLst>
          </p:cNvPr>
          <p:cNvSpPr>
            <a:spLocks noGrp="1"/>
          </p:cNvSpPr>
          <p:nvPr>
            <p:ph idx="16"/>
          </p:nvPr>
        </p:nvSpPr>
        <p:spPr>
          <a:xfrm>
            <a:off x="5499846" y="1694329"/>
            <a:ext cx="3186953" cy="4789821"/>
          </a:xfrm>
        </p:spPr>
        <p:txBody>
          <a:bodyPr/>
          <a:lstStyle/>
          <a:p>
            <a:pPr marL="285750" indent="-285750">
              <a:buFont typeface="Arial" panose="020B0604020202020204" pitchFamily="34" charset="0"/>
              <a:buChar char="•"/>
            </a:pPr>
            <a:r>
              <a:rPr lang="en-US" sz="2000" dirty="0"/>
              <a:t>History</a:t>
            </a:r>
          </a:p>
          <a:p>
            <a:pPr marL="285750" indent="-285750">
              <a:buFont typeface="Arial" panose="020B0604020202020204" pitchFamily="34" charset="0"/>
              <a:buChar char="•"/>
            </a:pPr>
            <a:r>
              <a:rPr lang="en-US" sz="2000" dirty="0"/>
              <a:t>Treaty and unique nature of the treaty arrangements</a:t>
            </a:r>
          </a:p>
          <a:p>
            <a:pPr marL="720725" lvl="1" indent="-320675">
              <a:buFont typeface="Arial" panose="020B0604020202020204" pitchFamily="34" charset="0"/>
              <a:buChar char="•"/>
            </a:pPr>
            <a:r>
              <a:rPr lang="en-US" sz="1800" dirty="0"/>
              <a:t>Treaty negotiation sans Russia </a:t>
            </a:r>
          </a:p>
          <a:p>
            <a:pPr marL="285750" indent="-285750">
              <a:buFont typeface="Arial" panose="020B0604020202020204" pitchFamily="34" charset="0"/>
              <a:buChar char="•"/>
            </a:pPr>
            <a:r>
              <a:rPr lang="en-US" sz="2000" dirty="0"/>
              <a:t>Role of Norway</a:t>
            </a:r>
          </a:p>
          <a:p>
            <a:pPr marL="285750" indent="-285750">
              <a:buFont typeface="Arial" panose="020B0604020202020204" pitchFamily="34" charset="0"/>
              <a:buChar char="•"/>
            </a:pPr>
            <a:r>
              <a:rPr lang="en-US" sz="2000" dirty="0"/>
              <a:t>Importance of signatories </a:t>
            </a:r>
          </a:p>
          <a:p>
            <a:pPr marL="285750" indent="-285750">
              <a:buFont typeface="Arial" panose="020B0604020202020204" pitchFamily="34" charset="0"/>
              <a:buChar char="•"/>
            </a:pPr>
            <a:r>
              <a:rPr lang="en-US" sz="2000" dirty="0"/>
              <a:t>People and movements</a:t>
            </a:r>
          </a:p>
          <a:p>
            <a:pPr marL="285750" indent="-285750">
              <a:buFont typeface="Arial" panose="020B0604020202020204" pitchFamily="34" charset="0"/>
              <a:buChar char="•"/>
            </a:pPr>
            <a:r>
              <a:rPr lang="en-US" sz="2000" dirty="0"/>
              <a:t>Military presence</a:t>
            </a:r>
          </a:p>
          <a:p>
            <a:pPr marL="668338" lvl="1" indent="-374650">
              <a:buFont typeface="Arial" panose="020B0604020202020204" pitchFamily="34" charset="0"/>
              <a:buChar char="•"/>
            </a:pPr>
            <a:r>
              <a:rPr lang="en-US" sz="1800" dirty="0"/>
              <a:t>Ultimate demilitarized zone?</a:t>
            </a:r>
          </a:p>
          <a:p>
            <a:pPr indent="-506412">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5429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877DF49-5D05-52C1-BF53-A0DD6EE32D60}"/>
              </a:ext>
            </a:extLst>
          </p:cNvPr>
          <p:cNvSpPr>
            <a:spLocks noGrp="1"/>
          </p:cNvSpPr>
          <p:nvPr>
            <p:ph type="title"/>
          </p:nvPr>
        </p:nvSpPr>
        <p:spPr>
          <a:xfrm>
            <a:off x="121024" y="413280"/>
            <a:ext cx="6858000" cy="648000"/>
          </a:xfrm>
        </p:spPr>
        <p:txBody>
          <a:bodyPr>
            <a:noAutofit/>
          </a:bodyPr>
          <a:lstStyle/>
          <a:p>
            <a:r>
              <a:rPr lang="en-US" sz="2600" dirty="0"/>
              <a:t>Svalbard and its geopolitical importance </a:t>
            </a:r>
          </a:p>
        </p:txBody>
      </p:sp>
      <p:pic>
        <p:nvPicPr>
          <p:cNvPr id="1026" name="Picture 2">
            <a:extLst>
              <a:ext uri="{FF2B5EF4-FFF2-40B4-BE49-F238E27FC236}">
                <a16:creationId xmlns:a16="http://schemas.microsoft.com/office/drawing/2014/main" id="{E2594499-E229-9115-06B6-6A70E487C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40"/>
          <a:stretch>
            <a:fillRect/>
          </a:stretch>
        </p:blipFill>
        <p:spPr bwMode="auto">
          <a:xfrm>
            <a:off x="457200" y="1855365"/>
            <a:ext cx="4011386"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8F9CF80-A5C5-FB1E-7ED0-A1E24A1225D4}"/>
              </a:ext>
            </a:extLst>
          </p:cNvPr>
          <p:cNvSpPr>
            <a:spLocks noGrp="1"/>
          </p:cNvSpPr>
          <p:nvPr>
            <p:ph type="sldNum" sz="quarter" idx="12"/>
          </p:nvPr>
        </p:nvSpPr>
        <p:spPr>
          <a:xfrm>
            <a:off x="6553200" y="6381328"/>
            <a:ext cx="2133600" cy="365125"/>
          </a:xfrm>
        </p:spPr>
        <p:txBody>
          <a:bodyPr anchor="ctr">
            <a:normAutofit/>
          </a:bodyPr>
          <a:lstStyle/>
          <a:p>
            <a:pPr>
              <a:spcAft>
                <a:spcPts val="600"/>
              </a:spcAft>
            </a:pPr>
            <a:fld id="{D9C42BCC-44E8-4F98-A8FE-EAF16D8C1E6E}" type="slidenum">
              <a:rPr lang="en-AU" smtClean="0"/>
              <a:pPr>
                <a:spcAft>
                  <a:spcPts val="600"/>
                </a:spcAft>
              </a:pPr>
              <a:t>3</a:t>
            </a:fld>
            <a:endParaRPr lang="en-AU"/>
          </a:p>
        </p:txBody>
      </p:sp>
      <p:sp>
        <p:nvSpPr>
          <p:cNvPr id="1037" name="Content Placeholder 6">
            <a:extLst>
              <a:ext uri="{FF2B5EF4-FFF2-40B4-BE49-F238E27FC236}">
                <a16:creationId xmlns:a16="http://schemas.microsoft.com/office/drawing/2014/main" id="{883AC766-BF2E-A09E-0F00-04094FD429F8}"/>
              </a:ext>
            </a:extLst>
          </p:cNvPr>
          <p:cNvSpPr>
            <a:spLocks noGrp="1"/>
          </p:cNvSpPr>
          <p:nvPr>
            <p:ph idx="16"/>
          </p:nvPr>
        </p:nvSpPr>
        <p:spPr>
          <a:xfrm>
            <a:off x="4675416" y="1855364"/>
            <a:ext cx="4011386" cy="4525963"/>
          </a:xfrm>
        </p:spPr>
        <p:txBody>
          <a:bodyPr>
            <a:normAutofit fontScale="92500"/>
          </a:bodyPr>
          <a:lstStyle/>
          <a:p>
            <a:pPr marL="285750" indent="-285750">
              <a:buFont typeface="Arial" panose="020B0604020202020204" pitchFamily="34" charset="0"/>
              <a:buChar char="•"/>
            </a:pPr>
            <a:r>
              <a:rPr lang="en-US" dirty="0"/>
              <a:t>Location and geopolitical importance </a:t>
            </a:r>
          </a:p>
          <a:p>
            <a:pPr marL="285750" indent="-285750">
              <a:buFont typeface="Arial" panose="020B0604020202020204" pitchFamily="34" charset="0"/>
              <a:buChar char="•"/>
            </a:pPr>
            <a:r>
              <a:rPr lang="en-US" dirty="0"/>
              <a:t>Russian </a:t>
            </a:r>
            <a:r>
              <a:rPr lang="en-US" i="1" dirty="0"/>
              <a:t>Northern Fleet</a:t>
            </a:r>
            <a:endParaRPr lang="en-US" dirty="0"/>
          </a:p>
          <a:p>
            <a:pPr marL="285750" indent="-285750">
              <a:buFont typeface="Arial" panose="020B0604020202020204" pitchFamily="34" charset="0"/>
              <a:buChar char="•"/>
            </a:pPr>
            <a:r>
              <a:rPr lang="en-US" dirty="0"/>
              <a:t>Research facilities</a:t>
            </a:r>
          </a:p>
          <a:p>
            <a:pPr marL="1085850" lvl="1" indent="-285750">
              <a:buFont typeface="Arial" panose="020B0604020202020204" pitchFamily="34" charset="0"/>
              <a:buChar char="•"/>
            </a:pPr>
            <a:r>
              <a:rPr lang="en-US" dirty="0"/>
              <a:t>Longyearbyen</a:t>
            </a:r>
          </a:p>
          <a:p>
            <a:pPr marL="1085850" lvl="1" indent="-285750">
              <a:buFont typeface="Arial" panose="020B0604020202020204" pitchFamily="34" charset="0"/>
              <a:buChar char="•"/>
            </a:pPr>
            <a:r>
              <a:rPr lang="en-US" dirty="0"/>
              <a:t>Ny </a:t>
            </a:r>
            <a:r>
              <a:rPr lang="en-US" dirty="0" err="1"/>
              <a:t>Ålesund</a:t>
            </a:r>
            <a:endParaRPr lang="en-US" dirty="0"/>
          </a:p>
          <a:p>
            <a:pPr marL="285750" indent="-285750">
              <a:buFont typeface="Arial" panose="020B0604020202020204" pitchFamily="34" charset="0"/>
              <a:buChar char="•"/>
            </a:pPr>
            <a:r>
              <a:rPr lang="en-US" dirty="0"/>
              <a:t>Russian settlements</a:t>
            </a:r>
          </a:p>
          <a:p>
            <a:pPr marL="1085850" lvl="1" indent="-285750">
              <a:buFont typeface="Arial" panose="020B0604020202020204" pitchFamily="34" charset="0"/>
              <a:buChar char="•"/>
            </a:pPr>
            <a:r>
              <a:rPr lang="en-US" dirty="0" err="1"/>
              <a:t>Pyramiden</a:t>
            </a:r>
            <a:endParaRPr lang="en-US" dirty="0"/>
          </a:p>
          <a:p>
            <a:pPr marL="1085850" lvl="1" indent="-285750">
              <a:buFont typeface="Arial" panose="020B0604020202020204" pitchFamily="34" charset="0"/>
              <a:buChar char="•"/>
            </a:pPr>
            <a:r>
              <a:rPr lang="en-US" dirty="0" err="1"/>
              <a:t>Barentsburg</a:t>
            </a:r>
            <a:endParaRPr lang="en-US" dirty="0"/>
          </a:p>
          <a:p>
            <a:pPr marL="285750" indent="-285750">
              <a:buFont typeface="Arial" panose="020B0604020202020204" pitchFamily="34" charset="0"/>
              <a:buChar char="•"/>
            </a:pPr>
            <a:r>
              <a:rPr lang="en-US" dirty="0"/>
              <a:t>Demilitarized? </a:t>
            </a:r>
          </a:p>
          <a:p>
            <a:pPr marL="1085850" lvl="1" indent="-285750">
              <a:buFont typeface="Arial" panose="020B0604020202020204" pitchFamily="34" charset="0"/>
              <a:buChar char="•"/>
            </a:pPr>
            <a:r>
              <a:rPr lang="en-US" dirty="0"/>
              <a:t>A9 of Svalbard Treaty </a:t>
            </a:r>
          </a:p>
          <a:p>
            <a:pPr marL="1085850" lvl="1" indent="-285750">
              <a:buFont typeface="Arial" panose="020B0604020202020204" pitchFamily="34" charset="0"/>
              <a:buChar char="•"/>
            </a:pPr>
            <a:r>
              <a:rPr lang="en-US" dirty="0" err="1"/>
              <a:t>SvalSat</a:t>
            </a:r>
            <a:r>
              <a:rPr lang="en-US" dirty="0"/>
              <a:t> (KSAT)</a:t>
            </a:r>
          </a:p>
          <a:p>
            <a:pPr marL="1085850" lvl="1" indent="-285750">
              <a:buFont typeface="Arial" panose="020B0604020202020204" pitchFamily="34" charset="0"/>
              <a:buChar char="•"/>
            </a:pPr>
            <a:r>
              <a:rPr lang="en-US" dirty="0"/>
              <a:t>Civilian vs military infrastructure</a:t>
            </a:r>
          </a:p>
          <a:p>
            <a:pPr marL="285750" indent="-285750">
              <a:buFont typeface="Arial" panose="020B0604020202020204" pitchFamily="34" charset="0"/>
              <a:buChar char="•"/>
            </a:pPr>
            <a:r>
              <a:rPr lang="en-US" dirty="0"/>
              <a:t>Importance as part of NSR</a:t>
            </a:r>
          </a:p>
          <a:p>
            <a:pPr marL="285750" indent="-285750">
              <a:buFont typeface="Arial" panose="020B0604020202020204" pitchFamily="34" charset="0"/>
              <a:buChar char="•"/>
            </a:pPr>
            <a:r>
              <a:rPr lang="en-US" dirty="0" err="1"/>
              <a:t>Barentsburg</a:t>
            </a:r>
            <a:r>
              <a:rPr lang="en-US" dirty="0"/>
              <a:t> – operational plus research </a:t>
            </a:r>
          </a:p>
        </p:txBody>
      </p:sp>
    </p:spTree>
    <p:extLst>
      <p:ext uri="{BB962C8B-B14F-4D97-AF65-F5344CB8AC3E}">
        <p14:creationId xmlns:p14="http://schemas.microsoft.com/office/powerpoint/2010/main" val="396620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A2BD0-471C-ACE1-DE5F-1D9A4BDEEA4A}"/>
              </a:ext>
            </a:extLst>
          </p:cNvPr>
          <p:cNvSpPr>
            <a:spLocks noGrp="1"/>
          </p:cNvSpPr>
          <p:nvPr>
            <p:ph type="title"/>
          </p:nvPr>
        </p:nvSpPr>
        <p:spPr>
          <a:xfrm>
            <a:off x="457200" y="413280"/>
            <a:ext cx="6299200" cy="648000"/>
          </a:xfrm>
        </p:spPr>
        <p:txBody>
          <a:bodyPr anchor="t">
            <a:noAutofit/>
          </a:bodyPr>
          <a:lstStyle/>
          <a:p>
            <a:pPr>
              <a:lnSpc>
                <a:spcPct val="90000"/>
              </a:lnSpc>
            </a:pPr>
            <a:r>
              <a:rPr lang="en-AU" dirty="0"/>
              <a:t>Russian facilities at </a:t>
            </a:r>
            <a:r>
              <a:rPr lang="en-AU" dirty="0" err="1"/>
              <a:t>Pyramiden</a:t>
            </a:r>
            <a:r>
              <a:rPr lang="en-AU" dirty="0"/>
              <a:t> </a:t>
            </a:r>
            <a:endParaRPr lang="en-US" dirty="0"/>
          </a:p>
        </p:txBody>
      </p:sp>
      <p:sp>
        <p:nvSpPr>
          <p:cNvPr id="5" name="Slide Number Placeholder 4">
            <a:extLst>
              <a:ext uri="{FF2B5EF4-FFF2-40B4-BE49-F238E27FC236}">
                <a16:creationId xmlns:a16="http://schemas.microsoft.com/office/drawing/2014/main" id="{0E9F1E5E-958F-C063-5FF0-5DB011E7DF08}"/>
              </a:ext>
            </a:extLst>
          </p:cNvPr>
          <p:cNvSpPr>
            <a:spLocks noGrp="1"/>
          </p:cNvSpPr>
          <p:nvPr>
            <p:ph type="sldNum" sz="quarter" idx="12"/>
          </p:nvPr>
        </p:nvSpPr>
        <p:spPr>
          <a:xfrm>
            <a:off x="6553200" y="6381328"/>
            <a:ext cx="2133600" cy="365125"/>
          </a:xfrm>
        </p:spPr>
        <p:txBody>
          <a:bodyPr anchor="ctr">
            <a:normAutofit/>
          </a:bodyPr>
          <a:lstStyle/>
          <a:p>
            <a:pPr>
              <a:spcAft>
                <a:spcPts val="600"/>
              </a:spcAft>
            </a:pPr>
            <a:fld id="{D9C42BCC-44E8-4F98-A8FE-EAF16D8C1E6E}" type="slidenum">
              <a:rPr lang="en-AU" smtClean="0"/>
              <a:pPr>
                <a:spcAft>
                  <a:spcPts val="600"/>
                </a:spcAft>
              </a:pPr>
              <a:t>4</a:t>
            </a:fld>
            <a:endParaRPr lang="en-AU"/>
          </a:p>
        </p:txBody>
      </p:sp>
      <p:pic>
        <p:nvPicPr>
          <p:cNvPr id="3074" name="Picture 2" descr="The abandoned Soviet mining outpost of Pyramiden, in Svalbard, Norway. -  ABC News">
            <a:extLst>
              <a:ext uri="{FF2B5EF4-FFF2-40B4-BE49-F238E27FC236}">
                <a16:creationId xmlns:a16="http://schemas.microsoft.com/office/drawing/2014/main" id="{0DA281E0-DE58-AE23-262B-B8F7BC2A6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129" r="23015" b="-2"/>
          <a:stretch>
            <a:fillRect/>
          </a:stretch>
        </p:blipFill>
        <p:spPr bwMode="auto">
          <a:xfrm>
            <a:off x="4750707" y="1702334"/>
            <a:ext cx="4011386"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6B4DEF0D-83FA-52AA-EE07-89343AE2FC83}"/>
              </a:ext>
            </a:extLst>
          </p:cNvPr>
          <p:cNvSpPr>
            <a:spLocks noGrp="1"/>
          </p:cNvSpPr>
          <p:nvPr>
            <p:ph idx="1"/>
          </p:nvPr>
        </p:nvSpPr>
        <p:spPr>
          <a:xfrm>
            <a:off x="457200" y="1594757"/>
            <a:ext cx="4011386" cy="2042061"/>
          </a:xfrm>
        </p:spPr>
        <p:txBody>
          <a:bodyPr>
            <a:normAutofit lnSpcReduction="10000"/>
          </a:bodyPr>
          <a:lstStyle/>
          <a:p>
            <a:pPr marL="285750" indent="-285750">
              <a:buFont typeface="Arial" panose="020B0604020202020204" pitchFamily="34" charset="0"/>
              <a:buChar char="•"/>
            </a:pPr>
            <a:r>
              <a:rPr lang="en-US" dirty="0"/>
              <a:t>Some facilities already but abandoned since 1998 – usefulness? </a:t>
            </a:r>
          </a:p>
          <a:p>
            <a:pPr marL="1085850" lvl="1" indent="-285750">
              <a:buFont typeface="Arial" panose="020B0604020202020204" pitchFamily="34" charset="0"/>
              <a:buChar char="•"/>
            </a:pPr>
            <a:r>
              <a:rPr lang="en-US" dirty="0"/>
              <a:t>roads</a:t>
            </a:r>
          </a:p>
          <a:p>
            <a:pPr marL="285750" indent="-285750">
              <a:buFont typeface="Arial" panose="020B0604020202020204" pitchFamily="34" charset="0"/>
              <a:buChar char="•"/>
            </a:pPr>
            <a:r>
              <a:rPr lang="en-US" dirty="0"/>
              <a:t>Re-establish essential services</a:t>
            </a:r>
          </a:p>
          <a:p>
            <a:pPr marL="285750" indent="-285750">
              <a:buFont typeface="Arial" panose="020B0604020202020204" pitchFamily="34" charset="0"/>
              <a:buChar char="•"/>
            </a:pPr>
            <a:r>
              <a:rPr lang="en-US" dirty="0"/>
              <a:t>Impact of permafrost on buildings?</a:t>
            </a:r>
          </a:p>
          <a:p>
            <a:pPr marL="285750" indent="-285750">
              <a:buFont typeface="Arial" panose="020B0604020202020204" pitchFamily="34" charset="0"/>
              <a:buChar char="•"/>
            </a:pPr>
            <a:r>
              <a:rPr lang="en-US" dirty="0"/>
              <a:t>Energy generation?</a:t>
            </a:r>
          </a:p>
          <a:p>
            <a:pPr marL="285750" indent="-285750">
              <a:buFont typeface="Arial" panose="020B0604020202020204" pitchFamily="34" charset="0"/>
              <a:buChar char="•"/>
            </a:pPr>
            <a:endParaRPr lang="en-US" dirty="0"/>
          </a:p>
        </p:txBody>
      </p:sp>
      <p:pic>
        <p:nvPicPr>
          <p:cNvPr id="3080" name="Picture 8">
            <a:extLst>
              <a:ext uri="{FF2B5EF4-FFF2-40B4-BE49-F238E27FC236}">
                <a16:creationId xmlns:a16="http://schemas.microsoft.com/office/drawing/2014/main" id="{A4AAEC96-5610-04F6-BE02-837474F11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06" y="3635070"/>
            <a:ext cx="3874941" cy="28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4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382E4-B6D3-07D9-B4DE-4A370CEB51F5}"/>
              </a:ext>
            </a:extLst>
          </p:cNvPr>
          <p:cNvSpPr>
            <a:spLocks noGrp="1"/>
          </p:cNvSpPr>
          <p:nvPr>
            <p:ph type="title"/>
          </p:nvPr>
        </p:nvSpPr>
        <p:spPr>
          <a:xfrm>
            <a:off x="460072" y="448160"/>
            <a:ext cx="6299200" cy="648000"/>
          </a:xfrm>
        </p:spPr>
        <p:txBody>
          <a:bodyPr anchor="t">
            <a:normAutofit/>
          </a:bodyPr>
          <a:lstStyle/>
          <a:p>
            <a:pPr algn="ctr"/>
            <a:r>
              <a:rPr lang="en-US" dirty="0"/>
              <a:t>Possible research facilities </a:t>
            </a:r>
          </a:p>
        </p:txBody>
      </p:sp>
      <p:sp>
        <p:nvSpPr>
          <p:cNvPr id="5" name="Slide Number Placeholder 4">
            <a:extLst>
              <a:ext uri="{FF2B5EF4-FFF2-40B4-BE49-F238E27FC236}">
                <a16:creationId xmlns:a16="http://schemas.microsoft.com/office/drawing/2014/main" id="{9C50278C-F7BB-29F0-97A8-F0CC6C657741}"/>
              </a:ext>
            </a:extLst>
          </p:cNvPr>
          <p:cNvSpPr>
            <a:spLocks noGrp="1"/>
          </p:cNvSpPr>
          <p:nvPr>
            <p:ph type="sldNum" sz="quarter" idx="10"/>
          </p:nvPr>
        </p:nvSpPr>
        <p:spPr>
          <a:xfrm>
            <a:off x="6553200" y="6309320"/>
            <a:ext cx="2133600" cy="365125"/>
          </a:xfrm>
        </p:spPr>
        <p:txBody>
          <a:bodyPr anchor="ctr">
            <a:normAutofit/>
          </a:bodyPr>
          <a:lstStyle/>
          <a:p>
            <a:pPr>
              <a:spcAft>
                <a:spcPts val="600"/>
              </a:spcAft>
            </a:pPr>
            <a:fld id="{D9C42BCC-44E8-4F98-A8FE-EAF16D8C1E6E}" type="slidenum">
              <a:rPr lang="en-AU" smtClean="0"/>
              <a:pPr>
                <a:spcAft>
                  <a:spcPts val="600"/>
                </a:spcAft>
              </a:pPr>
              <a:t>5</a:t>
            </a:fld>
            <a:endParaRPr lang="en-AU"/>
          </a:p>
        </p:txBody>
      </p:sp>
      <p:sp>
        <p:nvSpPr>
          <p:cNvPr id="12" name="Text Placeholder 4">
            <a:extLst>
              <a:ext uri="{FF2B5EF4-FFF2-40B4-BE49-F238E27FC236}">
                <a16:creationId xmlns:a16="http://schemas.microsoft.com/office/drawing/2014/main" id="{D03D3D7F-4B1A-99E3-61F5-C096ACDC5B22}"/>
              </a:ext>
            </a:extLst>
          </p:cNvPr>
          <p:cNvSpPr>
            <a:spLocks noGrp="1"/>
          </p:cNvSpPr>
          <p:nvPr>
            <p:ph type="body" sz="quarter" idx="30"/>
          </p:nvPr>
        </p:nvSpPr>
        <p:spPr>
          <a:xfrm>
            <a:off x="460072" y="1628986"/>
            <a:ext cx="8186088" cy="4780854"/>
          </a:xfrm>
        </p:spPr>
        <p:txBody>
          <a:bodyPr>
            <a:normAutofit lnSpcReduction="10000"/>
          </a:bodyPr>
          <a:lstStyle/>
          <a:p>
            <a:r>
              <a:rPr lang="en-AU" sz="2000" dirty="0">
                <a:latin typeface="+mn-lt"/>
              </a:rPr>
              <a:t>Discussion around the establishment of the Pyramiden Research Station (PRS) at the </a:t>
            </a:r>
            <a:r>
              <a:rPr lang="en-AU" sz="2000" i="1" dirty="0">
                <a:latin typeface="+mn-lt"/>
              </a:rPr>
              <a:t>IV International Scientific and Practical Conference “Security of the Arctic Borders: Ecology, History, Images of the Future</a:t>
            </a:r>
            <a:r>
              <a:rPr lang="en-AU" sz="2000" dirty="0">
                <a:latin typeface="+mn-lt"/>
              </a:rPr>
              <a:t> in October 2023</a:t>
            </a:r>
            <a:endParaRPr lang="en-AU" sz="2000" b="1" dirty="0">
              <a:latin typeface="+mn-lt"/>
            </a:endParaRPr>
          </a:p>
          <a:p>
            <a:r>
              <a:rPr lang="en-AU" sz="2000" b="1" dirty="0">
                <a:latin typeface="+mn-lt"/>
              </a:rPr>
              <a:t>New </a:t>
            </a:r>
            <a:r>
              <a:rPr lang="en-AU" sz="2000" b="1" dirty="0" err="1">
                <a:latin typeface="+mn-lt"/>
              </a:rPr>
              <a:t>Pyramiden</a:t>
            </a:r>
            <a:r>
              <a:rPr lang="en-AU" sz="2000" b="1" dirty="0">
                <a:latin typeface="+mn-lt"/>
              </a:rPr>
              <a:t> International Research Station:</a:t>
            </a:r>
            <a:r>
              <a:rPr lang="en-AU" sz="2000" dirty="0">
                <a:latin typeface="+mn-lt"/>
              </a:rPr>
              <a:t> </a:t>
            </a:r>
          </a:p>
          <a:p>
            <a:pPr lvl="1"/>
            <a:r>
              <a:rPr lang="en-AU" sz="1800" dirty="0"/>
              <a:t>a new international research station in </a:t>
            </a:r>
            <a:r>
              <a:rPr lang="en-AU" sz="1800" dirty="0" err="1"/>
              <a:t>Pyramiden</a:t>
            </a:r>
            <a:r>
              <a:rPr lang="en-AU" sz="1800" dirty="0"/>
              <a:t> </a:t>
            </a:r>
          </a:p>
          <a:p>
            <a:pPr lvl="1"/>
            <a:r>
              <a:rPr lang="en-AU" sz="1800" dirty="0"/>
              <a:t>Supported  at BRICs researchers, in line with Russian Foreign Policy pivot</a:t>
            </a:r>
          </a:p>
          <a:p>
            <a:pPr lvl="1"/>
            <a:r>
              <a:rPr lang="en-AU" sz="1800" dirty="0"/>
              <a:t>Support from Turkey also </a:t>
            </a:r>
          </a:p>
          <a:p>
            <a:pPr lvl="1"/>
            <a:r>
              <a:rPr lang="en-AU" sz="1800" dirty="0"/>
              <a:t>support from the state-owned company Trust Arctikugol</a:t>
            </a:r>
          </a:p>
          <a:p>
            <a:pPr lvl="1"/>
            <a:r>
              <a:rPr lang="en-US" sz="1800" dirty="0"/>
              <a:t>Tambov State University</a:t>
            </a:r>
          </a:p>
          <a:p>
            <a:pPr lvl="1"/>
            <a:r>
              <a:rPr lang="en-AU" sz="1800" dirty="0"/>
              <a:t>Moscow State Institute of International Relations (MGIMO) </a:t>
            </a:r>
          </a:p>
          <a:p>
            <a:pPr lvl="1"/>
            <a:r>
              <a:rPr lang="en-AU" sz="1800" dirty="0"/>
              <a:t>Russian State University for the Humanities (RSUH)</a:t>
            </a:r>
            <a:r>
              <a:rPr lang="en-US" sz="1800" dirty="0"/>
              <a:t> </a:t>
            </a:r>
          </a:p>
          <a:p>
            <a:r>
              <a:rPr lang="en-US" sz="2000" dirty="0">
                <a:latin typeface="+mn-lt"/>
              </a:rPr>
              <a:t>Precedent in establish international research station – Ny </a:t>
            </a:r>
            <a:r>
              <a:rPr lang="en-US" sz="2000" dirty="0" err="1">
                <a:latin typeface="+mn-lt"/>
              </a:rPr>
              <a:t>Ålesund</a:t>
            </a:r>
            <a:r>
              <a:rPr lang="en-US" sz="2000" dirty="0">
                <a:latin typeface="+mn-lt"/>
              </a:rPr>
              <a:t> </a:t>
            </a:r>
          </a:p>
          <a:p>
            <a:pPr lvl="1"/>
            <a:r>
              <a:rPr lang="en-AU" sz="1800" dirty="0"/>
              <a:t>shared resources for marine ecology, physiology, biochemistry and physical sciences</a:t>
            </a:r>
            <a:endParaRPr lang="en-US" sz="1800" dirty="0"/>
          </a:p>
        </p:txBody>
      </p:sp>
    </p:spTree>
    <p:extLst>
      <p:ext uri="{BB962C8B-B14F-4D97-AF65-F5344CB8AC3E}">
        <p14:creationId xmlns:p14="http://schemas.microsoft.com/office/powerpoint/2010/main" val="334072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97CFE-B710-8F75-1EB8-2E080FFCBE7D}"/>
              </a:ext>
            </a:extLst>
          </p:cNvPr>
          <p:cNvSpPr>
            <a:spLocks noGrp="1"/>
          </p:cNvSpPr>
          <p:nvPr>
            <p:ph type="title"/>
          </p:nvPr>
        </p:nvSpPr>
        <p:spPr>
          <a:xfrm>
            <a:off x="457200" y="492453"/>
            <a:ext cx="6299200" cy="648000"/>
          </a:xfrm>
        </p:spPr>
        <p:txBody>
          <a:bodyPr anchor="t">
            <a:normAutofit/>
          </a:bodyPr>
          <a:lstStyle/>
          <a:p>
            <a:pPr algn="ctr">
              <a:lnSpc>
                <a:spcPct val="90000"/>
              </a:lnSpc>
            </a:pPr>
            <a:r>
              <a:rPr lang="en-US" sz="2000" dirty="0"/>
              <a:t>Contribution of PIRS to regional and global geopolitics</a:t>
            </a:r>
          </a:p>
        </p:txBody>
      </p:sp>
      <p:sp>
        <p:nvSpPr>
          <p:cNvPr id="2" name="Content Placeholder 1">
            <a:extLst>
              <a:ext uri="{FF2B5EF4-FFF2-40B4-BE49-F238E27FC236}">
                <a16:creationId xmlns:a16="http://schemas.microsoft.com/office/drawing/2014/main" id="{551A5005-A6D9-ADC2-328F-808610431280}"/>
              </a:ext>
            </a:extLst>
          </p:cNvPr>
          <p:cNvSpPr>
            <a:spLocks noGrp="1"/>
          </p:cNvSpPr>
          <p:nvPr>
            <p:ph idx="1"/>
          </p:nvPr>
        </p:nvSpPr>
        <p:spPr>
          <a:xfrm>
            <a:off x="457200" y="1594757"/>
            <a:ext cx="4011386" cy="4525963"/>
          </a:xfrm>
        </p:spPr>
        <p:txBody>
          <a:bodyPr>
            <a:normAutofit lnSpcReduction="10000"/>
          </a:bodyPr>
          <a:lstStyle/>
          <a:p>
            <a:pPr marL="285750" indent="-285750">
              <a:buFont typeface="Arial" panose="020B0604020202020204" pitchFamily="34" charset="0"/>
              <a:buChar char="•"/>
            </a:pPr>
            <a:r>
              <a:rPr lang="en-US" sz="2000" dirty="0"/>
              <a:t>Demonstration of desire to cooperate with Norway </a:t>
            </a:r>
          </a:p>
          <a:p>
            <a:pPr marL="1085850" lvl="1" indent="-285750">
              <a:buFont typeface="Arial" panose="020B0604020202020204" pitchFamily="34" charset="0"/>
              <a:buChar char="•"/>
            </a:pPr>
            <a:r>
              <a:rPr lang="en-US" sz="1800" dirty="0"/>
              <a:t>Pragmatism and functionalism</a:t>
            </a:r>
          </a:p>
          <a:p>
            <a:pPr marL="1085850" lvl="1" indent="-285750">
              <a:buFont typeface="Arial" panose="020B0604020202020204" pitchFamily="34" charset="0"/>
              <a:buChar char="•"/>
            </a:pPr>
            <a:r>
              <a:rPr lang="en-US" sz="1800" dirty="0"/>
              <a:t>Cooperation not conflict</a:t>
            </a:r>
          </a:p>
          <a:p>
            <a:pPr marL="285750" indent="-285750">
              <a:buFont typeface="Arial" panose="020B0604020202020204" pitchFamily="34" charset="0"/>
              <a:buChar char="•"/>
            </a:pPr>
            <a:r>
              <a:rPr lang="en-US" sz="2000" dirty="0"/>
              <a:t>Demonstrates non-military intentions </a:t>
            </a:r>
          </a:p>
          <a:p>
            <a:pPr marL="285750" indent="-285750">
              <a:buFont typeface="Arial" panose="020B0604020202020204" pitchFamily="34" charset="0"/>
              <a:buChar char="•"/>
            </a:pPr>
            <a:r>
              <a:rPr lang="en-US" sz="2000" dirty="0"/>
              <a:t>Shared space with NATO member</a:t>
            </a:r>
          </a:p>
          <a:p>
            <a:pPr marL="285750" indent="-285750">
              <a:buFont typeface="Arial" panose="020B0604020202020204" pitchFamily="34" charset="0"/>
              <a:buChar char="•"/>
            </a:pPr>
            <a:r>
              <a:rPr lang="en-US" sz="2000" dirty="0"/>
              <a:t>Ameliorates declaration of Norway as ‘very unfriendly’</a:t>
            </a:r>
          </a:p>
          <a:p>
            <a:pPr marL="285750" indent="-285750">
              <a:buFont typeface="Arial" panose="020B0604020202020204" pitchFamily="34" charset="0"/>
              <a:buChar char="•"/>
            </a:pPr>
            <a:r>
              <a:rPr lang="en-US" sz="2000" dirty="0"/>
              <a:t>Segregates activities on Svalbard from rest of world – a special area for geopolitical tolerance</a:t>
            </a:r>
          </a:p>
          <a:p>
            <a:endParaRPr lang="en-US" dirty="0"/>
          </a:p>
        </p:txBody>
      </p:sp>
      <p:sp>
        <p:nvSpPr>
          <p:cNvPr id="5" name="Slide Number Placeholder 4">
            <a:extLst>
              <a:ext uri="{FF2B5EF4-FFF2-40B4-BE49-F238E27FC236}">
                <a16:creationId xmlns:a16="http://schemas.microsoft.com/office/drawing/2014/main" id="{CA8E02A9-9A6E-95A6-C8E9-9B232D6883D8}"/>
              </a:ext>
            </a:extLst>
          </p:cNvPr>
          <p:cNvSpPr>
            <a:spLocks noGrp="1"/>
          </p:cNvSpPr>
          <p:nvPr>
            <p:ph type="sldNum" sz="quarter" idx="12"/>
          </p:nvPr>
        </p:nvSpPr>
        <p:spPr>
          <a:xfrm>
            <a:off x="6553200" y="6381328"/>
            <a:ext cx="2133600" cy="365125"/>
          </a:xfrm>
        </p:spPr>
        <p:txBody>
          <a:bodyPr anchor="ctr">
            <a:normAutofit/>
          </a:bodyPr>
          <a:lstStyle/>
          <a:p>
            <a:pPr>
              <a:spcAft>
                <a:spcPts val="600"/>
              </a:spcAft>
            </a:pPr>
            <a:fld id="{D9C42BCC-44E8-4F98-A8FE-EAF16D8C1E6E}" type="slidenum">
              <a:rPr lang="en-AU" smtClean="0"/>
              <a:pPr>
                <a:spcAft>
                  <a:spcPts val="600"/>
                </a:spcAft>
              </a:pPr>
              <a:t>6</a:t>
            </a:fld>
            <a:endParaRPr lang="en-AU"/>
          </a:p>
        </p:txBody>
      </p:sp>
      <p:pic>
        <p:nvPicPr>
          <p:cNvPr id="4098" name="Picture 2" descr="norway russia flags - Jamestown">
            <a:extLst>
              <a:ext uri="{FF2B5EF4-FFF2-40B4-BE49-F238E27FC236}">
                <a16:creationId xmlns:a16="http://schemas.microsoft.com/office/drawing/2014/main" id="{02BDD5F3-4201-CF41-14ED-8807E5C93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59" r="15561"/>
          <a:stretch>
            <a:fillRect/>
          </a:stretch>
        </p:blipFill>
        <p:spPr bwMode="auto">
          <a:xfrm>
            <a:off x="4686300" y="1594757"/>
            <a:ext cx="4011386"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83087C-471B-E993-35E5-1CD65D7307E4}"/>
              </a:ext>
            </a:extLst>
          </p:cNvPr>
          <p:cNvSpPr>
            <a:spLocks noGrp="1"/>
          </p:cNvSpPr>
          <p:nvPr>
            <p:ph sz="quarter" idx="16"/>
          </p:nvPr>
        </p:nvSpPr>
        <p:spPr>
          <a:xfrm>
            <a:off x="457200" y="1516109"/>
            <a:ext cx="8453867" cy="2491285"/>
          </a:xfrm>
        </p:spPr>
        <p:txBody>
          <a:bodyPr>
            <a:normAutofit fontScale="92500" lnSpcReduction="10000"/>
          </a:bodyPr>
          <a:lstStyle/>
          <a:p>
            <a:pPr marL="449263"/>
            <a:r>
              <a:rPr lang="en-US" sz="2400" dirty="0">
                <a:latin typeface="Calibri" panose="020F0502020204030204" pitchFamily="34" charset="0"/>
                <a:cs typeface="Calibri" panose="020F0502020204030204" pitchFamily="34" charset="0"/>
              </a:rPr>
              <a:t>Precedence for International Scientific Research Centre – Ny </a:t>
            </a:r>
            <a:r>
              <a:rPr lang="en-US" sz="2400" dirty="0" err="1">
                <a:latin typeface="Calibri" panose="020F0502020204030204" pitchFamily="34" charset="0"/>
                <a:cs typeface="Calibri" panose="020F0502020204030204" pitchFamily="34" charset="0"/>
              </a:rPr>
              <a:t>Ålesund</a:t>
            </a:r>
            <a:endParaRPr lang="en-US" sz="2400" dirty="0">
              <a:latin typeface="Calibri" panose="020F0502020204030204" pitchFamily="34" charset="0"/>
              <a:cs typeface="Calibri" panose="020F0502020204030204" pitchFamily="34" charset="0"/>
            </a:endParaRPr>
          </a:p>
          <a:p>
            <a:pPr marL="449263"/>
            <a:r>
              <a:rPr lang="en-US" sz="2400" dirty="0">
                <a:latin typeface="Calibri" panose="020F0502020204030204" pitchFamily="34" charset="0"/>
                <a:cs typeface="Calibri" panose="020F0502020204030204" pitchFamily="34" charset="0"/>
              </a:rPr>
              <a:t>Abandoned </a:t>
            </a:r>
            <a:r>
              <a:rPr lang="en-US" sz="2400" dirty="0" err="1">
                <a:latin typeface="Calibri" panose="020F0502020204030204" pitchFamily="34" charset="0"/>
                <a:cs typeface="Calibri" panose="020F0502020204030204" pitchFamily="34" charset="0"/>
              </a:rPr>
              <a:t>Pyramiden</a:t>
            </a:r>
            <a:r>
              <a:rPr lang="en-US" sz="2400" dirty="0">
                <a:latin typeface="Calibri" panose="020F0502020204030204" pitchFamily="34" charset="0"/>
                <a:cs typeface="Calibri" panose="020F0502020204030204" pitchFamily="34" charset="0"/>
              </a:rPr>
              <a:t> settlement is ideal location – will revive the Russian claim over town</a:t>
            </a:r>
          </a:p>
          <a:p>
            <a:pPr marL="449263"/>
            <a:r>
              <a:rPr lang="en-US" sz="2400" dirty="0">
                <a:latin typeface="Calibri" panose="020F0502020204030204" pitchFamily="34" charset="0"/>
                <a:cs typeface="Calibri" panose="020F0502020204030204" pitchFamily="34" charset="0"/>
              </a:rPr>
              <a:t>Supports existing research and activities in </a:t>
            </a:r>
            <a:r>
              <a:rPr lang="en-US" sz="2400" dirty="0" err="1">
                <a:latin typeface="Calibri" panose="020F0502020204030204" pitchFamily="34" charset="0"/>
                <a:cs typeface="Calibri" panose="020F0502020204030204" pitchFamily="34" charset="0"/>
              </a:rPr>
              <a:t>Barentsburg</a:t>
            </a:r>
            <a:r>
              <a:rPr lang="en-US" sz="2400" dirty="0">
                <a:latin typeface="Calibri" panose="020F0502020204030204" pitchFamily="34" charset="0"/>
                <a:cs typeface="Calibri" panose="020F0502020204030204" pitchFamily="34" charset="0"/>
              </a:rPr>
              <a:t> </a:t>
            </a:r>
          </a:p>
          <a:p>
            <a:pPr marL="449263"/>
            <a:r>
              <a:rPr lang="en-US" sz="2400" dirty="0">
                <a:latin typeface="Calibri" panose="020F0502020204030204" pitchFamily="34" charset="0"/>
                <a:cs typeface="Calibri" panose="020F0502020204030204" pitchFamily="34" charset="0"/>
              </a:rPr>
              <a:t> Supports </a:t>
            </a:r>
            <a:r>
              <a:rPr lang="en-US" sz="2400" i="1" dirty="0">
                <a:latin typeface="Calibri" panose="020F0502020204030204" pitchFamily="34" charset="0"/>
                <a:cs typeface="Calibri" panose="020F0502020204030204" pitchFamily="34" charset="0"/>
              </a:rPr>
              <a:t>Russian Foreign Policy</a:t>
            </a:r>
          </a:p>
          <a:p>
            <a:pPr marL="449263"/>
            <a:r>
              <a:rPr lang="en-US" sz="2400" dirty="0">
                <a:latin typeface="Calibri" panose="020F0502020204030204" pitchFamily="34" charset="0"/>
                <a:cs typeface="Calibri" panose="020F0502020204030204" pitchFamily="34" charset="0"/>
              </a:rPr>
              <a:t>Allows Russia to push back on Norwegian administration/ sovereignty over Svalbard whilst maintaining ‘friendly’ relations</a:t>
            </a:r>
          </a:p>
        </p:txBody>
      </p:sp>
      <p:sp>
        <p:nvSpPr>
          <p:cNvPr id="3" name="Title 2">
            <a:extLst>
              <a:ext uri="{FF2B5EF4-FFF2-40B4-BE49-F238E27FC236}">
                <a16:creationId xmlns:a16="http://schemas.microsoft.com/office/drawing/2014/main" id="{6E0CFAF2-A5CE-8C66-1994-B2D019996B20}"/>
              </a:ext>
            </a:extLst>
          </p:cNvPr>
          <p:cNvSpPr>
            <a:spLocks noGrp="1"/>
          </p:cNvSpPr>
          <p:nvPr>
            <p:ph type="title"/>
          </p:nvPr>
        </p:nvSpPr>
        <p:spPr>
          <a:xfrm>
            <a:off x="632012" y="499682"/>
            <a:ext cx="6299200" cy="648000"/>
          </a:xfrm>
        </p:spPr>
        <p:txBody>
          <a:bodyPr/>
          <a:lstStyle/>
          <a:p>
            <a:pPr algn="ctr"/>
            <a:r>
              <a:rPr lang="en-US" dirty="0"/>
              <a:t>Concluding remarks </a:t>
            </a:r>
          </a:p>
        </p:txBody>
      </p:sp>
      <p:sp>
        <p:nvSpPr>
          <p:cNvPr id="5" name="Slide Number Placeholder 4">
            <a:extLst>
              <a:ext uri="{FF2B5EF4-FFF2-40B4-BE49-F238E27FC236}">
                <a16:creationId xmlns:a16="http://schemas.microsoft.com/office/drawing/2014/main" id="{8E49BD9D-B6EC-5198-998F-EB62F51D5B8D}"/>
              </a:ext>
            </a:extLst>
          </p:cNvPr>
          <p:cNvSpPr>
            <a:spLocks noGrp="1"/>
          </p:cNvSpPr>
          <p:nvPr>
            <p:ph type="sldNum" sz="quarter" idx="12"/>
          </p:nvPr>
        </p:nvSpPr>
        <p:spPr/>
        <p:txBody>
          <a:bodyPr/>
          <a:lstStyle/>
          <a:p>
            <a:fld id="{D9C42BCC-44E8-4F98-A8FE-EAF16D8C1E6E}" type="slidenum">
              <a:rPr lang="en-AU" smtClean="0"/>
              <a:t>7</a:t>
            </a:fld>
            <a:endParaRPr lang="en-AU" dirty="0"/>
          </a:p>
        </p:txBody>
      </p:sp>
      <p:pic>
        <p:nvPicPr>
          <p:cNvPr id="5122" name="Picture 2" descr="Svalbardåret - Visit Svalbard">
            <a:extLst>
              <a:ext uri="{FF2B5EF4-FFF2-40B4-BE49-F238E27FC236}">
                <a16:creationId xmlns:a16="http://schemas.microsoft.com/office/drawing/2014/main" id="{567F6FA7-8FB3-42F8-6F11-7D34479B4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44" y="4096248"/>
            <a:ext cx="8655911" cy="265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9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4F152F-C3AE-A044-9237-9E3144E48EB5}"/>
              </a:ext>
            </a:extLst>
          </p:cNvPr>
          <p:cNvSpPr>
            <a:spLocks noGrp="1"/>
          </p:cNvSpPr>
          <p:nvPr>
            <p:ph type="title"/>
          </p:nvPr>
        </p:nvSpPr>
        <p:spPr/>
        <p:txBody>
          <a:bodyPr/>
          <a:lstStyle/>
          <a:p>
            <a:pPr algn="ctr"/>
            <a:r>
              <a:rPr lang="en-US" dirty="0"/>
              <a:t>Thank you!</a:t>
            </a:r>
          </a:p>
        </p:txBody>
      </p:sp>
      <p:sp>
        <p:nvSpPr>
          <p:cNvPr id="7" name="Text Placeholder 6">
            <a:extLst>
              <a:ext uri="{FF2B5EF4-FFF2-40B4-BE49-F238E27FC236}">
                <a16:creationId xmlns:a16="http://schemas.microsoft.com/office/drawing/2014/main" id="{B683CD2A-79AC-9049-8FDF-58414EB05BFD}"/>
              </a:ext>
            </a:extLst>
          </p:cNvPr>
          <p:cNvSpPr>
            <a:spLocks noGrp="1"/>
          </p:cNvSpPr>
          <p:nvPr>
            <p:ph type="body" sz="quarter" idx="15"/>
          </p:nvPr>
        </p:nvSpPr>
        <p:spPr/>
        <p:txBody>
          <a:bodyPr>
            <a:normAutofit fontScale="92500"/>
          </a:bodyPr>
          <a:lstStyle/>
          <a:p>
            <a:r>
              <a:rPr lang="en-US" dirty="0" err="1"/>
              <a:t>Tina.solimanhunter@mq.edu.au</a:t>
            </a:r>
            <a:endParaRPr lang="en-US" dirty="0"/>
          </a:p>
        </p:txBody>
      </p:sp>
    </p:spTree>
    <p:extLst>
      <p:ext uri="{BB962C8B-B14F-4D97-AF65-F5344CB8AC3E}">
        <p14:creationId xmlns:p14="http://schemas.microsoft.com/office/powerpoint/2010/main" val="4104086796"/>
      </p:ext>
    </p:extLst>
  </p:cSld>
  <p:clrMapOvr>
    <a:masterClrMapping/>
  </p:clrMapOvr>
</p:sld>
</file>

<file path=ppt/theme/theme1.xml><?xml version="1.0" encoding="utf-8"?>
<a:theme xmlns:a="http://schemas.openxmlformats.org/drawingml/2006/main" name="MQ PowerPoint 4x3 template_v1">
  <a:themeElements>
    <a:clrScheme name="MQU Colours">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fontScheme name="MQ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quarie Presentation1 with icons for use" id="{F9868214-7D0B-A049-BDDB-445868EF99FC}" vid="{AB2274E5-157D-0F4A-AF48-4B68179D5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MQ PowerPoint 4x3 template_v1</Template>
  <TotalTime>5555</TotalTime>
  <Words>1273</Words>
  <Application>Microsoft Macintosh PowerPoint</Application>
  <PresentationFormat>On-screen Show (4:3)</PresentationFormat>
  <Paragraphs>90</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Wingdings</vt:lpstr>
      <vt:lpstr>MQ PowerPoint 4x3 template_v1</vt:lpstr>
      <vt:lpstr>The future of geopolitics in the Arctic  The contribution of the proposed Pyramiden International Research Station (PIRS) to cooperation and pragmatism</vt:lpstr>
      <vt:lpstr>The Svalbard Treaty</vt:lpstr>
      <vt:lpstr>Svalbard and its geopolitical importance </vt:lpstr>
      <vt:lpstr>Russian facilities at Pyramiden </vt:lpstr>
      <vt:lpstr>Possible research facilities </vt:lpstr>
      <vt:lpstr>Contribution of PIRS to regional and global geopolitics</vt:lpstr>
      <vt:lpstr>Concluding remarks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and the Concept of Sustainability</dc:title>
  <dc:creator>Tina Soliman Hunter</dc:creator>
  <cp:lastModifiedBy>Tina Soliman Hunter</cp:lastModifiedBy>
  <cp:revision>34</cp:revision>
  <cp:lastPrinted>2023-10-31T03:10:53Z</cp:lastPrinted>
  <dcterms:created xsi:type="dcterms:W3CDTF">2021-07-20T06:52:51Z</dcterms:created>
  <dcterms:modified xsi:type="dcterms:W3CDTF">2025-11-18T12:55:14Z</dcterms:modified>
</cp:coreProperties>
</file>