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8"/>
  </p:notesMasterIdLst>
  <p:sldIdLst>
    <p:sldId id="256" r:id="rId3"/>
    <p:sldId id="351" r:id="rId4"/>
    <p:sldId id="1827" r:id="rId5"/>
    <p:sldId id="838" r:id="rId6"/>
    <p:sldId id="404" r:id="rId7"/>
    <p:sldId id="262" r:id="rId8"/>
    <p:sldId id="411" r:id="rId9"/>
    <p:sldId id="398" r:id="rId10"/>
    <p:sldId id="409" r:id="rId11"/>
    <p:sldId id="378" r:id="rId12"/>
    <p:sldId id="405" r:id="rId13"/>
    <p:sldId id="829" r:id="rId14"/>
    <p:sldId id="831" r:id="rId15"/>
    <p:sldId id="830" r:id="rId16"/>
    <p:sldId id="83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3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21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10" Type="http://schemas.openxmlformats.org/officeDocument/2006/relationships/slide" Target="slides/slide8.xml" /><Relationship Id="rId19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B2EF5-0A4D-45C7-BE56-E0BF98A1B5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6B7979-4D5A-4F08-B65B-0AE2740E152D}">
      <dgm:prSet custT="1"/>
      <dgm:spPr/>
      <dgm:t>
        <a:bodyPr/>
        <a:lstStyle/>
        <a:p>
          <a:r>
            <a:rPr lang="ru-RU" sz="2000" dirty="0"/>
            <a:t>Новая «треугольная» геополитика</a:t>
          </a:r>
          <a:endParaRPr lang="en-US" sz="2000" dirty="0"/>
        </a:p>
      </dgm:t>
    </dgm:pt>
    <dgm:pt modelId="{8B7A43BC-9FC5-4F4A-90C6-C4C1FEC33826}" type="parTrans" cxnId="{FE6243D7-9C4A-4143-9434-E313528B418C}">
      <dgm:prSet/>
      <dgm:spPr/>
      <dgm:t>
        <a:bodyPr/>
        <a:lstStyle/>
        <a:p>
          <a:endParaRPr lang="en-US"/>
        </a:p>
      </dgm:t>
    </dgm:pt>
    <dgm:pt modelId="{1E86A175-8AF7-4CB4-A596-12C70CBB64E5}" type="sibTrans" cxnId="{FE6243D7-9C4A-4143-9434-E313528B418C}">
      <dgm:prSet/>
      <dgm:spPr/>
      <dgm:t>
        <a:bodyPr/>
        <a:lstStyle/>
        <a:p>
          <a:endParaRPr lang="en-US"/>
        </a:p>
      </dgm:t>
    </dgm:pt>
    <dgm:pt modelId="{149F7298-1F57-4F7B-AD2F-721F043C16B4}">
      <dgm:prSet custT="1"/>
      <dgm:spPr/>
      <dgm:t>
        <a:bodyPr/>
        <a:lstStyle/>
        <a:p>
          <a:r>
            <a:rPr lang="ru-RU" sz="2000" dirty="0"/>
            <a:t>Влияние на формирование нового стратегического треугольника:</a:t>
          </a:r>
          <a:endParaRPr lang="en-US" sz="2000" dirty="0"/>
        </a:p>
      </dgm:t>
    </dgm:pt>
    <dgm:pt modelId="{2BEE046E-6604-48C1-B5D1-E8B728FD8F0C}" type="parTrans" cxnId="{E3D3AF1D-E70E-45EA-B3DE-D2E413025368}">
      <dgm:prSet/>
      <dgm:spPr/>
      <dgm:t>
        <a:bodyPr/>
        <a:lstStyle/>
        <a:p>
          <a:endParaRPr lang="en-US"/>
        </a:p>
      </dgm:t>
    </dgm:pt>
    <dgm:pt modelId="{588BAE63-FA63-45B8-8FCA-A9CD682ECC42}" type="sibTrans" cxnId="{E3D3AF1D-E70E-45EA-B3DE-D2E413025368}">
      <dgm:prSet/>
      <dgm:spPr/>
      <dgm:t>
        <a:bodyPr/>
        <a:lstStyle/>
        <a:p>
          <a:endParaRPr lang="en-US"/>
        </a:p>
      </dgm:t>
    </dgm:pt>
    <dgm:pt modelId="{9EB168A1-3195-4BCB-B092-A76F054AD276}">
      <dgm:prSet/>
      <dgm:spPr/>
      <dgm:t>
        <a:bodyPr/>
        <a:lstStyle/>
        <a:p>
          <a:r>
            <a:rPr lang="ru-RU"/>
            <a:t>Экономический бум Китая и сопротивление России расширению НАТО на восток способствовали постепенному формированию нового стратегического треугольника.</a:t>
          </a:r>
          <a:endParaRPr lang="en-US"/>
        </a:p>
      </dgm:t>
    </dgm:pt>
    <dgm:pt modelId="{88A415E0-1E94-4312-83FC-DBD9DC04D0B9}" type="parTrans" cxnId="{091F89F2-177F-4A7F-AE39-045EAC1F7A55}">
      <dgm:prSet/>
      <dgm:spPr/>
      <dgm:t>
        <a:bodyPr/>
        <a:lstStyle/>
        <a:p>
          <a:endParaRPr lang="en-US"/>
        </a:p>
      </dgm:t>
    </dgm:pt>
    <dgm:pt modelId="{EFEFA35F-FDAC-463C-806C-E5E11EEF9027}" type="sibTrans" cxnId="{091F89F2-177F-4A7F-AE39-045EAC1F7A55}">
      <dgm:prSet/>
      <dgm:spPr/>
      <dgm:t>
        <a:bodyPr/>
        <a:lstStyle/>
        <a:p>
          <a:endParaRPr lang="en-US"/>
        </a:p>
      </dgm:t>
    </dgm:pt>
    <dgm:pt modelId="{5E3ECA3D-A746-4651-B579-8DC1D8B4C484}" type="pres">
      <dgm:prSet presAssocID="{640B2EF5-0A4D-45C7-BE56-E0BF98A1B55A}" presName="linear" presStyleCnt="0">
        <dgm:presLayoutVars>
          <dgm:animLvl val="lvl"/>
          <dgm:resizeHandles val="exact"/>
        </dgm:presLayoutVars>
      </dgm:prSet>
      <dgm:spPr/>
    </dgm:pt>
    <dgm:pt modelId="{375E67F2-2AAE-4DD1-B5FB-110B3BE021A6}" type="pres">
      <dgm:prSet presAssocID="{1D6B7979-4D5A-4F08-B65B-0AE2740E15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C51715-8356-4742-93F8-7014FCD5BF7E}" type="pres">
      <dgm:prSet presAssocID="{1E86A175-8AF7-4CB4-A596-12C70CBB64E5}" presName="spacer" presStyleCnt="0"/>
      <dgm:spPr/>
    </dgm:pt>
    <dgm:pt modelId="{65F702A1-08AB-4FE2-807E-007B4E8419D3}" type="pres">
      <dgm:prSet presAssocID="{149F7298-1F57-4F7B-AD2F-721F043C16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BC42E4-ABC0-46BC-B764-BC7EAA153650}" type="pres">
      <dgm:prSet presAssocID="{588BAE63-FA63-45B8-8FCA-A9CD682ECC42}" presName="spacer" presStyleCnt="0"/>
      <dgm:spPr/>
    </dgm:pt>
    <dgm:pt modelId="{63597EEA-BC1E-4094-9710-2D578208BC96}" type="pres">
      <dgm:prSet presAssocID="{9EB168A1-3195-4BCB-B092-A76F054AD27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4EAF12-A21C-42B3-A432-A568816285D5}" type="presOf" srcId="{149F7298-1F57-4F7B-AD2F-721F043C16B4}" destId="{65F702A1-08AB-4FE2-807E-007B4E8419D3}" srcOrd="0" destOrd="0" presId="urn:microsoft.com/office/officeart/2005/8/layout/vList2"/>
    <dgm:cxn modelId="{E3D3AF1D-E70E-45EA-B3DE-D2E413025368}" srcId="{640B2EF5-0A4D-45C7-BE56-E0BF98A1B55A}" destId="{149F7298-1F57-4F7B-AD2F-721F043C16B4}" srcOrd="1" destOrd="0" parTransId="{2BEE046E-6604-48C1-B5D1-E8B728FD8F0C}" sibTransId="{588BAE63-FA63-45B8-8FCA-A9CD682ECC42}"/>
    <dgm:cxn modelId="{43026B61-AF53-4BF6-91BE-33A6E13FDFED}" type="presOf" srcId="{1D6B7979-4D5A-4F08-B65B-0AE2740E152D}" destId="{375E67F2-2AAE-4DD1-B5FB-110B3BE021A6}" srcOrd="0" destOrd="0" presId="urn:microsoft.com/office/officeart/2005/8/layout/vList2"/>
    <dgm:cxn modelId="{9B6E0B66-2632-4468-950D-B27CF0B74FBC}" type="presOf" srcId="{9EB168A1-3195-4BCB-B092-A76F054AD276}" destId="{63597EEA-BC1E-4094-9710-2D578208BC96}" srcOrd="0" destOrd="0" presId="urn:microsoft.com/office/officeart/2005/8/layout/vList2"/>
    <dgm:cxn modelId="{0154F0B8-E06E-4D96-AA6A-18A4555C01D3}" type="presOf" srcId="{640B2EF5-0A4D-45C7-BE56-E0BF98A1B55A}" destId="{5E3ECA3D-A746-4651-B579-8DC1D8B4C484}" srcOrd="0" destOrd="0" presId="urn:microsoft.com/office/officeart/2005/8/layout/vList2"/>
    <dgm:cxn modelId="{FE6243D7-9C4A-4143-9434-E313528B418C}" srcId="{640B2EF5-0A4D-45C7-BE56-E0BF98A1B55A}" destId="{1D6B7979-4D5A-4F08-B65B-0AE2740E152D}" srcOrd="0" destOrd="0" parTransId="{8B7A43BC-9FC5-4F4A-90C6-C4C1FEC33826}" sibTransId="{1E86A175-8AF7-4CB4-A596-12C70CBB64E5}"/>
    <dgm:cxn modelId="{091F89F2-177F-4A7F-AE39-045EAC1F7A55}" srcId="{640B2EF5-0A4D-45C7-BE56-E0BF98A1B55A}" destId="{9EB168A1-3195-4BCB-B092-A76F054AD276}" srcOrd="2" destOrd="0" parTransId="{88A415E0-1E94-4312-83FC-DBD9DC04D0B9}" sibTransId="{EFEFA35F-FDAC-463C-806C-E5E11EEF9027}"/>
    <dgm:cxn modelId="{4FF847CB-5E47-4F0B-A5BB-2EDA932C5383}" type="presParOf" srcId="{5E3ECA3D-A746-4651-B579-8DC1D8B4C484}" destId="{375E67F2-2AAE-4DD1-B5FB-110B3BE021A6}" srcOrd="0" destOrd="0" presId="urn:microsoft.com/office/officeart/2005/8/layout/vList2"/>
    <dgm:cxn modelId="{1B259122-F32F-425E-A605-80B6024AE89A}" type="presParOf" srcId="{5E3ECA3D-A746-4651-B579-8DC1D8B4C484}" destId="{73C51715-8356-4742-93F8-7014FCD5BF7E}" srcOrd="1" destOrd="0" presId="urn:microsoft.com/office/officeart/2005/8/layout/vList2"/>
    <dgm:cxn modelId="{D505AB03-B331-4EB1-AE8C-DF037E83C0AC}" type="presParOf" srcId="{5E3ECA3D-A746-4651-B579-8DC1D8B4C484}" destId="{65F702A1-08AB-4FE2-807E-007B4E8419D3}" srcOrd="2" destOrd="0" presId="urn:microsoft.com/office/officeart/2005/8/layout/vList2"/>
    <dgm:cxn modelId="{70994209-6A7B-478C-A3B7-7B86E9F3DF9E}" type="presParOf" srcId="{5E3ECA3D-A746-4651-B579-8DC1D8B4C484}" destId="{62BC42E4-ABC0-46BC-B764-BC7EAA153650}" srcOrd="3" destOrd="0" presId="urn:microsoft.com/office/officeart/2005/8/layout/vList2"/>
    <dgm:cxn modelId="{2506CB40-2763-4C64-A5C5-11363A95FAB8}" type="presParOf" srcId="{5E3ECA3D-A746-4651-B579-8DC1D8B4C484}" destId="{63597EEA-BC1E-4094-9710-2D578208BC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E67F2-2AAE-4DD1-B5FB-110B3BE021A6}">
      <dsp:nvSpPr>
        <dsp:cNvPr id="0" name=""/>
        <dsp:cNvSpPr/>
      </dsp:nvSpPr>
      <dsp:spPr>
        <a:xfrm>
          <a:off x="0" y="59137"/>
          <a:ext cx="6685609" cy="824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Новая «треугольная» геополитика</a:t>
          </a:r>
          <a:endParaRPr lang="en-US" sz="2000" kern="1200" dirty="0"/>
        </a:p>
      </dsp:txBody>
      <dsp:txXfrm>
        <a:off x="40240" y="99377"/>
        <a:ext cx="6605129" cy="743847"/>
      </dsp:txXfrm>
    </dsp:sp>
    <dsp:sp modelId="{65F702A1-08AB-4FE2-807E-007B4E8419D3}">
      <dsp:nvSpPr>
        <dsp:cNvPr id="0" name=""/>
        <dsp:cNvSpPr/>
      </dsp:nvSpPr>
      <dsp:spPr>
        <a:xfrm>
          <a:off x="0" y="926664"/>
          <a:ext cx="6685609" cy="824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Влияние на формирование нового стратегического треугольника:</a:t>
          </a:r>
          <a:endParaRPr lang="en-US" sz="2000" kern="1200" dirty="0"/>
        </a:p>
      </dsp:txBody>
      <dsp:txXfrm>
        <a:off x="40240" y="966904"/>
        <a:ext cx="6605129" cy="743847"/>
      </dsp:txXfrm>
    </dsp:sp>
    <dsp:sp modelId="{63597EEA-BC1E-4094-9710-2D578208BC96}">
      <dsp:nvSpPr>
        <dsp:cNvPr id="0" name=""/>
        <dsp:cNvSpPr/>
      </dsp:nvSpPr>
      <dsp:spPr>
        <a:xfrm>
          <a:off x="0" y="1794191"/>
          <a:ext cx="6685609" cy="824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Экономический бум Китая и сопротивление России расширению НАТО на восток способствовали постепенному формированию нового стратегического треугольника.</a:t>
          </a:r>
          <a:endParaRPr lang="en-US" sz="1500" kern="1200"/>
        </a:p>
      </dsp:txBody>
      <dsp:txXfrm>
        <a:off x="40240" y="1834431"/>
        <a:ext cx="6605129" cy="743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242B2-48F7-477B-83AA-73E2EFBF5BF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9D19-BEBA-4B41-B577-F2C4A5A2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49C8D-A85D-4AC9-8970-8E423EEDD00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2663C-A64F-FB46-A07C-34B9534CB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8AAF20-E640-A867-0369-9A419F929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2F12E-ECE0-BC8D-9DB2-DAB7E59A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2BF05-0851-9B5F-1C79-DDFE37D3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9C486E-A949-C3C1-C933-4E5C33B9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2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5844A-01E8-F997-C057-E1C4CD7C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EC7CCD-DFC3-264B-9E2F-EC4633503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79FF4-C0A3-86A1-5593-863C65B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4AC88-7743-F7D1-E50B-33EC6A64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13789-68A1-AF86-B304-55EDAF67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4C799A-A916-C89F-DFD5-82A37A038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EA4890-3302-DD13-7E11-F3966BAA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1475F-4BCF-73C8-19B3-EE6D387B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95C51-59E0-C836-30A9-9E535463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0754C-27A5-D9E9-265E-B4650EB1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98088" y="2311401"/>
            <a:ext cx="4386147" cy="2924098"/>
          </a:xfrm>
          <a:custGeom>
            <a:avLst/>
            <a:gdLst>
              <a:gd name="connsiteX0" fmla="*/ 0 w 8772293"/>
              <a:gd name="connsiteY0" fmla="*/ 0 h 5848195"/>
              <a:gd name="connsiteX1" fmla="*/ 8772293 w 8772293"/>
              <a:gd name="connsiteY1" fmla="*/ 0 h 5848195"/>
              <a:gd name="connsiteX2" fmla="*/ 8772293 w 8772293"/>
              <a:gd name="connsiteY2" fmla="*/ 5848195 h 5848195"/>
              <a:gd name="connsiteX3" fmla="*/ 0 w 8772293"/>
              <a:gd name="connsiteY3" fmla="*/ 5848195 h 584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2293" h="5848195">
                <a:moveTo>
                  <a:pt x="0" y="0"/>
                </a:moveTo>
                <a:lnTo>
                  <a:pt x="8772293" y="0"/>
                </a:lnTo>
                <a:lnTo>
                  <a:pt x="8772293" y="5848195"/>
                </a:lnTo>
                <a:lnTo>
                  <a:pt x="0" y="5848195"/>
                </a:lnTo>
                <a:close/>
              </a:path>
            </a:pathLst>
          </a:custGeom>
          <a:ln w="3175">
            <a:miter lim="400000"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4650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E57D3-4400-D34F-EFBB-50F0C43CB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FAE512-8999-F89D-1149-A65F4310B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004BE1-2D6C-4F94-6142-9952F967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34AAB-9A10-80FF-FDF2-8C966BBC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DDAAE-1520-06BF-BD0A-578B390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666E2-1CAE-1052-FD58-191B275A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AD4AE-06BC-4986-0E9A-DA813029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C9377-272F-592E-571A-2053F71A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8213D-4FAD-F92C-63DC-841DB0A4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D42EB-4A75-4388-96CD-5A7FDB72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9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9E4CC-513A-0C44-AF12-0AEC7663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44C53A-3C1D-C498-697E-6014CBF9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C59EB-1A6E-FAF5-4DD7-2EB3EDFB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EA39D-734F-81AF-58BA-3C3B23E7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DC151-C4FA-CEFA-6018-166F3B1A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A7FC0-A856-9711-181D-B08229EB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1C420-9C15-5AA9-5FC2-0DF15A8AC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CED06-3947-9B15-BAA8-6FC32F949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35D70-6AB2-9509-604E-91E5C92C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ADC8C4-A766-9C26-2552-DE780EB4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B1D866-9948-CAB9-C0A0-E171FEF9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7177-46B3-C06E-75A3-B7174931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BBDBC-FBE4-7A21-7280-14D24CF5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095295-8180-701F-673F-D81BF654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CD45AD-282D-9E6C-A104-DA05C128E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AFC5DF-EC7F-F628-91C8-2B22BDAA2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27981E-949A-88F0-06F2-91C0BC37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87E3D8-056D-518F-396E-C49805A4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5A0F67-E317-02F2-3F16-1FD03F7B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CED70-DE88-9DAB-C690-7753E780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2014A3-49AF-0E4A-C121-CB831C59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306E3F-4E48-AF74-D1E3-A37B0E00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1FDD50-7C24-F923-9375-8580F124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22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CC05C0-588C-0B4F-3504-DC88288A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7EC83A-1F13-1C2B-F45B-DF702B56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C15E65-1F88-F926-BE39-7D087B04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9F7C8-27F6-FAB1-0C4C-1F2C79DF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CD3C5-7610-9B97-D963-2EFB203D7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08BCC-BC73-0B9C-3BF5-2D07DDFF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95F06-57CF-B736-15B5-9EADD6E4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6A20C-FF98-FE22-961E-475E6CAA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72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EF7C2-DB31-90FE-EC76-D924BB4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E5A37-0B8E-DD86-B00F-B0BAA2154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6AA81-28F0-F744-8F02-DB3EED2ED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CE346-339B-1505-F414-98E182C7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2A179F-A527-71CD-50F0-886FAFF7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53305-1FDD-E013-9C2E-730405A7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79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175C-3CC3-6850-FE95-F87A4542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1B56B8-4ECA-9119-74A5-61F1EBE79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6AAB2B-C2D4-3C05-A472-3B83AD0C4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605227-845E-E269-A0D4-6EAFB62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6A0BA1-E72C-6033-6678-C4692653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6F907-BDBF-296E-E592-8CC0BED0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2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22E15-0BE3-2449-0BBD-2AF1353B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F4E0C2-C29D-6AB9-EF7E-22D0A3BBE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DEE3B4-BDF4-67DD-5281-E1D997AA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69F16-9960-0913-8C44-5C440312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D3447-6A59-CC83-22DC-6391B8CA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5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04E65E-C0C5-EF3E-5BB2-D625BD08B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F5154A-ED42-94FD-4BD4-8589DFCE9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F8865-FEC6-D07A-C553-54598BEC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2AD7C-6AE7-8757-415C-AA74507B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28987-8491-F0E3-B0B1-E734E98C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2730-B99A-3007-84A5-7CE46759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E3362C-811F-1EF9-9EAF-0AFE80F3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2FC1A-DBC3-CC39-01D8-BEEFB687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6C695-6B05-5D28-C900-860058D0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50429-49E8-9D98-0797-27835E6E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4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B783B-318D-6876-F4D3-48ABBF7E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5677C-E4D1-F462-D9B5-7159E079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B2ABC1-275E-5125-5760-67860E49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E4B473-F6B6-14D9-6CD2-6C8B0FC5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ABED3-F1A1-5DCD-114D-4CF7772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B3F310-2E77-1856-61C7-5C25DF38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52D8B-5A31-4F87-AF4C-87AD7F0B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9A33B-FE1C-BAE8-A1C3-A4B8A8354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F1F22-D62C-31EB-EB7C-D369A6D5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DF8CDB-EE03-2BEA-55D7-B62201453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E4940-BE63-D43E-6890-A24137519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65F451-2FE0-9817-8340-4879BCB6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188A4D-54C6-D8C4-D9E5-B5686E8C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D27F93-0B90-8D23-CC76-2E9FA33E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1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2515E-FEA7-1475-490B-FFD141F0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52F257-1504-5314-8C1D-859170FB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6EAF0D-E2A0-4203-B558-533202C9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B82B1C-D398-2036-4634-56E04EE8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4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BDB36F-E94C-7C6F-37C0-42D8C1D5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31F5A2-45B8-1786-E45A-476062C3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EAD618-D972-341B-CE39-C028AF95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2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50EFD-DA0C-A4DF-349E-DA9E9D3B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5027D-3070-ADDC-0908-E56CAE97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C1835F-09D7-2008-F7FB-78D5D731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07FEA2-8ED5-7FCA-0587-2A6EFA58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2D038-0506-586A-B5A2-799ECDDF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DB6ADA-59AB-3240-CA8D-96E07E3D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9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51B5E-C73E-8E29-C157-DD1886BA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E36E24-0452-1E26-3C34-A8089C0F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45A81-5FE0-602A-8F30-9D6946113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C079AE-9851-D7B5-CAA0-B29B1D81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231BA-038A-5A6A-882C-0ADB1E43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EDE56-21B8-C6A9-EAD7-144748BE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8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ADAA4-5760-3B5A-82CD-D977D1CC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A1C79-5362-517C-80F5-3CD8C2A42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64768-EACA-285B-60F8-53EB6C18C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82AA-C67D-4521-97CA-115F9230CE2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C292A-7423-81D2-513E-E3D2E8843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6A593-03E7-2754-A87B-60ABF2732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FA499-7913-4C40-A493-D241FA904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6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DF65D-1A91-2C59-BD5E-FD89C9E6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D8A68-EC09-9DDA-C703-91DE92A85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98909-D48B-8551-BC1D-9395D697C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3BE36-F4E6-46DD-B814-028C4796682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42EB3-BE58-1085-1579-CE429D812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13F86-E2E3-B353-186D-E43703000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1E94-535F-4584-8BEF-403F73D9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1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25DC9-126B-1178-327C-5A24318A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0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B1A82-5A63-EDA4-0668-DC475648E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400" b="1"/>
              <a:t>Перспективы сотрудничества России и Китая в Арктике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18B064-F096-81B7-E94D-CF30061D2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772750" cy="1341107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А.Н. Пилясов, профессор МГУ имени М.В. Ломоносова, </a:t>
            </a:r>
          </a:p>
          <a:p>
            <a:pPr algn="l"/>
            <a:r>
              <a:rPr lang="ru-RU" sz="1400" dirty="0"/>
              <a:t>профессор Высшей школы экономики, </a:t>
            </a:r>
          </a:p>
          <a:p>
            <a:pPr algn="l"/>
            <a:r>
              <a:rPr lang="ru-RU" sz="1400" dirty="0"/>
              <a:t>Главный научный сотрудник Северного (Арктического) федерального университета, Генеральный директор АНО «Институт регионального консалтинга»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6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FB96-E37F-0670-10E8-35FD355E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533"/>
            <a:ext cx="10515600" cy="6773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Битва за Арктик СПГ-2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6BD7C-9401-4612-B671-0F10D1EC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96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Проект «Арктик СПГ-2» предполагает строительство трех технологических линий мощностью 6,6 млн тонн каждая. Первая линия будет запущена к концу 2023 года. Вторая линия — в 2024 году, третья — в 2026 году.</a:t>
            </a:r>
          </a:p>
          <a:p>
            <a:pPr marL="0" indent="0">
              <a:buNone/>
            </a:pPr>
            <a:r>
              <a:rPr lang="ru-RU" sz="2400" dirty="0"/>
              <a:t>Помощник госсекретаря США Джеффри </a:t>
            </a:r>
            <a:r>
              <a:rPr lang="ru-RU" sz="2400" dirty="0" err="1"/>
              <a:t>Пайетт</a:t>
            </a:r>
            <a:r>
              <a:rPr lang="ru-RU" sz="2400" dirty="0"/>
              <a:t> рассказал об американской цели «убить» этот российский проект, запретив закупку его продукции.</a:t>
            </a:r>
          </a:p>
          <a:p>
            <a:pPr marL="0" indent="0">
              <a:buNone/>
            </a:pPr>
            <a:r>
              <a:rPr lang="ru-RU" sz="2400" dirty="0"/>
              <a:t>Дочерние компании «Новатэка», в частности «Арктик СПГ-1» и «Арктик СПГ-3», а также «Обский СПГ», реализующие проекты в Ямало-Ненецком автономном округе, попадают под санкции США.</a:t>
            </a:r>
          </a:p>
          <a:p>
            <a:pPr marL="0" indent="0">
              <a:buNone/>
            </a:pPr>
            <a:r>
              <a:rPr lang="ru-RU" sz="2400" dirty="0"/>
              <a:t>Семь из 15 танкеров Arc7, строящихся на верфи «Звезда», попали под прямые санкции.</a:t>
            </a:r>
          </a:p>
          <a:p>
            <a:pPr marL="0" indent="0">
              <a:buNone/>
            </a:pPr>
            <a:r>
              <a:rPr lang="ru-RU" sz="2400" dirty="0"/>
              <a:t>Дополнительным осложнением развития проекта «Арктик СПГ-2» стала китайская инжиниринговая компания </a:t>
            </a:r>
            <a:r>
              <a:rPr lang="ru-RU" sz="2400" dirty="0" err="1"/>
              <a:t>Wison</a:t>
            </a:r>
            <a:r>
              <a:rPr lang="ru-RU" sz="2400" dirty="0"/>
              <a:t> New </a:t>
            </a:r>
            <a:r>
              <a:rPr lang="ru-RU" sz="2400" dirty="0" err="1"/>
              <a:t>Energies</a:t>
            </a:r>
            <a:r>
              <a:rPr lang="ru-RU" sz="2400" dirty="0"/>
              <a:t>, которая объявила о прекращении всех своих текущих проектов в России.</a:t>
            </a:r>
          </a:p>
          <a:p>
            <a:pPr marL="0" indent="0">
              <a:buNone/>
            </a:pPr>
            <a:r>
              <a:rPr lang="ru-RU" sz="2400" dirty="0"/>
              <a:t>Несмотря на санкции, «НОВАТЭК» планирует поставить вторую линию сжижения природного газа для «Арктик СПГ 2».</a:t>
            </a:r>
          </a:p>
        </p:txBody>
      </p:sp>
    </p:spTree>
    <p:extLst>
      <p:ext uri="{BB962C8B-B14F-4D97-AF65-F5344CB8AC3E}">
        <p14:creationId xmlns:p14="http://schemas.microsoft.com/office/powerpoint/2010/main" val="240330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0F285-1D8D-6E43-937D-C4C2396C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III. </a:t>
            </a:r>
            <a:r>
              <a:rPr lang="ru-RU" b="1" dirty="0">
                <a:solidFill>
                  <a:srgbClr val="FFFFFF"/>
                </a:solidFill>
              </a:rPr>
              <a:t>Норильск и другие опорные города российской Арктики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2D533-FB42-D24C-994E-A5E9ADBE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76982"/>
            <a:ext cx="6906491" cy="63619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В 2023 году Правительством Российской Федерации утвержден перечень 16 опорных поселений прибрежной Арктики, обеспечивающих реализацию экономических и инфраструктурных проектов в Арктической зоне, и начат процесс разработки генеральных планов этих городов, который завершится в июле 2024 года. В генеральные планы включены новые и проекты модернизации этих городов, на реализацию которых будет выделено федеральное финансирование.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315860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44BAD-7742-F925-5DF7-C9CAE8F0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48640"/>
            <a:ext cx="4013483" cy="5431536"/>
          </a:xfrm>
        </p:spPr>
        <p:txBody>
          <a:bodyPr>
            <a:normAutofit fontScale="90000"/>
          </a:bodyPr>
          <a:lstStyle/>
          <a:p>
            <a:r>
              <a:rPr lang="ru-RU" sz="4200" b="1" dirty="0"/>
              <a:t>Почему Норильск обречен стать центром российско-китайского сотрудничества в азиатской Арктике и городом-хабом новой глобализации?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3D639-B4AD-2939-53A0-B23DC49A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263950"/>
            <a:ext cx="6224335" cy="624997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Крупнейший российский город в восточной Арктике</a:t>
            </a:r>
          </a:p>
          <a:p>
            <a:r>
              <a:rPr lang="ru-RU" sz="2400" dirty="0" err="1"/>
              <a:t>Санкционные</a:t>
            </a:r>
            <a:r>
              <a:rPr lang="ru-RU" sz="2400" dirty="0"/>
              <a:t> войны и поворот России к странам Азиатско-Тихоокеанского бассейна, в том числе в арктическом сотрудничестве – необходимость опорного арктического города для нового сотрудничества</a:t>
            </a:r>
          </a:p>
          <a:p>
            <a:r>
              <a:rPr lang="ru-RU" sz="2400" dirty="0"/>
              <a:t>Необходимость превращения Норильска из моногорода в центральный город страны в азиатской Арктике и город федерального значения для арктического сотрудничества в Азии</a:t>
            </a:r>
          </a:p>
          <a:p>
            <a:r>
              <a:rPr lang="ru-RU" sz="2400" dirty="0"/>
              <a:t>Тенденция к «разгерметизации» Норильска в сторону межрегионального и международного сотрудничества уже обозначилась в последние годы</a:t>
            </a:r>
          </a:p>
        </p:txBody>
      </p:sp>
    </p:spTree>
    <p:extLst>
      <p:ext uri="{BB962C8B-B14F-4D97-AF65-F5344CB8AC3E}">
        <p14:creationId xmlns:p14="http://schemas.microsoft.com/office/powerpoint/2010/main" val="170125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BA7A2-99EE-0DA6-FD3A-47D2B579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8" y="80682"/>
            <a:ext cx="3943034" cy="6589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ru-RU" sz="4200" b="1" dirty="0"/>
            </a:br>
            <a:br>
              <a:rPr lang="ru-RU" sz="4200" b="1" dirty="0"/>
            </a:br>
            <a:br>
              <a:rPr lang="ru-RU" sz="4200" b="1" dirty="0"/>
            </a:br>
            <a:br>
              <a:rPr lang="ru-RU" sz="4200" b="1" dirty="0"/>
            </a:br>
            <a:br>
              <a:rPr lang="ru-RU" sz="4200" b="1" dirty="0"/>
            </a:br>
            <a:br>
              <a:rPr lang="ru-RU" sz="4200" b="1" dirty="0"/>
            </a:br>
            <a:br>
              <a:rPr lang="ru-RU" sz="4200" b="1" dirty="0"/>
            </a:br>
            <a:br>
              <a:rPr lang="ru-RU" sz="4200" b="1" dirty="0"/>
            </a:br>
            <a:br>
              <a:rPr lang="ru-RU" sz="4200" b="1" dirty="0"/>
            </a:br>
            <a:r>
              <a:rPr lang="ru-RU" sz="4200" b="1" dirty="0"/>
              <a:t>Арктические рубежи Азии: Норильск, бывший </a:t>
            </a:r>
            <a:r>
              <a:rPr lang="ru-RU" sz="4200" b="1" dirty="0" err="1"/>
              <a:t>монопрофильный</a:t>
            </a:r>
            <a:r>
              <a:rPr lang="ru-RU" sz="4200" b="1" dirty="0"/>
              <a:t> город «Норильского никеля», как место встречи Арктики и Южной Азии</a:t>
            </a:r>
            <a:br>
              <a:rPr lang="en-US" sz="4200" b="1" dirty="0"/>
            </a:br>
            <a:endParaRPr lang="en-US" sz="4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B2FC0-47CD-6CA1-E149-190E47D4D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752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6" descr="Город">
            <a:extLst>
              <a:ext uri="{FF2B5EF4-FFF2-40B4-BE49-F238E27FC236}">
                <a16:creationId xmlns:a16="http://schemas.microsoft.com/office/drawing/2014/main" id="{7C86A3CB-745C-A1B2-7E45-DDCCABEC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60" y="457201"/>
            <a:ext cx="5357812" cy="53578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2B9E-184F-E7D4-F91C-03CEB96A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118534"/>
            <a:ext cx="5337270" cy="863600"/>
          </a:xfrm>
        </p:spPr>
        <p:txBody>
          <a:bodyPr anchor="b">
            <a:normAutofit/>
          </a:bodyPr>
          <a:lstStyle/>
          <a:p>
            <a:r>
              <a:rPr lang="ru-RU" sz="4800" b="1" dirty="0"/>
              <a:t>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96613-3583-1109-41E2-36C6B3C2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3" y="982134"/>
            <a:ext cx="6468534" cy="5729751"/>
          </a:xfrm>
        </p:spPr>
        <p:txBody>
          <a:bodyPr anchor="t">
            <a:noAutofit/>
          </a:bodyPr>
          <a:lstStyle/>
          <a:p>
            <a:r>
              <a:rPr lang="ru-RU" dirty="0"/>
              <a:t>Стратегии партнерства с городами КНР – рынками сбыта продукции «Норильского никеля»</a:t>
            </a:r>
          </a:p>
          <a:p>
            <a:r>
              <a:rPr lang="ru-RU" dirty="0"/>
              <a:t>Соглашения о побратимстве с городами/районами городов КНР</a:t>
            </a:r>
          </a:p>
          <a:p>
            <a:r>
              <a:rPr lang="ru-RU" dirty="0"/>
              <a:t>Визовый центр КНР в Норильске</a:t>
            </a:r>
          </a:p>
          <a:p>
            <a:r>
              <a:rPr lang="ru-RU" dirty="0"/>
              <a:t>Проведение конференции «Арктические рубежи Азии» раз в два года в Норильске</a:t>
            </a:r>
          </a:p>
          <a:p>
            <a:r>
              <a:rPr lang="ru-RU" dirty="0"/>
              <a:t>Строительство городского конгресс-холла в Норильске (аналога </a:t>
            </a:r>
            <a:r>
              <a:rPr lang="ru-RU" dirty="0" err="1"/>
              <a:t>Харпы</a:t>
            </a:r>
            <a:r>
              <a:rPr lang="ru-RU" dirty="0"/>
              <a:t> в Рейкьявике) для проведения международных конференций по сотрудничеству в Азиатской Арктике</a:t>
            </a:r>
          </a:p>
        </p:txBody>
      </p:sp>
    </p:spTree>
    <p:extLst>
      <p:ext uri="{BB962C8B-B14F-4D97-AF65-F5344CB8AC3E}">
        <p14:creationId xmlns:p14="http://schemas.microsoft.com/office/powerpoint/2010/main" val="192083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28726-B968-CE4C-A82E-E631A93F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Будущее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2A4CE-8C7F-414D-AC9E-F3FF6ABB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867"/>
            <a:ext cx="10354733" cy="585893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«Global </a:t>
            </a:r>
            <a:r>
              <a:rPr lang="ru-RU" dirty="0" err="1"/>
              <a:t>Commons</a:t>
            </a:r>
            <a:r>
              <a:rPr lang="ru-RU" dirty="0"/>
              <a:t>» — Полярный Шелковый путь и Китайская Белая книга — документы новой версии глобализации. Сделать ее привлекательной в ценностях!</a:t>
            </a:r>
          </a:p>
          <a:p>
            <a:r>
              <a:rPr lang="ru-RU" dirty="0"/>
              <a:t>Изменения в геостратегической среде: Сотрудничество КНР и России как такая сила перемен. Центр новой гравитации</a:t>
            </a:r>
          </a:p>
          <a:p>
            <a:r>
              <a:rPr lang="ru-RU" dirty="0"/>
              <a:t>Совместное планирование, обмен информацией, межведомственные институты могут расширить сотрудничество КНР и России</a:t>
            </a:r>
          </a:p>
          <a:p>
            <a:r>
              <a:rPr lang="ru-RU" dirty="0"/>
              <a:t>Попытка мобилизовать новых участников (Глобальный юг) для битвы за новую глобализацию — партнеры в широком смысле: </a:t>
            </a:r>
            <a:r>
              <a:rPr lang="ru-RU" dirty="0" err="1"/>
              <a:t>старны</a:t>
            </a:r>
            <a:r>
              <a:rPr lang="ru-RU" dirty="0"/>
              <a:t>, федеральные, государственные, местные, племенные, территориальные агентства и правительства, промышленность, НПО и т. д.</a:t>
            </a:r>
          </a:p>
          <a:p>
            <a:r>
              <a:rPr lang="ru-RU" dirty="0"/>
              <a:t>Изменение климата как союзник новой версии глобализации: доступность, разрушение старого и преимущества развертывания новой инфраструктуры с нуля</a:t>
            </a:r>
          </a:p>
          <a:p>
            <a:r>
              <a:rPr lang="ru-RU" dirty="0"/>
              <a:t>Свобода судоходства не вообще, а для союзников новой глобализации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6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5331349" y="2469592"/>
            <a:ext cx="6255405" cy="1997193"/>
          </a:xfrm>
          <a:prstGeom prst="rect">
            <a:avLst/>
          </a:prstGeom>
          <a:ln w="3175">
            <a:miter lim="400000"/>
          </a:ln>
        </p:spPr>
        <p:txBody>
          <a:bodyPr lIns="19050" tIns="19050" rIns="19050" bIns="19050">
            <a:noAutofit/>
          </a:bodyPr>
          <a:lstStyle/>
          <a:p>
            <a:pPr>
              <a:spcBef>
                <a:spcPts val="500"/>
              </a:spcBef>
            </a:pPr>
            <a:endParaRPr lang="en-US" b="1" dirty="0">
              <a:cs typeface="+mn-ea"/>
              <a:sym typeface="+mn-lt"/>
            </a:endParaRPr>
          </a:p>
        </p:txBody>
      </p:sp>
      <p:sp>
        <p:nvSpPr>
          <p:cNvPr id="365" name="Shape 36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ym typeface="+mn-lt"/>
              </a:rPr>
              <a:t>2</a:t>
            </a:fld>
            <a:endParaRPr lang="en-US">
              <a:sym typeface="+mn-lt"/>
            </a:endParaRPr>
          </a:p>
        </p:txBody>
      </p:sp>
      <p:grpSp>
        <p:nvGrpSpPr>
          <p:cNvPr id="368" name="Group 368"/>
          <p:cNvGrpSpPr/>
          <p:nvPr/>
        </p:nvGrpSpPr>
        <p:grpSpPr>
          <a:xfrm>
            <a:off x="5331349" y="2042020"/>
            <a:ext cx="5828750" cy="1"/>
            <a:chOff x="0" y="-2"/>
            <a:chExt cx="11657499" cy="2"/>
          </a:xfrm>
        </p:grpSpPr>
        <p:sp>
          <p:nvSpPr>
            <p:cNvPr id="366" name="Shape 366"/>
            <p:cNvSpPr/>
            <p:nvPr/>
          </p:nvSpPr>
          <p:spPr>
            <a:xfrm>
              <a:off x="0" y="-2"/>
              <a:ext cx="11657499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2700" y="0"/>
              <a:ext cx="94292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pic>
        <p:nvPicPr>
          <p:cNvPr id="5" name="Picture 4" descr="Infographic showing relations between China, Russia and the U.S.">
            <a:extLst>
              <a:ext uri="{FF2B5EF4-FFF2-40B4-BE49-F238E27FC236}">
                <a16:creationId xmlns:a16="http://schemas.microsoft.com/office/drawing/2014/main" id="{B2F535AE-C5E5-DD1E-BFCD-6E685BE7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56" y="891706"/>
            <a:ext cx="4555700" cy="2300628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ED842D-F26F-B14C-9AEC-CB700BE6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56" y="3602725"/>
            <a:ext cx="4555488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4CBE97-A33B-DF14-D96A-16E527808455}"/>
              </a:ext>
            </a:extLst>
          </p:cNvPr>
          <p:cNvSpPr txBox="1"/>
          <p:nvPr/>
        </p:nvSpPr>
        <p:spPr>
          <a:xfrm>
            <a:off x="5054031" y="331694"/>
            <a:ext cx="5828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a typeface="+mn-ea"/>
                <a:cs typeface="+mn-ea"/>
                <a:sym typeface="+mn-lt"/>
              </a:rPr>
              <a:t>Взгляд Китая: геополитика после холодной войны: «Одна супердержава, две сильных»</a:t>
            </a:r>
            <a:endParaRPr lang="en-US" sz="3200" b="1" dirty="0">
              <a:ea typeface="+mn-ea"/>
              <a:cs typeface="+mn-ea"/>
              <a:sym typeface="+mn-lt"/>
            </a:endParaRPr>
          </a:p>
        </p:txBody>
      </p:sp>
      <p:graphicFrame>
        <p:nvGraphicFramePr>
          <p:cNvPr id="372" name="TextBox 2">
            <a:extLst>
              <a:ext uri="{FF2B5EF4-FFF2-40B4-BE49-F238E27FC236}">
                <a16:creationId xmlns:a16="http://schemas.microsoft.com/office/drawing/2014/main" id="{363614A5-DDB5-7EAA-2EB7-85237043B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161235"/>
              </p:ext>
            </p:extLst>
          </p:nvPr>
        </p:nvGraphicFramePr>
        <p:xfrm>
          <a:off x="4901144" y="2469591"/>
          <a:ext cx="6685610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86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9971B-E588-FE48-901B-FC29593E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365125"/>
            <a:ext cx="11362266" cy="1325563"/>
          </a:xfrm>
        </p:spPr>
        <p:txBody>
          <a:bodyPr>
            <a:noAutofit/>
          </a:bodyPr>
          <a:lstStyle/>
          <a:p>
            <a:r>
              <a:rPr lang="ru-RU" sz="5400" b="1" dirty="0"/>
              <a:t>Взгляд России: </a:t>
            </a:r>
            <a:r>
              <a:rPr lang="ru-RU" sz="4000" b="1" dirty="0"/>
              <a:t>вместе с Китаем строить новую (не-англосаксонскую) модель глобализации – сначала в российской Арктике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3C62E-D53B-6249-9618-50F2BD88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5400" dirty="0"/>
              <a:t>Северный морской путь</a:t>
            </a:r>
          </a:p>
          <a:p>
            <a:pPr marL="514350" indent="-514350">
              <a:buAutoNum type="arabicPeriod"/>
            </a:pPr>
            <a:r>
              <a:rPr lang="ru-RU" sz="5400" dirty="0"/>
              <a:t>Флагманские проекты</a:t>
            </a:r>
          </a:p>
          <a:p>
            <a:pPr marL="514350" indent="-514350">
              <a:buAutoNum type="arabicPeriod"/>
            </a:pPr>
            <a:r>
              <a:rPr lang="ru-RU" sz="5400" dirty="0"/>
              <a:t>Норильск и его миссия в новой глобализации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410771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55296-75A2-7C4C-8039-8019E27C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237067"/>
            <a:ext cx="10964333" cy="6773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Новая глобализация: жажда новых пространств</a:t>
            </a:r>
            <a:r>
              <a:rPr lang="en-US" b="1" u="sng" dirty="0">
                <a:solidFill>
                  <a:srgbClr val="FF0000"/>
                </a:solidFill>
              </a:rPr>
              <a:t>!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EEF13-A335-034A-8EAD-ACC1D5AD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790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Сила крупномасштабного развития новых месторождений для обновления старой модели глобализации</a:t>
            </a:r>
          </a:p>
          <a:p>
            <a:r>
              <a:rPr lang="ru-RU" dirty="0"/>
              <a:t>Новая глобализация нуждается в новых транспортных маршрутах, находящихся вне американского контроля. </a:t>
            </a:r>
          </a:p>
          <a:p>
            <a:r>
              <a:rPr lang="ru-RU" dirty="0"/>
              <a:t>СМП может быть одним из вариантов</a:t>
            </a:r>
          </a:p>
          <a:p>
            <a:r>
              <a:rPr lang="ru-RU" dirty="0"/>
              <a:t>Правильность азиатской Арктики как очень удобной территории для запуска новой модели глобализации</a:t>
            </a:r>
          </a:p>
          <a:p>
            <a:r>
              <a:rPr lang="ru-RU" dirty="0"/>
              <a:t>Исторически изменение климата ускорило процесс смены мировой власти. Поэтому оно может считаться союзником новой глобализации, но угрозой для старой</a:t>
            </a:r>
          </a:p>
          <a:p>
            <a:r>
              <a:rPr lang="ru-RU" dirty="0"/>
              <a:t>Если русские и китайцы будут ожидать «естественного» заката американского господства, они заплатят большую цену по сравнению с тем, когда будут активно продвигать новую глобализацию через Арктику</a:t>
            </a:r>
          </a:p>
          <a:p>
            <a:r>
              <a:rPr lang="ru-RU" dirty="0"/>
              <a:t>Американцы создают социальную непредсказуемость в мире, но боятся естественной непредсказуемости. Ее следует использовать в интересах новой глобализации</a:t>
            </a:r>
          </a:p>
          <a:p>
            <a:r>
              <a:rPr lang="ru-RU" dirty="0"/>
              <a:t>Новая миссия социологов во время изменения модели глобализации: не подтверждать ложную дилемму демократия-автократия (</a:t>
            </a:r>
            <a:r>
              <a:rPr lang="ru-RU" dirty="0" err="1"/>
              <a:t>Аджемоглу</a:t>
            </a:r>
            <a:r>
              <a:rPr lang="ru-RU" dirty="0"/>
              <a:t>, Робинсон…), а создавать дорожную карту к новой глобализации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6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5E5A-B064-8A47-BFE1-1FBB4B0D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I. </a:t>
            </a:r>
            <a:r>
              <a:rPr lang="ru-RU" b="1" dirty="0">
                <a:solidFill>
                  <a:srgbClr val="FFFFFF"/>
                </a:solidFill>
              </a:rPr>
              <a:t>Северный морской путь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B4240-D5CA-8F45-B9CA-23576326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35974"/>
            <a:ext cx="7186527" cy="630293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/>
              <a:t>Транспортировка по СМП ежегодно устанавливает исторические рекорды по общим объемам и транзиту. 2024 год также неизбежно станет рекордным – можно ожидать более 50 млн тонн, если нефть будет запущена с проекта «Восток Ойл» компании «Роснефть». </a:t>
            </a:r>
          </a:p>
          <a:p>
            <a:pPr marL="0" indent="0">
              <a:buNone/>
            </a:pPr>
            <a:r>
              <a:rPr lang="ru-RU" sz="1600" dirty="0"/>
              <a:t>Устойчивость СМП в первую очередь обеспечивается сильной системой «СМП-СПГ-азиатские трейдеры», работающей как в Европе, так и в Азии. Санкции ускорили переход «Газпрома» к транзитным перевозкам неарктического СПГ по СМП. Усиливается директивное давление правительства на компании по обеспечению их контрактных обязательств по транспортировке по СМП. </a:t>
            </a:r>
          </a:p>
          <a:p>
            <a:pPr marL="0" indent="0">
              <a:buNone/>
            </a:pPr>
            <a:r>
              <a:rPr lang="ru-RU" sz="1600" dirty="0"/>
              <a:t>Расширение мощностей арктических портов закономерно отстает от роста грузопотока по СМП в силу того, что для транзита и каботажных перевозок новые терминалы и порты не требуются. Тем не менее, в 2023 году общая мощность арктических портов увеличилась на десятки миллионов тонн за счет необходимости морского экспорта продукции новых ресурсных проектов: терминала «Утренний» (Арктик СПГ-2, филиал </a:t>
            </a:r>
            <a:r>
              <a:rPr lang="ru-RU" sz="1600" dirty="0" err="1"/>
              <a:t>Сабетта</a:t>
            </a:r>
            <a:r>
              <a:rPr lang="ru-RU" sz="1600" dirty="0"/>
              <a:t>); терминала «Енисей» (уголь Таймыра); терминала «Северная бухта» (нефть, Восток Ойл). Два порта — </a:t>
            </a:r>
            <a:r>
              <a:rPr lang="ru-RU" sz="1600" dirty="0" err="1"/>
              <a:t>Сабетта</a:t>
            </a:r>
            <a:r>
              <a:rPr lang="ru-RU" sz="1600" dirty="0"/>
              <a:t> и Диксон — начали увеличивать свои площади за счет искусственных участков суши вблизи новых ресурсных объектов. </a:t>
            </a:r>
          </a:p>
          <a:p>
            <a:pPr marL="0" indent="0">
              <a:buNone/>
            </a:pPr>
            <a:r>
              <a:rPr lang="ru-RU" sz="1600" dirty="0"/>
              <a:t>Начинаются дноуглубительные работы на терминале «</a:t>
            </a:r>
            <a:r>
              <a:rPr lang="ru-RU" sz="1600" dirty="0" err="1"/>
              <a:t>Наглейнин</a:t>
            </a:r>
            <a:r>
              <a:rPr lang="ru-RU" sz="1600" dirty="0"/>
              <a:t>» проекта «</a:t>
            </a:r>
            <a:r>
              <a:rPr lang="ru-RU" sz="1600" dirty="0" err="1"/>
              <a:t>Баимка</a:t>
            </a:r>
            <a:r>
              <a:rPr lang="ru-RU" sz="1600" dirty="0"/>
              <a:t>» (мелководье — бич большинства российских арктических портов). Ведется поиск инвестора для строительства нового глубоководного района порта Архангельск в Двинском заливе (вывоз пиломатериалов предпринимателей Северо-Западного федерального округа в Китай; поставки </a:t>
            </a:r>
            <a:r>
              <a:rPr lang="ru-RU" sz="1600" dirty="0" err="1"/>
              <a:t>автокомплектующих</a:t>
            </a:r>
            <a:r>
              <a:rPr lang="ru-RU" sz="1600" dirty="0"/>
              <a:t> из Китая и т. д.)</a:t>
            </a:r>
          </a:p>
          <a:p>
            <a:pPr marL="0" indent="0">
              <a:buNone/>
            </a:pPr>
            <a:r>
              <a:rPr lang="ru-RU" sz="1600" dirty="0"/>
              <a:t>Очевидна нехватка специализированных судов различных ледовых классов для устойчивого роста грузоперевозок по трассе СМП и быстрого развития новых ресурсных проектов. Паллиативные решения в виде привлечения обычных, </a:t>
            </a:r>
            <a:r>
              <a:rPr lang="ru-RU" sz="1600" dirty="0" err="1"/>
              <a:t>неледовых</a:t>
            </a:r>
            <a:r>
              <a:rPr lang="ru-RU" sz="1600" dirty="0"/>
              <a:t> судов используются регулярно (и все более интенсивно в условиях санкций, поскольку контролировать их использование на </a:t>
            </a:r>
            <a:r>
              <a:rPr lang="ru-RU" sz="1600" dirty="0" err="1"/>
              <a:t>санкционных</a:t>
            </a:r>
            <a:r>
              <a:rPr lang="ru-RU" sz="1600" dirty="0"/>
              <a:t> проектах гораздо сложнее, чем «штучные» специализированные суда усиленного ледового класса), но они не являются стратегическими. </a:t>
            </a:r>
          </a:p>
          <a:p>
            <a:pPr marL="0" indent="0">
              <a:buNone/>
            </a:pPr>
            <a:r>
              <a:rPr lang="ru-RU" sz="1600" dirty="0"/>
              <a:t>Требуется существенная диверсификация имеющихся контейнеровозов, балкеров и лихтеров ледового класса.</a:t>
            </a:r>
            <a:endParaRPr lang="en-US" sz="1600" dirty="0"/>
          </a:p>
          <a:p>
            <a:pPr marL="0" indent="0">
              <a:buNone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90426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0235" y="-71718"/>
            <a:ext cx="10638865" cy="1694329"/>
          </a:xfrm>
        </p:spPr>
        <p:txBody>
          <a:bodyPr>
            <a:normAutofit/>
          </a:bodyPr>
          <a:lstStyle/>
          <a:p>
            <a:r>
              <a:rPr lang="ru-RU" altLang="ru-RU" sz="2200" b="1" dirty="0"/>
              <a:t>Bloomberg: «Северный морской путь и коридор Север-Юг превратят Российскую Федерацию в центр мировой торговли» </a:t>
            </a:r>
            <a:br>
              <a:rPr lang="ru-RU" altLang="ru-RU" sz="2200" b="1" dirty="0"/>
            </a:br>
            <a:r>
              <a:rPr lang="ru-RU" altLang="ru-RU" sz="2200" b="1" dirty="0"/>
              <a:t>Старая глобализация делает ставку на Суэцкий канал, но новая будет делать ставку на Северный Ледовитый океан: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10494"/>
            <a:ext cx="4824413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6CF40-C441-D54D-A147-2C88324AA072}"/>
              </a:ext>
            </a:extLst>
          </p:cNvPr>
          <p:cNvSpPr txBox="1"/>
          <p:nvPr/>
        </p:nvSpPr>
        <p:spPr>
          <a:xfrm>
            <a:off x="5348288" y="2092697"/>
            <a:ext cx="6676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ru-RU" sz="3600" b="1" dirty="0"/>
              <a:t>В чем преимущество российского СМП по сравнению с канадским Северо-Западным проходом?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Таяния льда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ускореннее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Меньше островов на маршруте – меньше льда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Больше портов на маршруте</a:t>
            </a:r>
          </a:p>
        </p:txBody>
      </p:sp>
    </p:spTree>
    <p:extLst>
      <p:ext uri="{BB962C8B-B14F-4D97-AF65-F5344CB8AC3E}">
        <p14:creationId xmlns:p14="http://schemas.microsoft.com/office/powerpoint/2010/main" val="16599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BF7CC-479A-CD46-9E6D-8A30590D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Арктический судоходный путь как предмет российско-китайского сотрудничества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36E0B-9591-CD48-91B9-F868DF3F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9842"/>
          </a:xfrm>
        </p:spPr>
        <p:txBody>
          <a:bodyPr>
            <a:normAutofit/>
          </a:bodyPr>
          <a:lstStyle/>
          <a:p>
            <a:r>
              <a:rPr lang="ru-RU" dirty="0"/>
              <a:t>Сотрудничество в области китайских и российских спутниковых навигационных систем в Арктике (синхронизация)</a:t>
            </a:r>
          </a:p>
          <a:p>
            <a:r>
              <a:rPr lang="ru-RU" dirty="0"/>
              <a:t>Совместная программа судостроения для проектов по добыче арктических энергоресурсов, критически важных для Китая</a:t>
            </a:r>
          </a:p>
          <a:p>
            <a:r>
              <a:rPr lang="ru-RU" dirty="0"/>
              <a:t>Китайское участие в модернизации российских арктических портов, таких как Архангельск</a:t>
            </a:r>
          </a:p>
          <a:p>
            <a:r>
              <a:rPr lang="ru-RU" dirty="0"/>
              <a:t>Китай гарантирует предоставление грузов для международного транзита по СМП – Россия гарантирует предоставление ледокольной проводки для китайских транзитных грузов без каких-либо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31409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4692F4-7652-6FEA-5300-0F16726C86DE}"/>
              </a:ext>
            </a:extLst>
          </p:cNvPr>
          <p:cNvSpPr txBox="1"/>
          <p:nvPr/>
        </p:nvSpPr>
        <p:spPr>
          <a:xfrm>
            <a:off x="438913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zh-CN" sz="2400" b="1">
                <a:latin typeface="+mj-lt"/>
                <a:ea typeface="+mj-ea"/>
                <a:cs typeface="+mj-cs"/>
              </a:rPr>
              <a:t>Изменения в составе участников: от государственных судоходных гигантов к новым частным лидерам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F92696-E4F6-9C5A-195A-0F78FDFAE2B0}"/>
              </a:ext>
            </a:extLst>
          </p:cNvPr>
          <p:cNvSpPr txBox="1"/>
          <p:nvPr/>
        </p:nvSpPr>
        <p:spPr>
          <a:xfrm>
            <a:off x="438912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/>
              <a:t>COSCO Shipping Group отправляла до 15 судов по СМП каждое лето и осень в течение последнего десятилетия, но прекратила это делать с 2022 года.Хотя государственные судоходные компании стали более осторожными, китайские частные предприятия стали более уверенными в коммерческом использовании СМП. В июне 2024 года Росатом и китайская судоходная компания Hainan Yangpu NewNew Shipping подписали соглашение об организации круглогодичных контейнерных перевозок по Северному морскому пути, запустив «Северный экспресс 1», соединяющий Шанхай, Нинбо и порт Архангельск.Создание совместного предприятия по проектированию и строительству контейнеровозов с высоким ледовым классом и совместной эксплуатации арктических контейнерных перевозок. Также в 2024 году планируется построить четыре судна вместимостью 1600–3500 TEU, чтобы обеспечить работу 8–10 контейнеровозов на СМП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05DF64-C847-CAF4-B89E-D2B6558C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68" y="605270"/>
            <a:ext cx="5135719" cy="25678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1E3576-8BA6-C087-1D29-4E5155642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68" y="4120117"/>
            <a:ext cx="5135719" cy="13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595D5-7910-DB49-94A4-A3DEAC91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707924"/>
            <a:ext cx="3754317" cy="49068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II. </a:t>
            </a:r>
            <a:r>
              <a:rPr lang="ru-RU" b="1" dirty="0">
                <a:solidFill>
                  <a:srgbClr val="FFFFFF"/>
                </a:solidFill>
              </a:rPr>
              <a:t>Арктик СПГ-2 и другие флагманские проекты для новой модели глобализации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02CF7-7BE2-8E48-B6C2-812176B11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78658"/>
            <a:ext cx="7186527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300" b="1" dirty="0"/>
              <a:t>Флагманскими проектами, обеспечивающими основную загрузку СМП, являются проекты СПГ компании НОВАТЭК. Неудивительно, что самые драконовские санкции Минфина США и ЕС направлены против последнего из них — недостроенного «Арктик СПГ-2». 2 ноября Минфин США включил «Арктик СПГ-2» в </a:t>
            </a:r>
            <a:r>
              <a:rPr lang="ru-RU" sz="1300" b="1" dirty="0" err="1"/>
              <a:t>санкционный</a:t>
            </a:r>
            <a:r>
              <a:rPr lang="ru-RU" sz="1300" b="1" dirty="0"/>
              <a:t> список, а также установил 31 января 2024 года в качестве крайнего срока для завершения сделок всех компаний с энергетическим проектом. После введения санкций «НОВАТЭК» был вынужден сократить производство «Арктик СПГ-2» на сумму 21 млрд долларов из-за ограничений на доступ к танкерам ледового класса. </a:t>
            </a:r>
          </a:p>
          <a:p>
            <a:pPr marL="0" indent="0">
              <a:buNone/>
            </a:pPr>
            <a:r>
              <a:rPr lang="ru-RU" sz="1300" b="1" dirty="0"/>
              <a:t>Развитие проекта «Арктик СПГ-2» дополнительно осложнила китайская инжиниринговая компания </a:t>
            </a:r>
            <a:r>
              <a:rPr lang="en-US" sz="1300" b="1" dirty="0" err="1"/>
              <a:t>Wison</a:t>
            </a:r>
            <a:r>
              <a:rPr lang="en-US" sz="1300" b="1" dirty="0"/>
              <a:t> New Energies, </a:t>
            </a:r>
            <a:r>
              <a:rPr lang="ru-RU" sz="1300" b="1" dirty="0"/>
              <a:t>которая объявила о прекращении всех своих проектов в России. Под санкциями оказался и сам проект, и его дочерние компании, и все транспортные компании, которые экспортируют СПГ с «Арктик СПГ-2». </a:t>
            </a:r>
          </a:p>
          <a:p>
            <a:pPr marL="0" indent="0">
              <a:buNone/>
            </a:pPr>
            <a:r>
              <a:rPr lang="ru-RU" sz="1300" b="1" dirty="0"/>
              <a:t>Драматизм борьбы за жизнеспособность проекта «Арктик СПГ» заставляет «</a:t>
            </a:r>
            <a:r>
              <a:rPr lang="ru-RU" sz="1300" b="1" dirty="0" err="1"/>
              <a:t>НоваТЭК</a:t>
            </a:r>
            <a:r>
              <a:rPr lang="ru-RU" sz="1300" b="1" dirty="0"/>
              <a:t>» прилагать усилия сразу в нескольких направлениях: 1) неожиданно построить новый завод СПГ в Мурманске, 2) использовать обычные танкеры для экспорта СПГ в окна возможностей, 3) реализовать специальную программу </a:t>
            </a:r>
            <a:r>
              <a:rPr lang="ru-RU" sz="1300" b="1" dirty="0" err="1"/>
              <a:t>импортозамещения</a:t>
            </a:r>
            <a:r>
              <a:rPr lang="ru-RU" sz="1300" b="1" dirty="0"/>
              <a:t> критического оборудования, круглосуточно работая с российскими производителями и участвуя в его доводке до нужных кондиций и т. д. </a:t>
            </a:r>
          </a:p>
          <a:p>
            <a:pPr marL="0" indent="0">
              <a:buNone/>
            </a:pPr>
            <a:r>
              <a:rPr lang="ru-RU" sz="1300" b="1" dirty="0"/>
              <a:t>Арктические ресурсные корпорации, работающие в условиях жесточайших санкций, собираются кардинально изменить, казалось бы, уже устоявшиеся принципы размещения своих производственных (добывающих и перерабатывающих) проектов. Парадоксально, но «Норильский никель» решает перенести медный завод в Китай, поближе к крупнейшему в мире потребителю, и закрыть медный завод в Норильске. </a:t>
            </a:r>
          </a:p>
          <a:p>
            <a:pPr marL="0" indent="0">
              <a:buNone/>
            </a:pPr>
            <a:r>
              <a:rPr lang="ru-RU" sz="1300" b="1" dirty="0"/>
              <a:t>«</a:t>
            </a:r>
            <a:r>
              <a:rPr lang="ru-RU" sz="1300" b="1" dirty="0" err="1"/>
              <a:t>НоваТЭК</a:t>
            </a:r>
            <a:r>
              <a:rPr lang="ru-RU" sz="1300" b="1" dirty="0"/>
              <a:t>» размещает новый завод СПГ не на Ямале, а в Мурманской области. Принципы размещения советских времен снова начинают работать: переработка арктических ресурсов — поближе к потребителю, а на арктических месторождениях — только первые этажи горнодобывающего производства. На «материке» арктической корпорации проще «затеряться» в кругу других производителей, чем быть одиноким и монопольным переработчиком ресурсной продукции под лучами </a:t>
            </a:r>
            <a:r>
              <a:rPr lang="ru-RU" sz="1300" b="1" dirty="0" err="1"/>
              <a:t>санкционных</a:t>
            </a:r>
            <a:r>
              <a:rPr lang="ru-RU" sz="1300" b="1" dirty="0"/>
              <a:t> софитов в самой Арктике. Поэтому такое поведение арктических корпораций стало тенденцией последнего года.</a:t>
            </a:r>
          </a:p>
        </p:txBody>
      </p:sp>
    </p:spTree>
    <p:extLst>
      <p:ext uri="{BB962C8B-B14F-4D97-AF65-F5344CB8AC3E}">
        <p14:creationId xmlns:p14="http://schemas.microsoft.com/office/powerpoint/2010/main" val="418556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1767</Words>
  <Application>Microsoft Office PowerPoint</Application>
  <PresentationFormat>Широкоэкранный</PresentationFormat>
  <Paragraphs>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Перспективы сотрудничества России и Китая в Арктике</vt:lpstr>
      <vt:lpstr>Презентация PowerPoint</vt:lpstr>
      <vt:lpstr>Взгляд России: вместе с Китаем строить новую (не-англосаксонскую) модель глобализации – сначала в российской Арктике</vt:lpstr>
      <vt:lpstr>Новая глобализация: жажда новых пространств! </vt:lpstr>
      <vt:lpstr>I. Северный морской путь</vt:lpstr>
      <vt:lpstr>Bloomberg: «Северный морской путь и коридор Север-Юг превратят Российскую Федерацию в центр мировой торговли»  Старая глобализация делает ставку на Суэцкий канал, но новая будет делать ставку на Северный Ледовитый океан:</vt:lpstr>
      <vt:lpstr>Арктический судоходный путь как предмет российско-китайского сотрудничества</vt:lpstr>
      <vt:lpstr>Презентация PowerPoint</vt:lpstr>
      <vt:lpstr>II. Арктик СПГ-2 и другие флагманские проекты для новой модели глобализации</vt:lpstr>
      <vt:lpstr>Битва за Арктик СПГ-2</vt:lpstr>
      <vt:lpstr>III. Норильск и другие опорные города российской Арктики</vt:lpstr>
      <vt:lpstr>Почему Норильск обречен стать центром российско-китайского сотрудничества в азиатской Арктике и городом-хабом новой глобализации?</vt:lpstr>
      <vt:lpstr>         Арктические рубежи Азии: Норильск, бывший монопрофильный город «Норильского никеля», как место встречи Арктики и Южной Азии </vt:lpstr>
      <vt:lpstr>Что делать?</vt:lpstr>
      <vt:lpstr>Будущее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сотрудничества России и Китая в Арктике</dc:title>
  <dc:creator>Александр Пилясов</dc:creator>
  <cp:lastModifiedBy>Сергей Гриняев</cp:lastModifiedBy>
  <cp:revision>13</cp:revision>
  <dcterms:created xsi:type="dcterms:W3CDTF">2024-11-28T06:06:54Z</dcterms:created>
  <dcterms:modified xsi:type="dcterms:W3CDTF">2024-11-29T05:19:43Z</dcterms:modified>
</cp:coreProperties>
</file>