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ver" id="{B8035C69-1B91-4F22-98C6-8F0AE67D7BE7}">
          <p14:sldIdLst>
            <p14:sldId id="256"/>
          </p14:sldIdLst>
        </p14:section>
        <p14:section name="Detailed Content" id="{768A3007-13D8-417C-80B0-8B6D7A585D58}">
          <p14:sldIdLst>
            <p14:sldId id="257"/>
            <p14:sldId id="258"/>
            <p14:sldId id="259"/>
            <p14:sldId id="260"/>
            <p14:sldId id="26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sh Singh" initials="MS" lastIdx="1" clrIdx="0">
    <p:extLst>
      <p:ext uri="{19B8F6BF-5375-455C-9EA6-DF929625EA0E}">
        <p15:presenceInfo xmlns:p15="http://schemas.microsoft.com/office/powerpoint/2012/main" userId="0f0e074a9ee8b7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22" autoAdjust="0"/>
  </p:normalViewPr>
  <p:slideViewPr>
    <p:cSldViewPr snapToGrid="0" snapToObjects="1">
      <p:cViewPr varScale="1">
        <p:scale>
          <a:sx n="66" d="100"/>
          <a:sy n="66" d="100"/>
        </p:scale>
        <p:origin x="78"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6C03B-4DB1-4816-AD1D-7E73155036B5}" type="datetimeFigureOut">
              <a:rPr lang="en-IN" smtClean="0"/>
              <a:t>23-11-2024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8E82F-7EEF-45BB-AEFB-5E13AE335507}" type="slidenum">
              <a:rPr lang="en-IN" smtClean="0"/>
              <a:t>‹#›</a:t>
            </a:fld>
            <a:endParaRPr lang="en-IN"/>
          </a:p>
        </p:txBody>
      </p:sp>
    </p:spTree>
    <p:extLst>
      <p:ext uri="{BB962C8B-B14F-4D97-AF65-F5344CB8AC3E}">
        <p14:creationId xmlns:p14="http://schemas.microsoft.com/office/powerpoint/2010/main" val="195849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India's Arctic Policy, titled "India and the Arctic: Building a Partnership for Sustainable Development," was released in March 2022. This policy outlines six key pillars to guide India's engagement in the Arctic region:</a:t>
            </a:r>
          </a:p>
          <a:p>
            <a:endParaRPr lang="en-US" dirty="0"/>
          </a:p>
          <a:p>
            <a:r>
              <a:rPr lang="en-US" dirty="0"/>
              <a:t>1. Science and Research</a:t>
            </a:r>
          </a:p>
          <a:p>
            <a:r>
              <a:rPr lang="en-US" dirty="0"/>
              <a:t>2. Climate and Environmental Protection</a:t>
            </a:r>
          </a:p>
          <a:p>
            <a:r>
              <a:rPr lang="en-US" dirty="0"/>
              <a:t>3. Economic and Human Development</a:t>
            </a:r>
          </a:p>
          <a:p>
            <a:r>
              <a:rPr lang="en-US" dirty="0"/>
              <a:t>4. Transportation and Connectivity</a:t>
            </a:r>
          </a:p>
          <a:p>
            <a:r>
              <a:rPr lang="en-US" dirty="0"/>
              <a:t>5. Governance and International Cooperation</a:t>
            </a:r>
          </a:p>
          <a:p>
            <a:r>
              <a:rPr lang="en-US" dirty="0"/>
              <a:t>6. National Capacity Building</a:t>
            </a:r>
          </a:p>
          <a:p>
            <a:endParaRPr lang="en-US" dirty="0"/>
          </a:p>
          <a:p>
            <a:r>
              <a:rPr lang="en-US" dirty="0"/>
              <a:t>Arctic Expeditions: India has been actively conducting scientific expeditions to the Arctic since 2007. As of November 2024, India has successfully conducted 14 Arctic expeditions. The 14th Indian Arctic Expedition took place during 2023–2024.</a:t>
            </a:r>
          </a:p>
          <a:p>
            <a:endParaRPr lang="en-US" dirty="0"/>
          </a:p>
          <a:p>
            <a:r>
              <a:rPr lang="en-US" dirty="0"/>
              <a:t>India currently operates two key research facilities in the Arctic:</a:t>
            </a:r>
          </a:p>
          <a:p>
            <a:endParaRPr lang="en-US" dirty="0"/>
          </a:p>
          <a:p>
            <a:r>
              <a:rPr lang="en-US" dirty="0"/>
              <a:t>1. Himadri Research Station</a:t>
            </a:r>
          </a:p>
          <a:p>
            <a:endParaRPr lang="en-US" dirty="0"/>
          </a:p>
          <a:p>
            <a:r>
              <a:rPr lang="en-US" dirty="0"/>
              <a:t>Location: Ny-</a:t>
            </a:r>
            <a:r>
              <a:rPr lang="en-US" dirty="0" err="1"/>
              <a:t>Ålesund</a:t>
            </a:r>
            <a:r>
              <a:rPr lang="en-US" dirty="0"/>
              <a:t>, Svalbard, Norway</a:t>
            </a:r>
          </a:p>
          <a:p>
            <a:r>
              <a:rPr lang="en-US" dirty="0"/>
              <a:t>Established: 2008</a:t>
            </a:r>
          </a:p>
          <a:p>
            <a:r>
              <a:rPr lang="en-US" dirty="0"/>
              <a:t>Focus Areas:</a:t>
            </a:r>
          </a:p>
          <a:p>
            <a:r>
              <a:rPr lang="en-US" dirty="0"/>
              <a:t>- Monitoring and assessing climate change impacts.</a:t>
            </a:r>
          </a:p>
          <a:p>
            <a:r>
              <a:rPr lang="en-US" dirty="0"/>
              <a:t>- Atmospheric sciences, including aerosols and pollutants.</a:t>
            </a:r>
          </a:p>
          <a:p>
            <a:r>
              <a:rPr lang="en-US" dirty="0"/>
              <a:t>- Biological sciences, including Arctic flora and fauna studies.</a:t>
            </a:r>
          </a:p>
          <a:p>
            <a:r>
              <a:rPr lang="en-US" dirty="0"/>
              <a:t>- Glaciological and geological research.</a:t>
            </a:r>
          </a:p>
          <a:p>
            <a:endParaRPr lang="en-US" dirty="0"/>
          </a:p>
          <a:p>
            <a:r>
              <a:rPr lang="en-US" dirty="0"/>
              <a:t>Significance: Himadri is India's primary research base in the Arctic and plays a vital role in facilitating year-round studies.</a:t>
            </a:r>
          </a:p>
          <a:p>
            <a:endParaRPr lang="en-US" dirty="0"/>
          </a:p>
          <a:p>
            <a:r>
              <a:rPr lang="en-US" dirty="0"/>
              <a:t>2. </a:t>
            </a:r>
            <a:r>
              <a:rPr lang="en-US" dirty="0" err="1"/>
              <a:t>IndARC</a:t>
            </a:r>
            <a:r>
              <a:rPr lang="en-US" dirty="0"/>
              <a:t> (Underwater Moored Observatory)</a:t>
            </a:r>
          </a:p>
          <a:p>
            <a:endParaRPr lang="en-US" dirty="0"/>
          </a:p>
          <a:p>
            <a:r>
              <a:rPr lang="en-US" dirty="0"/>
              <a:t>Location: </a:t>
            </a:r>
            <a:r>
              <a:rPr lang="en-US" dirty="0" err="1"/>
              <a:t>Kongsfjorden</a:t>
            </a:r>
            <a:r>
              <a:rPr lang="en-US" dirty="0"/>
              <a:t> fjord, Svalbard, Norway</a:t>
            </a:r>
          </a:p>
          <a:p>
            <a:r>
              <a:rPr lang="en-US" dirty="0"/>
              <a:t>Established: 2014</a:t>
            </a:r>
          </a:p>
          <a:p>
            <a:r>
              <a:rPr lang="en-US" dirty="0"/>
              <a:t>Focus Areas:</a:t>
            </a:r>
          </a:p>
          <a:p>
            <a:r>
              <a:rPr lang="en-US" dirty="0"/>
              <a:t>- Monitoring subsurface parameters related to Arctic fjord systems.</a:t>
            </a:r>
          </a:p>
          <a:p>
            <a:r>
              <a:rPr lang="en-US" dirty="0"/>
              <a:t>- Studying the impact of warming Arctic waters on marine ecosystems and the global climate system.</a:t>
            </a:r>
          </a:p>
          <a:p>
            <a:endParaRPr lang="en-US" dirty="0"/>
          </a:p>
          <a:p>
            <a:r>
              <a:rPr lang="en-US" dirty="0"/>
              <a:t>Significance: </a:t>
            </a:r>
            <a:r>
              <a:rPr lang="en-US" dirty="0" err="1"/>
              <a:t>IndARC</a:t>
            </a:r>
            <a:r>
              <a:rPr lang="en-US" dirty="0"/>
              <a:t> supports studies related to oceanographic and environmental parameters in Arctic waters.</a:t>
            </a:r>
          </a:p>
          <a:p>
            <a:endParaRPr lang="en-US" dirty="0"/>
          </a:p>
          <a:p>
            <a:r>
              <a:rPr lang="en-US" dirty="0"/>
              <a:t>These stations are managed and coordinated by the National Centre for Polar and Ocean Research (NCPOR) under the Ministry of Earth Sciences, Government of India.</a:t>
            </a:r>
          </a:p>
          <a:p>
            <a:endParaRPr lang="en-US" dirty="0"/>
          </a:p>
          <a:p>
            <a:r>
              <a:rPr lang="en-US" dirty="0"/>
              <a:t>Governance: Observer Role in the Arctic Council</a:t>
            </a:r>
          </a:p>
          <a:p>
            <a:r>
              <a:rPr lang="en-US" dirty="0"/>
              <a:t>- Observer Status: India was granted Observer status in the Arctic Council in 2013. India, engages in discussions and </a:t>
            </a:r>
            <a:r>
              <a:rPr lang="en-US" dirty="0" err="1"/>
              <a:t>initiaties</a:t>
            </a:r>
            <a:r>
              <a:rPr lang="en-US" dirty="0"/>
              <a:t> related to sustainable development, environmental protection and scientific research in the Arctic.</a:t>
            </a:r>
          </a:p>
          <a:p>
            <a:endParaRPr lang="en-US" dirty="0"/>
          </a:p>
          <a:p>
            <a:r>
              <a:rPr lang="en-US" dirty="0"/>
              <a:t>RUSSIA's Priorities:</a:t>
            </a:r>
          </a:p>
          <a:p>
            <a:endParaRPr lang="en-US" dirty="0"/>
          </a:p>
          <a:p>
            <a:r>
              <a:rPr lang="en-US" dirty="0"/>
              <a:t>1. Infrastructure: Northern Sea Route (NSR)</a:t>
            </a:r>
          </a:p>
          <a:p>
            <a:endParaRPr lang="en-US" dirty="0"/>
          </a:p>
          <a:p>
            <a:r>
              <a:rPr lang="en-US" dirty="0"/>
              <a:t>- Strategic shipping route linking Europe and Asia.</a:t>
            </a:r>
          </a:p>
          <a:p>
            <a:r>
              <a:rPr lang="en-US" dirty="0"/>
              <a:t>- Development of Arctic ports (e.g., Murmansk, Arkhangelsk).</a:t>
            </a:r>
          </a:p>
          <a:p>
            <a:r>
              <a:rPr lang="en-US" dirty="0"/>
              <a:t>- World's largest icebreaker fleet (Approx. 50 Polar Vessels), including nuclear-powered vessels.</a:t>
            </a:r>
          </a:p>
          <a:p>
            <a:r>
              <a:rPr lang="en-US" dirty="0"/>
              <a:t>- Target: 80 million tons of NSR cargo traffic by 2024.</a:t>
            </a:r>
          </a:p>
          <a:p>
            <a:r>
              <a:rPr lang="en-US" dirty="0"/>
              <a:t>2. Resource Management: Arctic Hydrocarbons.</a:t>
            </a:r>
          </a:p>
          <a:p>
            <a:r>
              <a:rPr lang="en-US" dirty="0"/>
              <a:t>- Holds 13% of global undiscovered oil and 30% of natural gas. India imported an average of 1.7 million barrels per day (bpd) of crude oil from Russia during the January-September 2024 period. This made Russia the largest supplier of crude oil to India during that time.</a:t>
            </a:r>
          </a:p>
          <a:p>
            <a:r>
              <a:rPr lang="en-US" dirty="0"/>
              <a:t>3. Focus on environmental regulations and advanced extraction technologies.</a:t>
            </a:r>
          </a:p>
          <a:p>
            <a:r>
              <a:rPr lang="en-US" dirty="0"/>
              <a:t>4. Diversification of energy exports, particularly toward Asian markets.</a:t>
            </a:r>
          </a:p>
          <a:p>
            <a:r>
              <a:rPr lang="en-US" dirty="0"/>
              <a:t>5. Security: Strategic Arctic Defense</a:t>
            </a:r>
          </a:p>
          <a:p>
            <a:r>
              <a:rPr lang="en-US" dirty="0"/>
              <a:t>6. Northern Fleet, headquartered in Severomorsk: Russia's primary Arctic naval force.</a:t>
            </a:r>
          </a:p>
          <a:p>
            <a:r>
              <a:rPr lang="en-US" dirty="0"/>
              <a:t>7. Goals: Defend borders, protect economic interests, and deter adversaries.</a:t>
            </a:r>
          </a:p>
          <a:p>
            <a:r>
              <a:rPr lang="en-US" dirty="0"/>
              <a:t>8. Balanced military buildup with international cooperation for stability.</a:t>
            </a:r>
            <a:endParaRPr lang="en-IN" dirty="0"/>
          </a:p>
        </p:txBody>
      </p:sp>
      <p:sp>
        <p:nvSpPr>
          <p:cNvPr id="4" name="Slide Number Placeholder 3"/>
          <p:cNvSpPr>
            <a:spLocks noGrp="1"/>
          </p:cNvSpPr>
          <p:nvPr>
            <p:ph type="sldNum" sz="quarter" idx="5"/>
          </p:nvPr>
        </p:nvSpPr>
        <p:spPr/>
        <p:txBody>
          <a:bodyPr/>
          <a:lstStyle/>
          <a:p>
            <a:fld id="{A1A8E82F-7EEF-45BB-AEFB-5E13AE335507}" type="slidenum">
              <a:rPr lang="en-IN" smtClean="0"/>
              <a:t>2</a:t>
            </a:fld>
            <a:endParaRPr lang="en-IN"/>
          </a:p>
        </p:txBody>
      </p:sp>
    </p:spTree>
    <p:extLst>
      <p:ext uri="{BB962C8B-B14F-4D97-AF65-F5344CB8AC3E}">
        <p14:creationId xmlns:p14="http://schemas.microsoft.com/office/powerpoint/2010/main" val="141358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Energy Cooperation</a:t>
            </a:r>
            <a:endParaRPr lang="en-US" dirty="0"/>
          </a:p>
          <a:p>
            <a:pPr>
              <a:buFont typeface="Arial" panose="020B0604020202020204" pitchFamily="34" charset="0"/>
              <a:buChar char="•"/>
            </a:pPr>
            <a:r>
              <a:rPr lang="en-US" b="1" dirty="0"/>
              <a:t>Hydrocarbon Exploration</a:t>
            </a:r>
            <a:r>
              <a:rPr lang="en-US" dirty="0"/>
              <a:t>:</a:t>
            </a:r>
          </a:p>
          <a:p>
            <a:pPr marL="742950" lvl="1" indent="-285750">
              <a:buFont typeface="Arial" panose="020B0604020202020204" pitchFamily="34" charset="0"/>
              <a:buChar char="•"/>
            </a:pPr>
            <a:r>
              <a:rPr lang="en-US" dirty="0"/>
              <a:t>Indian companies, such as ONGC </a:t>
            </a:r>
            <a:r>
              <a:rPr lang="en-US" dirty="0" err="1"/>
              <a:t>Videsh</a:t>
            </a:r>
            <a:r>
              <a:rPr lang="en-US" dirty="0"/>
              <a:t>, have invested in Russian oil and gas projects, including stakes in the Sakhalin-1 and </a:t>
            </a:r>
            <a:r>
              <a:rPr lang="en-US" dirty="0" err="1"/>
              <a:t>Vankor</a:t>
            </a:r>
            <a:r>
              <a:rPr lang="en-US" dirty="0"/>
              <a:t> fields.</a:t>
            </a:r>
          </a:p>
          <a:p>
            <a:pPr marL="742950" lvl="1" indent="-285750">
              <a:buFont typeface="Arial" panose="020B0604020202020204" pitchFamily="34" charset="0"/>
              <a:buChar char="•"/>
            </a:pPr>
            <a:r>
              <a:rPr lang="en-US" dirty="0"/>
              <a:t>These investments aim to secure energy resources and enhance energy security for India.</a:t>
            </a:r>
          </a:p>
          <a:p>
            <a:endParaRPr lang="en-IN" dirty="0"/>
          </a:p>
        </p:txBody>
      </p:sp>
      <p:sp>
        <p:nvSpPr>
          <p:cNvPr id="4" name="Slide Number Placeholder 3"/>
          <p:cNvSpPr>
            <a:spLocks noGrp="1"/>
          </p:cNvSpPr>
          <p:nvPr>
            <p:ph type="sldNum" sz="quarter" idx="5"/>
          </p:nvPr>
        </p:nvSpPr>
        <p:spPr/>
        <p:txBody>
          <a:bodyPr/>
          <a:lstStyle/>
          <a:p>
            <a:fld id="{A1A8E82F-7EEF-45BB-AEFB-5E13AE335507}" type="slidenum">
              <a:rPr lang="en-IN" smtClean="0"/>
              <a:t>3</a:t>
            </a:fld>
            <a:endParaRPr lang="en-IN"/>
          </a:p>
        </p:txBody>
      </p:sp>
    </p:spTree>
    <p:extLst>
      <p:ext uri="{BB962C8B-B14F-4D97-AF65-F5344CB8AC3E}">
        <p14:creationId xmlns:p14="http://schemas.microsoft.com/office/powerpoint/2010/main" val="297799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Projects</a:t>
            </a:r>
            <a:r>
              <a:rPr lang="en-US" dirty="0"/>
              <a:t>:</a:t>
            </a:r>
          </a:p>
          <a:p>
            <a:pPr>
              <a:buFont typeface="Arial" panose="020B0604020202020204" pitchFamily="34" charset="0"/>
              <a:buChar char="•"/>
            </a:pPr>
            <a:r>
              <a:rPr lang="en-US" b="1" dirty="0"/>
              <a:t>International North-South Transport Corridor (INSTC)</a:t>
            </a:r>
            <a:r>
              <a:rPr lang="en-US" dirty="0"/>
              <a:t>: A multimodal network connecting India to Russia via Iran and Central Asia, reducing transit time by approximately 15 days compared to traditional routes. </a:t>
            </a:r>
          </a:p>
          <a:p>
            <a:pPr>
              <a:buFont typeface="Arial" panose="020B0604020202020204" pitchFamily="34" charset="0"/>
              <a:buChar char="•"/>
            </a:pPr>
            <a:r>
              <a:rPr lang="en-US" b="1" dirty="0"/>
              <a:t>Chennai–Vladivostok Maritime Corridor</a:t>
            </a:r>
            <a:r>
              <a:rPr lang="en-US" dirty="0"/>
              <a:t>: A proposed sea route covering about 5,600 nautical miles, aimed at increasing bilateral trade between India and Russia. </a:t>
            </a:r>
          </a:p>
          <a:p>
            <a:br>
              <a:rPr lang="en-US" b="1" dirty="0"/>
            </a:br>
            <a:r>
              <a:rPr lang="en-US" b="1" dirty="0"/>
              <a:t>Ice-Class Vessel Construction</a:t>
            </a:r>
            <a:r>
              <a:rPr lang="en-US" dirty="0"/>
              <a:t>:</a:t>
            </a:r>
          </a:p>
          <a:p>
            <a:r>
              <a:rPr lang="en-US" dirty="0"/>
              <a:t>India is considering building ice-class vessels in collaboration with Russia to strengthen its presence in polar regions.</a:t>
            </a:r>
            <a:br>
              <a:rPr lang="en-US" dirty="0"/>
            </a:br>
            <a:br>
              <a:rPr lang="en-US" dirty="0"/>
            </a:br>
            <a:r>
              <a:rPr lang="en-US" b="1" dirty="0"/>
              <a:t>INDRA NAVY Exercises (Biennial Exercise):</a:t>
            </a:r>
            <a:endParaRPr lang="en-US" dirty="0"/>
          </a:p>
          <a:p>
            <a:pPr>
              <a:buFont typeface="Arial" panose="020B0604020202020204" pitchFamily="34" charset="0"/>
              <a:buChar char="•"/>
            </a:pPr>
            <a:r>
              <a:rPr lang="en-US" dirty="0"/>
              <a:t>The 12th edition was conducted in August 2021 in the Baltic Sea.</a:t>
            </a:r>
          </a:p>
          <a:p>
            <a:r>
              <a:rPr lang="en-US" dirty="0"/>
              <a:t>The 13th edition took place in November 2023 in the Bay of Bengal. </a:t>
            </a:r>
            <a:br>
              <a:rPr lang="en-US" dirty="0"/>
            </a:br>
            <a:r>
              <a:rPr lang="en-US" b="1" dirty="0"/>
              <a:t>Maritime Partnership Exercise (MPX):</a:t>
            </a:r>
            <a:endParaRPr lang="en-US" dirty="0"/>
          </a:p>
          <a:p>
            <a:pPr>
              <a:buFont typeface="Arial" panose="020B0604020202020204" pitchFamily="34" charset="0"/>
              <a:buChar char="•"/>
            </a:pPr>
            <a:r>
              <a:rPr lang="en-US" dirty="0"/>
              <a:t>In July 2024, INS Tabar participated in the 328th Russian Navy Day parade in St. Petersburg. Following this, a Maritime Partnership Exercise was conducted with the Russian Navy Ship </a:t>
            </a:r>
            <a:r>
              <a:rPr lang="en-US" dirty="0" err="1"/>
              <a:t>Soobrazitelny</a:t>
            </a:r>
            <a:r>
              <a:rPr lang="en-US" dirty="0"/>
              <a:t> on July 30, 2024.</a:t>
            </a:r>
          </a:p>
          <a:p>
            <a:pPr>
              <a:buFont typeface="Arial" panose="020B0604020202020204" pitchFamily="34" charset="0"/>
              <a:buNone/>
            </a:pPr>
            <a:endParaRPr lang="en-US" dirty="0"/>
          </a:p>
          <a:p>
            <a:r>
              <a:rPr lang="en-US" b="1" dirty="0"/>
              <a:t>Human and Economic Development</a:t>
            </a:r>
            <a:endParaRPr lang="en-US" dirty="0"/>
          </a:p>
          <a:p>
            <a:pPr>
              <a:buFont typeface="Arial" panose="020B0604020202020204" pitchFamily="34" charset="0"/>
              <a:buChar char="•"/>
            </a:pPr>
            <a:r>
              <a:rPr lang="en-US" b="1" dirty="0"/>
              <a:t>Blue Economy Initiatives</a:t>
            </a:r>
            <a:r>
              <a:rPr lang="en-US" dirty="0"/>
              <a:t>:</a:t>
            </a:r>
          </a:p>
          <a:p>
            <a:pPr marL="742950" lvl="1" indent="-285750">
              <a:buFont typeface="Arial" panose="020B0604020202020204" pitchFamily="34" charset="0"/>
              <a:buChar char="•"/>
            </a:pPr>
            <a:r>
              <a:rPr lang="en-US" dirty="0"/>
              <a:t>India is focusing on sustainable use of ocean resources, including fisheries and marine biotechnology, in collaboration with Arctic nations.</a:t>
            </a:r>
          </a:p>
          <a:p>
            <a:r>
              <a:rPr lang="en-US" b="1" dirty="0"/>
              <a:t>Arctic Seed Vaults</a:t>
            </a:r>
            <a:r>
              <a:rPr lang="en-US" dirty="0"/>
              <a:t>:</a:t>
            </a:r>
          </a:p>
          <a:p>
            <a:pPr>
              <a:buFont typeface="Arial" panose="020B0604020202020204" pitchFamily="34" charset="0"/>
              <a:buChar char="•"/>
            </a:pPr>
            <a:r>
              <a:rPr lang="en-US" dirty="0"/>
              <a:t>India has contributed to the Svalbard Global Seed Vault, ensuring the preservation of diverse crop varieties. </a:t>
            </a:r>
          </a:p>
          <a:p>
            <a:r>
              <a:rPr lang="en-US" b="1" dirty="0"/>
              <a:t>Indigenous Knowledge Exchange</a:t>
            </a:r>
            <a:r>
              <a:rPr lang="en-US" dirty="0"/>
              <a:t>:</a:t>
            </a:r>
          </a:p>
          <a:p>
            <a:pPr>
              <a:buFont typeface="Arial" panose="020B0604020202020204" pitchFamily="34" charset="0"/>
              <a:buChar char="•"/>
            </a:pPr>
            <a:r>
              <a:rPr lang="en-US" dirty="0"/>
              <a:t>Efforts are underway to facilitate knowledge exchange between Arctic indigenous communities and Himalayan communities, focusing on sustainable living practices and climate resilience.</a:t>
            </a:r>
            <a:endParaRPr lang="en-IN" dirty="0"/>
          </a:p>
        </p:txBody>
      </p:sp>
      <p:sp>
        <p:nvSpPr>
          <p:cNvPr id="4" name="Slide Number Placeholder 3"/>
          <p:cNvSpPr>
            <a:spLocks noGrp="1"/>
          </p:cNvSpPr>
          <p:nvPr>
            <p:ph type="sldNum" sz="quarter" idx="5"/>
          </p:nvPr>
        </p:nvSpPr>
        <p:spPr/>
        <p:txBody>
          <a:bodyPr/>
          <a:lstStyle/>
          <a:p>
            <a:fld id="{A1A8E82F-7EEF-45BB-AEFB-5E13AE335507}" type="slidenum">
              <a:rPr lang="en-IN" smtClean="0"/>
              <a:t>4</a:t>
            </a:fld>
            <a:endParaRPr lang="en-IN"/>
          </a:p>
        </p:txBody>
      </p:sp>
    </p:spTree>
    <p:extLst>
      <p:ext uri="{BB962C8B-B14F-4D97-AF65-F5344CB8AC3E}">
        <p14:creationId xmlns:p14="http://schemas.microsoft.com/office/powerpoint/2010/main" val="84862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Memorandum of Understanding (MoU):</a:t>
            </a:r>
            <a:endParaRPr lang="en-US" dirty="0"/>
          </a:p>
          <a:p>
            <a:pPr>
              <a:buFont typeface="Arial" panose="020B0604020202020204" pitchFamily="34" charset="0"/>
              <a:buChar char="•"/>
            </a:pPr>
            <a:r>
              <a:rPr lang="en-US" dirty="0"/>
              <a:t>Signed between </a:t>
            </a:r>
            <a:r>
              <a:rPr lang="en-US" b="1" dirty="0"/>
              <a:t>NCPOR (India)</a:t>
            </a:r>
            <a:r>
              <a:rPr lang="en-US" dirty="0"/>
              <a:t> and </a:t>
            </a:r>
            <a:r>
              <a:rPr lang="en-US" b="1" dirty="0"/>
              <a:t>Arctic and Antarctic Research Institute (Russia)</a:t>
            </a:r>
            <a:r>
              <a:rPr lang="en-US" dirty="0"/>
              <a:t> during the 22nd India-Russia Annual Summit on </a:t>
            </a:r>
            <a:r>
              <a:rPr lang="en-US" b="1" dirty="0"/>
              <a:t>July 9, 2024</a:t>
            </a:r>
            <a:r>
              <a:rPr lang="en-US" dirty="0"/>
              <a:t>.</a:t>
            </a:r>
          </a:p>
          <a:p>
            <a:pPr>
              <a:buFont typeface="Arial" panose="020B0604020202020204" pitchFamily="34" charset="0"/>
              <a:buChar char="•"/>
            </a:pPr>
            <a:r>
              <a:rPr lang="en-US" dirty="0"/>
              <a:t>Focus: Strengthen cooperation in </a:t>
            </a:r>
            <a:r>
              <a:rPr lang="en-US" b="1" dirty="0"/>
              <a:t>polar research and logistics</a:t>
            </a:r>
            <a:r>
              <a:rPr lang="en-US" dirty="0"/>
              <a:t>.</a:t>
            </a:r>
            <a:br>
              <a:rPr lang="en-US" dirty="0"/>
            </a:br>
            <a:br>
              <a:rPr lang="en-US" dirty="0"/>
            </a:br>
            <a:r>
              <a:rPr lang="en-US" b="1" dirty="0" err="1"/>
              <a:t>Rashtriya</a:t>
            </a:r>
            <a:r>
              <a:rPr lang="en-US" b="1" dirty="0"/>
              <a:t> Raksha University, An Institution of National Importance, under the aegis of Ministry of Home Affairs, Government of India, made representation at the recently organized BRICS Universities Rectors Forum, From October 17-18, 2024 held at Lomonosov Moscow State University, Russia. </a:t>
            </a:r>
          </a:p>
          <a:p>
            <a:pPr>
              <a:buFont typeface="Arial" panose="020B0604020202020204" pitchFamily="34" charset="0"/>
              <a:buChar char="•"/>
            </a:pPr>
            <a:r>
              <a:rPr lang="en-US" b="1" dirty="0"/>
              <a:t> Also, RRU recently organized “International Workshop on India’s Polar Region Policy Towards Building Partnerships for Sustainable Development” from 12-13 March 2024. Whereunder, few of the key polar experts joined remotely connecting with the global community, sharing their expertise and insights on the latest research contributions in the Arctic regions. </a:t>
            </a:r>
            <a:br>
              <a:rPr lang="en-US" dirty="0"/>
            </a:br>
            <a:br>
              <a:rPr lang="en-US" dirty="0"/>
            </a:br>
            <a:r>
              <a:rPr lang="en-US" b="1" dirty="0"/>
              <a:t>Indo-Russian Education Summit 2024:</a:t>
            </a:r>
            <a:r>
              <a:rPr lang="en-US" dirty="0"/>
              <a:t> Held in New Delhi from April 11 to 13, 2024, this summit marked a significant milestone in bilateral educational relations. Over 60 Russian universities participated, leading to the establishment of a research hub at the University of Delhi in collaboration with the Higher School of Economics (HSE) in Moscow. The summit facilitated discussions on joint programs in education, science, innovative technologies, and professional training.</a:t>
            </a:r>
          </a:p>
          <a:p>
            <a:pPr marL="0" indent="0">
              <a:buNone/>
            </a:pPr>
            <a:endParaRPr lang="en-US" sz="1200" b="1" dirty="0">
              <a:latin typeface="Garamond" panose="02020404030301010803" pitchFamily="18" charset="0"/>
            </a:endParaRPr>
          </a:p>
          <a:p>
            <a:br>
              <a:rPr lang="en-IN" dirty="0"/>
            </a:br>
            <a:endParaRPr lang="en-IN" dirty="0"/>
          </a:p>
        </p:txBody>
      </p:sp>
      <p:sp>
        <p:nvSpPr>
          <p:cNvPr id="4" name="Slide Number Placeholder 3"/>
          <p:cNvSpPr>
            <a:spLocks noGrp="1"/>
          </p:cNvSpPr>
          <p:nvPr>
            <p:ph type="sldNum" sz="quarter" idx="5"/>
          </p:nvPr>
        </p:nvSpPr>
        <p:spPr/>
        <p:txBody>
          <a:bodyPr/>
          <a:lstStyle/>
          <a:p>
            <a:fld id="{A1A8E82F-7EEF-45BB-AEFB-5E13AE335507}" type="slidenum">
              <a:rPr lang="en-IN" smtClean="0"/>
              <a:t>5</a:t>
            </a:fld>
            <a:endParaRPr lang="en-IN"/>
          </a:p>
        </p:txBody>
      </p:sp>
    </p:spTree>
    <p:extLst>
      <p:ext uri="{BB962C8B-B14F-4D97-AF65-F5344CB8AC3E}">
        <p14:creationId xmlns:p14="http://schemas.microsoft.com/office/powerpoint/2010/main" val="3240231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mailto:ro2.vco@rru.ac.in" TargetMode="External"/><Relationship Id="rId4" Type="http://schemas.openxmlformats.org/officeDocument/2006/relationships/hyperlink" Target="mailto:manishkumar.singh@rru.ac.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4638"/>
            <a:ext cx="7772400" cy="1470025"/>
          </a:xfrm>
        </p:spPr>
        <p:txBody>
          <a:bodyPr>
            <a:noAutofit/>
          </a:bodyPr>
          <a:lstStyle/>
          <a:p>
            <a:r>
              <a:rPr b="1" dirty="0">
                <a:latin typeface="Garamond" panose="02020404030301010803" pitchFamily="18" charset="0"/>
              </a:rPr>
              <a:t>India-Russia Sustainable Polar Strategy in a Multipolar World</a:t>
            </a:r>
          </a:p>
        </p:txBody>
      </p:sp>
      <p:sp>
        <p:nvSpPr>
          <p:cNvPr id="3" name="Subtitle 2"/>
          <p:cNvSpPr>
            <a:spLocks noGrp="1"/>
          </p:cNvSpPr>
          <p:nvPr>
            <p:ph type="subTitle" idx="1"/>
          </p:nvPr>
        </p:nvSpPr>
        <p:spPr>
          <a:xfrm>
            <a:off x="836342" y="1703512"/>
            <a:ext cx="7471318" cy="437530"/>
          </a:xfrm>
        </p:spPr>
        <p:txBody>
          <a:bodyPr>
            <a:normAutofit/>
          </a:bodyPr>
          <a:lstStyle/>
          <a:p>
            <a:r>
              <a:rPr lang="en-IN" sz="2000" b="1" dirty="0">
                <a:solidFill>
                  <a:srgbClr val="002060"/>
                </a:solidFill>
              </a:rPr>
              <a:t>(</a:t>
            </a:r>
            <a:r>
              <a:rPr sz="2000" b="1" dirty="0">
                <a:solidFill>
                  <a:srgbClr val="002060"/>
                </a:solidFill>
              </a:rPr>
              <a:t>Collaborating for Climate Resilience,</a:t>
            </a:r>
            <a:r>
              <a:rPr lang="en-IN" sz="2000" b="1" dirty="0">
                <a:solidFill>
                  <a:srgbClr val="002060"/>
                </a:solidFill>
              </a:rPr>
              <a:t> </a:t>
            </a:r>
            <a:r>
              <a:rPr sz="2000" b="1" dirty="0">
                <a:solidFill>
                  <a:srgbClr val="002060"/>
                </a:solidFill>
              </a:rPr>
              <a:t>Development, and Security</a:t>
            </a:r>
            <a:r>
              <a:rPr lang="en-IN" sz="2000" b="1" dirty="0">
                <a:solidFill>
                  <a:srgbClr val="002060"/>
                </a:solidFill>
              </a:rPr>
              <a:t>)</a:t>
            </a:r>
            <a:endParaRPr sz="2000" b="1" dirty="0">
              <a:solidFill>
                <a:srgbClr val="002060"/>
              </a:solidFill>
            </a:endParaRPr>
          </a:p>
        </p:txBody>
      </p:sp>
      <p:sp>
        <p:nvSpPr>
          <p:cNvPr id="4" name="Subtitle 2">
            <a:extLst>
              <a:ext uri="{FF2B5EF4-FFF2-40B4-BE49-F238E27FC236}">
                <a16:creationId xmlns:a16="http://schemas.microsoft.com/office/drawing/2014/main" id="{026426C9-AA3A-1E0C-0C66-BEEFB76EFC2B}"/>
              </a:ext>
            </a:extLst>
          </p:cNvPr>
          <p:cNvSpPr txBox="1">
            <a:spLocks/>
          </p:cNvSpPr>
          <p:nvPr/>
        </p:nvSpPr>
        <p:spPr>
          <a:xfrm>
            <a:off x="4951141" y="5187247"/>
            <a:ext cx="3992133" cy="1470024"/>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r>
              <a:rPr lang="en-US" sz="2400" b="1" dirty="0">
                <a:solidFill>
                  <a:schemeClr val="tx1"/>
                </a:solidFill>
                <a:latin typeface="Garamond" panose="02020404030301010803" pitchFamily="18" charset="0"/>
              </a:rPr>
              <a:t>Manish Kumar Singh</a:t>
            </a:r>
          </a:p>
          <a:p>
            <a:pPr algn="r"/>
            <a:r>
              <a:rPr lang="en-US" sz="2400" b="1" dirty="0">
                <a:solidFill>
                  <a:schemeClr val="tx1"/>
                </a:solidFill>
                <a:latin typeface="Garamond" panose="02020404030301010803" pitchFamily="18" charset="0"/>
              </a:rPr>
              <a:t>Research Officer</a:t>
            </a:r>
          </a:p>
          <a:p>
            <a:pPr algn="r"/>
            <a:r>
              <a:rPr lang="en-US" sz="2400" b="1" dirty="0" err="1">
                <a:solidFill>
                  <a:schemeClr val="tx1"/>
                </a:solidFill>
                <a:latin typeface="Garamond" panose="02020404030301010803" pitchFamily="18" charset="0"/>
              </a:rPr>
              <a:t>Rashtriya</a:t>
            </a:r>
            <a:r>
              <a:rPr lang="en-US" sz="2400" b="1" dirty="0">
                <a:solidFill>
                  <a:schemeClr val="tx1"/>
                </a:solidFill>
                <a:latin typeface="Garamond" panose="02020404030301010803" pitchFamily="18" charset="0"/>
              </a:rPr>
              <a:t> Raksha University</a:t>
            </a:r>
          </a:p>
          <a:p>
            <a:pPr algn="r"/>
            <a:r>
              <a:rPr lang="en-US" sz="2400" b="1" dirty="0">
                <a:solidFill>
                  <a:schemeClr val="tx1"/>
                </a:solidFill>
                <a:latin typeface="Garamond" panose="02020404030301010803" pitchFamily="18" charset="0"/>
              </a:rPr>
              <a:t>E-mail: ro2.vco@rru.ac.in</a:t>
            </a:r>
          </a:p>
        </p:txBody>
      </p:sp>
      <p:pic>
        <p:nvPicPr>
          <p:cNvPr id="6" name="Picture 5">
            <a:extLst>
              <a:ext uri="{FF2B5EF4-FFF2-40B4-BE49-F238E27FC236}">
                <a16:creationId xmlns:a16="http://schemas.microsoft.com/office/drawing/2014/main" id="{D48C970E-4810-BF33-146D-328438C6E84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69" b="95742" l="9091" r="89892">
                        <a14:foregroundMark x1="9663" y1="52129" x2="9154" y2="46729"/>
                        <a14:foregroundMark x1="16847" y1="89512" x2="23776" y2="95742"/>
                        <a14:foregroundMark x1="23776" y1="95742" x2="54482" y2="90135"/>
                        <a14:foregroundMark x1="16211" y1="89720" x2="16465" y2="94912"/>
                        <a14:foregroundMark x1="34139" y1="49948" x2="39034" y2="67082"/>
                        <a14:backgroundMark x1="13922" y1="71236" x2="29879" y2="56594"/>
                        <a14:backgroundMark x1="29879" y1="56594" x2="26128" y2="77570"/>
                        <a14:backgroundMark x1="26128" y1="77570" x2="19835" y2="85566"/>
                        <a14:backgroundMark x1="19835" y1="85566" x2="13032" y2="86708"/>
                        <a14:backgroundMark x1="39733" y1="51713" x2="39987" y2="60540"/>
                        <a14:backgroundMark x1="39987" y1="60540" x2="46217" y2="76324"/>
                        <a14:backgroundMark x1="46217" y1="76324" x2="51367" y2="81516"/>
                        <a14:backgroundMark x1="51367" y1="81516" x2="59758" y2="83801"/>
                        <a14:backgroundMark x1="35855" y1="64486" x2="32041" y2="80685"/>
                        <a14:backgroundMark x1="32041" y1="80685" x2="38589" y2="83801"/>
                        <a14:backgroundMark x1="38589" y1="83801" x2="38843" y2="74351"/>
                        <a14:backgroundMark x1="38843" y1="74351" x2="36109" y2="65421"/>
                      </a14:backgroundRemoval>
                    </a14:imgEffect>
                  </a14:imgLayer>
                </a14:imgProps>
              </a:ext>
            </a:extLst>
          </a:blip>
          <a:stretch>
            <a:fillRect/>
          </a:stretch>
        </p:blipFill>
        <p:spPr>
          <a:xfrm>
            <a:off x="-479500" y="2917336"/>
            <a:ext cx="6690729" cy="4096104"/>
          </a:xfrm>
          <a:prstGeom prst="rect">
            <a:avLst/>
          </a:prstGeom>
        </p:spPr>
      </p:pic>
      <p:sp>
        <p:nvSpPr>
          <p:cNvPr id="7" name="Subtitle 2">
            <a:extLst>
              <a:ext uri="{FF2B5EF4-FFF2-40B4-BE49-F238E27FC236}">
                <a16:creationId xmlns:a16="http://schemas.microsoft.com/office/drawing/2014/main" id="{CC559648-0ECC-61F6-032C-541C7336B764}"/>
              </a:ext>
            </a:extLst>
          </p:cNvPr>
          <p:cNvSpPr txBox="1">
            <a:spLocks/>
          </p:cNvSpPr>
          <p:nvPr/>
        </p:nvSpPr>
        <p:spPr>
          <a:xfrm>
            <a:off x="407022" y="2383450"/>
            <a:ext cx="8329956" cy="132990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b="1" dirty="0">
                <a:solidFill>
                  <a:schemeClr val="tx1"/>
                </a:solidFill>
                <a:latin typeface="Garamond" panose="02020404030301010803" pitchFamily="18" charset="0"/>
              </a:rPr>
              <a:t>Annual Meeting of The International Expert Council on Cooperation in The Arctic (IECCA)</a:t>
            </a:r>
          </a:p>
          <a:p>
            <a:r>
              <a:rPr lang="en-US" sz="2000" b="1" dirty="0">
                <a:solidFill>
                  <a:schemeClr val="tx1"/>
                </a:solidFill>
                <a:latin typeface="Garamond" panose="02020404030301010803" pitchFamily="18" charset="0"/>
              </a:rPr>
              <a:t>“Scientific Diplomacy As A Tool For Maintaining Dialogues In The Arctic”</a:t>
            </a:r>
          </a:p>
        </p:txBody>
      </p:sp>
      <p:sp>
        <p:nvSpPr>
          <p:cNvPr id="10" name="TextBox 9">
            <a:extLst>
              <a:ext uri="{FF2B5EF4-FFF2-40B4-BE49-F238E27FC236}">
                <a16:creationId xmlns:a16="http://schemas.microsoft.com/office/drawing/2014/main" id="{8E2DA96C-A7E1-9D7F-5D7F-8167B050128F}"/>
              </a:ext>
            </a:extLst>
          </p:cNvPr>
          <p:cNvSpPr txBox="1"/>
          <p:nvPr/>
        </p:nvSpPr>
        <p:spPr>
          <a:xfrm>
            <a:off x="2166125" y="3630989"/>
            <a:ext cx="4811750" cy="369332"/>
          </a:xfrm>
          <a:prstGeom prst="rect">
            <a:avLst/>
          </a:prstGeom>
          <a:noFill/>
        </p:spPr>
        <p:txBody>
          <a:bodyPr wrap="square">
            <a:spAutoFit/>
          </a:bodyPr>
          <a:lstStyle/>
          <a:p>
            <a:pPr algn="ctr"/>
            <a:r>
              <a:rPr lang="en-US" sz="1800" b="1" dirty="0">
                <a:solidFill>
                  <a:srgbClr val="002060"/>
                </a:solidFill>
                <a:latin typeface="Garamond" panose="02020404030301010803" pitchFamily="18" charset="0"/>
              </a:rPr>
              <a:t>(29 November,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dirty="0">
                <a:latin typeface="Garamond" panose="02020404030301010803" pitchFamily="18" charset="0"/>
              </a:rPr>
              <a:t>Introduction and Key Priorities</a:t>
            </a:r>
          </a:p>
        </p:txBody>
      </p:sp>
      <p:sp>
        <p:nvSpPr>
          <p:cNvPr id="3" name="Content Placeholder 2"/>
          <p:cNvSpPr>
            <a:spLocks noGrp="1"/>
          </p:cNvSpPr>
          <p:nvPr>
            <p:ph idx="1"/>
          </p:nvPr>
        </p:nvSpPr>
        <p:spPr/>
        <p:txBody>
          <a:bodyPr>
            <a:normAutofit/>
          </a:bodyPr>
          <a:lstStyle/>
          <a:p>
            <a:pPr marL="0" indent="0">
              <a:buNone/>
            </a:pPr>
            <a:r>
              <a:rPr sz="1800" dirty="0">
                <a:latin typeface="Garamond" panose="02020404030301010803" pitchFamily="18" charset="0"/>
              </a:rPr>
              <a:t>India's Arctic Policy focuses on harmonizing polar research for sustainability.</a:t>
            </a:r>
          </a:p>
          <a:p>
            <a:pPr marL="0" indent="0">
              <a:buNone/>
            </a:pPr>
            <a:r>
              <a:rPr sz="1800" dirty="0">
                <a:latin typeface="Garamond" panose="02020404030301010803" pitchFamily="18" charset="0"/>
              </a:rPr>
              <a:t>Russia's Arctic Strategy emphasizes development and Arctic security.</a:t>
            </a:r>
          </a:p>
          <a:p>
            <a:endParaRPr sz="1800" b="1" dirty="0">
              <a:latin typeface="Garamond" panose="02020404030301010803" pitchFamily="18" charset="0"/>
            </a:endParaRPr>
          </a:p>
          <a:p>
            <a:pPr marL="0" indent="0">
              <a:buNone/>
            </a:pPr>
            <a:r>
              <a:rPr sz="1800" b="1" dirty="0">
                <a:latin typeface="Garamond" panose="02020404030301010803" pitchFamily="18" charset="0"/>
              </a:rPr>
              <a:t>India's Priorities:</a:t>
            </a:r>
          </a:p>
          <a:p>
            <a:r>
              <a:rPr sz="1800" b="1" dirty="0">
                <a:latin typeface="Garamond" panose="02020404030301010803" pitchFamily="18" charset="0"/>
              </a:rPr>
              <a:t>Science &amp; Research: </a:t>
            </a:r>
            <a:r>
              <a:rPr sz="1800" dirty="0">
                <a:latin typeface="Garamond" panose="02020404030301010803" pitchFamily="18" charset="0"/>
              </a:rPr>
              <a:t>Arctic expeditions and robust climate studies.</a:t>
            </a:r>
          </a:p>
          <a:p>
            <a:r>
              <a:rPr sz="1800" b="1" dirty="0">
                <a:latin typeface="Garamond" panose="02020404030301010803" pitchFamily="18" charset="0"/>
              </a:rPr>
              <a:t>Climate Action:</a:t>
            </a:r>
            <a:r>
              <a:rPr sz="1800" dirty="0">
                <a:latin typeface="Garamond" panose="02020404030301010803" pitchFamily="18" charset="0"/>
              </a:rPr>
              <a:t> Monitoring Arctic melting impacts on Himalayan glaciers.</a:t>
            </a:r>
          </a:p>
          <a:p>
            <a:r>
              <a:rPr sz="1800" b="1" dirty="0">
                <a:latin typeface="Garamond" panose="02020404030301010803" pitchFamily="18" charset="0"/>
              </a:rPr>
              <a:t>Governance:</a:t>
            </a:r>
            <a:r>
              <a:rPr sz="1800" dirty="0">
                <a:latin typeface="Garamond" panose="02020404030301010803" pitchFamily="18" charset="0"/>
              </a:rPr>
              <a:t> Observer role in the Arctic Council.</a:t>
            </a:r>
          </a:p>
          <a:p>
            <a:pPr marL="0" indent="0">
              <a:buNone/>
            </a:pPr>
            <a:endParaRPr lang="en-IN" sz="1800" b="1" dirty="0">
              <a:latin typeface="Garamond" panose="02020404030301010803" pitchFamily="18" charset="0"/>
            </a:endParaRPr>
          </a:p>
          <a:p>
            <a:pPr marL="0" indent="0">
              <a:buNone/>
            </a:pPr>
            <a:r>
              <a:rPr sz="1800" b="1" dirty="0">
                <a:latin typeface="Garamond" panose="02020404030301010803" pitchFamily="18" charset="0"/>
              </a:rPr>
              <a:t>Russia's Priorities:</a:t>
            </a:r>
          </a:p>
          <a:p>
            <a:r>
              <a:rPr sz="1800" b="1" dirty="0">
                <a:latin typeface="Garamond" panose="02020404030301010803" pitchFamily="18" charset="0"/>
              </a:rPr>
              <a:t>Infrastructure: </a:t>
            </a:r>
            <a:r>
              <a:rPr sz="1800" dirty="0">
                <a:latin typeface="Garamond" panose="02020404030301010803" pitchFamily="18" charset="0"/>
              </a:rPr>
              <a:t>Developing the Northern Sea Route (NSR).</a:t>
            </a:r>
          </a:p>
          <a:p>
            <a:r>
              <a:rPr sz="1800" b="1" dirty="0">
                <a:latin typeface="Garamond" panose="02020404030301010803" pitchFamily="18" charset="0"/>
              </a:rPr>
              <a:t>Resource Management:</a:t>
            </a:r>
            <a:r>
              <a:rPr sz="1800" dirty="0">
                <a:latin typeface="Garamond" panose="02020404030301010803" pitchFamily="18" charset="0"/>
              </a:rPr>
              <a:t> Sustainable Arctic hydrocarbons.</a:t>
            </a:r>
          </a:p>
          <a:p>
            <a:r>
              <a:rPr sz="1800" b="1" dirty="0">
                <a:latin typeface="Garamond" panose="02020404030301010803" pitchFamily="18" charset="0"/>
              </a:rPr>
              <a:t>Security:</a:t>
            </a:r>
            <a:r>
              <a:rPr sz="1800" dirty="0">
                <a:latin typeface="Garamond" panose="02020404030301010803" pitchFamily="18" charset="0"/>
              </a:rPr>
              <a:t> Strategic protection of Arctic territories.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Garamond" panose="02020404030301010803" pitchFamily="18" charset="0"/>
              </a:rPr>
              <a:t>Strategic Partnerships, </a:t>
            </a:r>
            <a:r>
              <a:rPr b="1" dirty="0">
                <a:latin typeface="Garamond" panose="02020404030301010803" pitchFamily="18" charset="0"/>
              </a:rPr>
              <a:t>Joint Initiatives </a:t>
            </a:r>
            <a:r>
              <a:rPr lang="en-IN" b="1" dirty="0">
                <a:latin typeface="Garamond" panose="02020404030301010803" pitchFamily="18" charset="0"/>
              </a:rPr>
              <a:t>&amp;</a:t>
            </a:r>
            <a:r>
              <a:rPr b="1" dirty="0">
                <a:latin typeface="Garamond" panose="02020404030301010803" pitchFamily="18" charset="0"/>
              </a:rPr>
              <a:t> Energy Cooperation</a:t>
            </a:r>
          </a:p>
        </p:txBody>
      </p:sp>
      <p:sp>
        <p:nvSpPr>
          <p:cNvPr id="3" name="Content Placeholder 2"/>
          <p:cNvSpPr>
            <a:spLocks noGrp="1"/>
          </p:cNvSpPr>
          <p:nvPr>
            <p:ph idx="1"/>
          </p:nvPr>
        </p:nvSpPr>
        <p:spPr/>
        <p:txBody>
          <a:bodyPr>
            <a:normAutofit/>
          </a:bodyPr>
          <a:lstStyle/>
          <a:p>
            <a:pPr marL="0" indent="0">
              <a:buNone/>
            </a:pPr>
            <a:r>
              <a:rPr lang="en-US" sz="1800" b="1" dirty="0">
                <a:latin typeface="Garamond" panose="02020404030301010803" pitchFamily="18" charset="0"/>
              </a:rPr>
              <a:t>Strategic Partnerships:</a:t>
            </a:r>
          </a:p>
          <a:p>
            <a:r>
              <a:rPr lang="en-US" sz="1800" dirty="0">
                <a:latin typeface="Garamond" panose="02020404030301010803" pitchFamily="18" charset="0"/>
              </a:rPr>
              <a:t>BRICS Summit Participation: In October 2024, India participated in the BRICS summit hosted by Russia, reinforcing its commitment to multilateral cooperation and shared global objectives.</a:t>
            </a:r>
          </a:p>
          <a:p>
            <a:pPr marL="0" indent="0">
              <a:buNone/>
            </a:pPr>
            <a:endParaRPr lang="en-IN" sz="1800" b="1" dirty="0">
              <a:latin typeface="Garamond" panose="02020404030301010803" pitchFamily="18" charset="0"/>
            </a:endParaRPr>
          </a:p>
          <a:p>
            <a:pPr marL="0" indent="0">
              <a:buNone/>
            </a:pPr>
            <a:r>
              <a:rPr sz="1800" b="1" dirty="0">
                <a:latin typeface="Garamond" panose="02020404030301010803" pitchFamily="18" charset="0"/>
              </a:rPr>
              <a:t>Joint Arctic Research:</a:t>
            </a:r>
          </a:p>
          <a:p>
            <a:r>
              <a:rPr sz="1800" dirty="0">
                <a:latin typeface="Garamond" panose="02020404030301010803" pitchFamily="18" charset="0"/>
              </a:rPr>
              <a:t>Studies on melting ice impacts</a:t>
            </a:r>
            <a:r>
              <a:rPr lang="en-IN" sz="1800" dirty="0">
                <a:latin typeface="Garamond" panose="02020404030301010803" pitchFamily="18" charset="0"/>
              </a:rPr>
              <a:t>, climate change</a:t>
            </a:r>
            <a:r>
              <a:rPr sz="1800" dirty="0">
                <a:latin typeface="Garamond" panose="02020404030301010803" pitchFamily="18" charset="0"/>
              </a:rPr>
              <a:t> and biodiversity conservation.</a:t>
            </a:r>
          </a:p>
          <a:p>
            <a:r>
              <a:rPr sz="1800" b="1" dirty="0">
                <a:latin typeface="Garamond" panose="02020404030301010803" pitchFamily="18" charset="0"/>
              </a:rPr>
              <a:t>Technology exchange: </a:t>
            </a:r>
            <a:r>
              <a:rPr sz="1800" dirty="0">
                <a:latin typeface="Garamond" panose="02020404030301010803" pitchFamily="18" charset="0"/>
              </a:rPr>
              <a:t>Satellite remote sensing, Cryosphere model</a:t>
            </a:r>
            <a:r>
              <a:rPr lang="en-IN" sz="1800" dirty="0">
                <a:latin typeface="Garamond" panose="02020404030301010803" pitchFamily="18" charset="0"/>
              </a:rPr>
              <a:t>ling </a:t>
            </a:r>
            <a:r>
              <a:rPr lang="en-US" sz="1800" dirty="0">
                <a:latin typeface="Garamond" panose="02020404030301010803" pitchFamily="18" charset="0"/>
              </a:rPr>
              <a:t>to monitor and analyze Arctic environmental changes</a:t>
            </a:r>
            <a:r>
              <a:rPr sz="1800" dirty="0">
                <a:latin typeface="Garamond" panose="02020404030301010803" pitchFamily="18" charset="0"/>
              </a:rPr>
              <a:t>.</a:t>
            </a:r>
          </a:p>
          <a:p>
            <a:r>
              <a:rPr sz="1800" dirty="0">
                <a:latin typeface="Garamond" panose="02020404030301010803" pitchFamily="18" charset="0"/>
              </a:rPr>
              <a:t>12+ joint studies; $50M allocated (2020–2024).</a:t>
            </a:r>
          </a:p>
          <a:p>
            <a:endParaRPr sz="1800" dirty="0">
              <a:latin typeface="Garamond" panose="02020404030301010803" pitchFamily="18" charset="0"/>
            </a:endParaRPr>
          </a:p>
          <a:p>
            <a:pPr marL="0" indent="0">
              <a:buNone/>
            </a:pPr>
            <a:r>
              <a:rPr sz="1800" b="1" dirty="0">
                <a:latin typeface="Garamond" panose="02020404030301010803" pitchFamily="18" charset="0"/>
              </a:rPr>
              <a:t>Energy Cooperation:</a:t>
            </a:r>
          </a:p>
          <a:p>
            <a:r>
              <a:rPr sz="1800" b="1" dirty="0">
                <a:latin typeface="Garamond" panose="02020404030301010803" pitchFamily="18" charset="0"/>
              </a:rPr>
              <a:t>Hydrocarbon exploration: </a:t>
            </a:r>
            <a:r>
              <a:rPr sz="1800" dirty="0">
                <a:latin typeface="Garamond" panose="02020404030301010803" pitchFamily="18" charset="0"/>
              </a:rPr>
              <a:t>Collaboration on Sakhalin and </a:t>
            </a:r>
            <a:r>
              <a:rPr sz="1800" dirty="0" err="1">
                <a:latin typeface="Garamond" panose="02020404030301010803" pitchFamily="18" charset="0"/>
              </a:rPr>
              <a:t>Vankor</a:t>
            </a:r>
            <a:r>
              <a:rPr sz="1800" dirty="0">
                <a:latin typeface="Garamond" panose="02020404030301010803" pitchFamily="18" charset="0"/>
              </a:rPr>
              <a:t> projects.</a:t>
            </a:r>
          </a:p>
          <a:p>
            <a:r>
              <a:rPr sz="1800" b="1" dirty="0">
                <a:latin typeface="Garamond" panose="02020404030301010803" pitchFamily="18" charset="0"/>
              </a:rPr>
              <a:t>Green energy: </a:t>
            </a:r>
            <a:r>
              <a:rPr sz="1800" dirty="0">
                <a:latin typeface="Garamond" panose="02020404030301010803" pitchFamily="18" charset="0"/>
              </a:rPr>
              <a:t>Renewable pilots in Arctic zones, decarbonization.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sz="3600" b="1" dirty="0">
                <a:latin typeface="Garamond" panose="02020404030301010803" pitchFamily="18" charset="0"/>
              </a:rPr>
              <a:t>Transport, Security and Development</a:t>
            </a:r>
          </a:p>
        </p:txBody>
      </p:sp>
      <p:sp>
        <p:nvSpPr>
          <p:cNvPr id="3" name="Content Placeholder 2"/>
          <p:cNvSpPr>
            <a:spLocks noGrp="1"/>
          </p:cNvSpPr>
          <p:nvPr>
            <p:ph idx="1"/>
          </p:nvPr>
        </p:nvSpPr>
        <p:spPr/>
        <p:txBody>
          <a:bodyPr>
            <a:normAutofit/>
          </a:bodyPr>
          <a:lstStyle/>
          <a:p>
            <a:pPr marL="0" indent="0">
              <a:buNone/>
            </a:pPr>
            <a:r>
              <a:rPr sz="1800" b="1" dirty="0">
                <a:latin typeface="Garamond" panose="02020404030301010803" pitchFamily="18" charset="0"/>
              </a:rPr>
              <a:t>Transport and Connectivity:</a:t>
            </a:r>
          </a:p>
          <a:p>
            <a:r>
              <a:rPr sz="1800" b="1" dirty="0">
                <a:latin typeface="Garamond" panose="02020404030301010803" pitchFamily="18" charset="0"/>
              </a:rPr>
              <a:t>Key Projects: </a:t>
            </a:r>
            <a:r>
              <a:rPr lang="en-IN" sz="1800" dirty="0">
                <a:latin typeface="Garamond" panose="02020404030301010803" pitchFamily="18" charset="0"/>
              </a:rPr>
              <a:t>International </a:t>
            </a:r>
            <a:r>
              <a:rPr sz="1800" dirty="0">
                <a:latin typeface="Garamond" panose="02020404030301010803" pitchFamily="18" charset="0"/>
              </a:rPr>
              <a:t>North-South </a:t>
            </a:r>
            <a:r>
              <a:rPr lang="en-IN" sz="1800" dirty="0">
                <a:latin typeface="Garamond" panose="02020404030301010803" pitchFamily="18" charset="0"/>
              </a:rPr>
              <a:t>Transport </a:t>
            </a:r>
            <a:r>
              <a:rPr sz="1800" dirty="0">
                <a:latin typeface="Garamond" panose="02020404030301010803" pitchFamily="18" charset="0"/>
              </a:rPr>
              <a:t>Corridor (15 days faster), Vladivostok-Chennai Maritime Corridor (40% faster).</a:t>
            </a:r>
          </a:p>
          <a:p>
            <a:r>
              <a:rPr sz="1800" dirty="0">
                <a:latin typeface="Garamond" panose="02020404030301010803" pitchFamily="18" charset="0"/>
              </a:rPr>
              <a:t>Integration of Arctic shipping expertise.</a:t>
            </a:r>
          </a:p>
          <a:p>
            <a:endParaRPr sz="1800" dirty="0">
              <a:latin typeface="Garamond" panose="02020404030301010803" pitchFamily="18" charset="0"/>
            </a:endParaRPr>
          </a:p>
          <a:p>
            <a:pPr marL="0" indent="0">
              <a:buNone/>
            </a:pPr>
            <a:r>
              <a:rPr sz="1800" b="1" dirty="0">
                <a:latin typeface="Garamond" panose="02020404030301010803" pitchFamily="18" charset="0"/>
              </a:rPr>
              <a:t>Defense and Security:</a:t>
            </a:r>
          </a:p>
          <a:p>
            <a:r>
              <a:rPr sz="1800" dirty="0">
                <a:latin typeface="Garamond" panose="02020404030301010803" pitchFamily="18" charset="0"/>
              </a:rPr>
              <a:t>Building ice-class vessels, naval exercises.</a:t>
            </a:r>
          </a:p>
          <a:p>
            <a:r>
              <a:rPr sz="1800" dirty="0">
                <a:latin typeface="Garamond" panose="02020404030301010803" pitchFamily="18" charset="0"/>
              </a:rPr>
              <a:t>Data sharing: Real-time navigation and climate alerts.</a:t>
            </a:r>
          </a:p>
          <a:p>
            <a:endParaRPr sz="1800" dirty="0">
              <a:latin typeface="Garamond" panose="02020404030301010803" pitchFamily="18" charset="0"/>
            </a:endParaRPr>
          </a:p>
          <a:p>
            <a:pPr marL="0" indent="0">
              <a:buNone/>
            </a:pPr>
            <a:r>
              <a:rPr sz="1800" b="1" dirty="0">
                <a:latin typeface="Garamond" panose="02020404030301010803" pitchFamily="18" charset="0"/>
              </a:rPr>
              <a:t>Human and Economic Development:</a:t>
            </a:r>
          </a:p>
          <a:p>
            <a:r>
              <a:rPr sz="1800" dirty="0">
                <a:latin typeface="Garamond" panose="02020404030301010803" pitchFamily="18" charset="0"/>
              </a:rPr>
              <a:t>Blue economy initiatives and Arctic seed vaults.</a:t>
            </a:r>
          </a:p>
          <a:p>
            <a:r>
              <a:rPr sz="1800" dirty="0">
                <a:latin typeface="Garamond" panose="02020404030301010803" pitchFamily="18" charset="0"/>
              </a:rPr>
              <a:t>Indigenous knowledge exchange between Arctic and Himalayan communities.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latin typeface="Garamond" panose="02020404030301010803" pitchFamily="18" charset="0"/>
              </a:rPr>
              <a:t>Science, Education and Way Forward</a:t>
            </a:r>
          </a:p>
        </p:txBody>
      </p:sp>
      <p:sp>
        <p:nvSpPr>
          <p:cNvPr id="3" name="Content Placeholder 2"/>
          <p:cNvSpPr>
            <a:spLocks noGrp="1"/>
          </p:cNvSpPr>
          <p:nvPr>
            <p:ph idx="1"/>
          </p:nvPr>
        </p:nvSpPr>
        <p:spPr/>
        <p:txBody>
          <a:bodyPr>
            <a:normAutofit/>
          </a:bodyPr>
          <a:lstStyle/>
          <a:p>
            <a:pPr marL="0" indent="0">
              <a:buNone/>
            </a:pPr>
            <a:r>
              <a:rPr sz="1800" b="1" dirty="0">
                <a:latin typeface="Garamond" panose="02020404030301010803" pitchFamily="18" charset="0"/>
              </a:rPr>
              <a:t>Science and Education:</a:t>
            </a:r>
          </a:p>
          <a:p>
            <a:r>
              <a:rPr sz="1800" dirty="0">
                <a:latin typeface="Garamond" panose="02020404030301010803" pitchFamily="18" charset="0"/>
              </a:rPr>
              <a:t>Academic collaborations on Arctic-Himalayan ecosystems.</a:t>
            </a:r>
          </a:p>
          <a:p>
            <a:r>
              <a:rPr sz="1800" dirty="0">
                <a:latin typeface="Garamond" panose="02020404030301010803" pitchFamily="18" charset="0"/>
              </a:rPr>
              <a:t>Training</a:t>
            </a:r>
            <a:r>
              <a:rPr lang="en-IN" sz="1800" dirty="0">
                <a:latin typeface="Garamond" panose="02020404030301010803" pitchFamily="18" charset="0"/>
              </a:rPr>
              <a:t> and research</a:t>
            </a:r>
            <a:r>
              <a:rPr sz="1800" dirty="0">
                <a:latin typeface="Garamond" panose="02020404030301010803" pitchFamily="18" charset="0"/>
              </a:rPr>
              <a:t> initiatives: Arctic navigation and logistics.</a:t>
            </a:r>
          </a:p>
          <a:p>
            <a:endParaRPr sz="1800" dirty="0">
              <a:latin typeface="Garamond" panose="02020404030301010803" pitchFamily="18" charset="0"/>
            </a:endParaRPr>
          </a:p>
          <a:p>
            <a:pPr marL="0" indent="0">
              <a:buNone/>
            </a:pPr>
            <a:r>
              <a:rPr sz="1800" b="1" dirty="0">
                <a:latin typeface="Garamond" panose="02020404030301010803" pitchFamily="18" charset="0"/>
              </a:rPr>
              <a:t>Way Forward:</a:t>
            </a:r>
            <a:endParaRPr lang="en-IN" sz="1800" b="1" dirty="0">
              <a:latin typeface="Garamond" panose="02020404030301010803" pitchFamily="18" charset="0"/>
            </a:endParaRPr>
          </a:p>
          <a:p>
            <a:pPr>
              <a:buFont typeface="+mj-lt"/>
              <a:buAutoNum type="arabicPeriod"/>
            </a:pPr>
            <a:r>
              <a:rPr lang="en-US" sz="1800" dirty="0">
                <a:latin typeface="Garamond" panose="02020404030301010803" pitchFamily="18" charset="0"/>
              </a:rPr>
              <a:t>Academic Collaborations.</a:t>
            </a:r>
          </a:p>
          <a:p>
            <a:pPr>
              <a:buFont typeface="+mj-lt"/>
              <a:buAutoNum type="arabicPeriod"/>
            </a:pPr>
            <a:r>
              <a:rPr lang="en-US" sz="1800" dirty="0">
                <a:latin typeface="Garamond" panose="02020404030301010803" pitchFamily="18" charset="0"/>
              </a:rPr>
              <a:t>Capacity Building </a:t>
            </a:r>
            <a:r>
              <a:rPr lang="en-US" sz="1800" dirty="0" err="1">
                <a:latin typeface="Garamond" panose="02020404030301010803" pitchFamily="18" charset="0"/>
              </a:rPr>
              <a:t>Programme</a:t>
            </a:r>
            <a:r>
              <a:rPr lang="en-US" sz="1800" dirty="0">
                <a:latin typeface="Garamond" panose="02020404030301010803" pitchFamily="18" charset="0"/>
              </a:rPr>
              <a:t>.</a:t>
            </a:r>
          </a:p>
          <a:p>
            <a:pPr>
              <a:buFont typeface="+mj-lt"/>
              <a:buAutoNum type="arabicPeriod"/>
            </a:pPr>
            <a:r>
              <a:rPr lang="en-US" sz="1800" dirty="0">
                <a:latin typeface="Garamond" panose="02020404030301010803" pitchFamily="18" charset="0"/>
              </a:rPr>
              <a:t>Boost Arctic governance in multilateral forums.</a:t>
            </a:r>
          </a:p>
          <a:p>
            <a:pPr marL="0" indent="0">
              <a:buNone/>
            </a:pPr>
            <a:endParaRPr sz="1800" b="1" dirty="0">
              <a:latin typeface="Garamond" panose="02020404030301010803" pitchFamily="18" charset="0"/>
            </a:endParaRPr>
          </a:p>
          <a:p>
            <a:pPr marL="0" indent="0">
              <a:buNone/>
            </a:pPr>
            <a:r>
              <a:rPr sz="1800" b="1" dirty="0">
                <a:latin typeface="Garamond" panose="02020404030301010803" pitchFamily="18" charset="0"/>
              </a:rPr>
              <a:t>Global Leadership:</a:t>
            </a:r>
            <a:r>
              <a:rPr sz="1800" dirty="0">
                <a:latin typeface="Garamond" panose="02020404030301010803" pitchFamily="18" charset="0"/>
              </a:rPr>
              <a:t> Promote equitable</a:t>
            </a:r>
            <a:r>
              <a:rPr lang="en-IN" sz="1800" dirty="0">
                <a:latin typeface="Garamond" panose="02020404030301010803" pitchFamily="18" charset="0"/>
              </a:rPr>
              <a:t> and sustainable</a:t>
            </a:r>
            <a:r>
              <a:rPr sz="1800" dirty="0">
                <a:latin typeface="Garamond" panose="02020404030301010803" pitchFamily="18" charset="0"/>
              </a:rPr>
              <a:t> Arctic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81806B-9B30-2F56-AC8D-D76A398EDB5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backgroundRemoval t="9931" b="89376" l="615" r="97692">
                        <a14:foregroundMark x1="1692" y1="35797" x2="15385" y2="34411"/>
                        <a14:foregroundMark x1="15385" y1="34411" x2="28154" y2="36028"/>
                        <a14:foregroundMark x1="28154" y1="36028" x2="54308" y2="19630"/>
                        <a14:foregroundMark x1="54308" y1="19630" x2="78000" y2="32794"/>
                        <a14:foregroundMark x1="78000" y1="32794" x2="87077" y2="33718"/>
                        <a14:foregroundMark x1="87077" y1="33718" x2="93077" y2="44342"/>
                        <a14:foregroundMark x1="93077" y1="44342" x2="80923" y2="52656"/>
                        <a14:foregroundMark x1="80923" y1="52656" x2="65846" y2="48961"/>
                        <a14:foregroundMark x1="65846" y1="48961" x2="48923" y2="62587"/>
                        <a14:foregroundMark x1="48923" y1="62587" x2="44308" y2="90300"/>
                        <a14:foregroundMark x1="44308" y1="90300" x2="26923" y2="78753"/>
                        <a14:foregroundMark x1="26923" y1="78753" x2="21077" y2="69053"/>
                        <a14:foregroundMark x1="21077" y1="69053" x2="154" y2="74365"/>
                        <a14:foregroundMark x1="154" y1="74365" x2="923" y2="41801"/>
                        <a14:foregroundMark x1="923" y1="41801" x2="2923" y2="35104"/>
                        <a14:foregroundMark x1="22308" y1="34180" x2="34154" y2="15704"/>
                        <a14:foregroundMark x1="34154" y1="15704" x2="41231" y2="18014"/>
                        <a14:foregroundMark x1="60923" y1="14781" x2="97692" y2="28176"/>
                        <a14:foregroundMark x1="97692" y1="28176" x2="96923" y2="62587"/>
                        <a14:foregroundMark x1="96923" y1="62587" x2="97231" y2="63741"/>
                        <a14:foregroundMark x1="82462" y1="46651" x2="64462" y2="32333"/>
                        <a14:foregroundMark x1="64462" y1="32333" x2="55231" y2="28637"/>
                        <a14:foregroundMark x1="55231" y1="28637" x2="44769" y2="31409"/>
                        <a14:foregroundMark x1="44769" y1="31409" x2="41692" y2="40878"/>
                        <a14:foregroundMark x1="41692" y1="40878" x2="48154" y2="31640"/>
                        <a14:foregroundMark x1="48154" y1="31640" x2="66000" y2="36721"/>
                        <a14:foregroundMark x1="47692" y1="43418" x2="51077" y2="35566"/>
                        <a14:foregroundMark x1="42615" y1="39030" x2="49846" y2="45266"/>
                        <a14:foregroundMark x1="78154" y1="32794" x2="80154" y2="42725"/>
                        <a14:foregroundMark x1="87846" y1="27483" x2="93692" y2="36952"/>
                        <a14:foregroundMark x1="42769" y1="12240" x2="38923" y2="24942"/>
                        <a14:foregroundMark x1="38923" y1="24942" x2="47077" y2="13164"/>
                        <a14:foregroundMark x1="47077" y1="13164" x2="58000" y2="11085"/>
                        <a14:foregroundMark x1="58000" y1="11085" x2="58769" y2="12471"/>
                      </a14:backgroundRemoval>
                    </a14:imgEffect>
                  </a14:imgLayer>
                </a14:imgProps>
              </a:ext>
            </a:extLst>
          </a:blip>
          <a:stretch>
            <a:fillRect/>
          </a:stretch>
        </p:blipFill>
        <p:spPr>
          <a:xfrm>
            <a:off x="0" y="383345"/>
            <a:ext cx="9143999" cy="6091310"/>
          </a:xfrm>
          <a:prstGeom prst="rect">
            <a:avLst/>
          </a:prstGeom>
          <a:effectLst>
            <a:outerShdw blurRad="1270000" dist="50800" dir="5400000" algn="ctr" rotWithShape="0">
              <a:schemeClr val="bg1"/>
            </a:outerShdw>
          </a:effectLst>
        </p:spPr>
      </p:pic>
      <p:sp>
        <p:nvSpPr>
          <p:cNvPr id="2" name="Title 1">
            <a:extLst>
              <a:ext uri="{FF2B5EF4-FFF2-40B4-BE49-F238E27FC236}">
                <a16:creationId xmlns:a16="http://schemas.microsoft.com/office/drawing/2014/main" id="{6B91BA1A-A6A4-3973-F6F2-95287C0D120D}"/>
              </a:ext>
            </a:extLst>
          </p:cNvPr>
          <p:cNvSpPr>
            <a:spLocks noGrp="1"/>
          </p:cNvSpPr>
          <p:nvPr>
            <p:ph type="title"/>
          </p:nvPr>
        </p:nvSpPr>
        <p:spPr>
          <a:xfrm>
            <a:off x="457200" y="2564064"/>
            <a:ext cx="8229600" cy="1729872"/>
          </a:xfrm>
        </p:spPr>
        <p:txBody>
          <a:bodyPr>
            <a:normAutofit/>
          </a:bodyPr>
          <a:lstStyle/>
          <a:p>
            <a:r>
              <a:rPr lang="en-IN" b="1" dirty="0">
                <a:latin typeface="Garamond" panose="02020404030301010803" pitchFamily="18" charset="0"/>
              </a:rPr>
              <a:t>Thank You!</a:t>
            </a:r>
            <a:br>
              <a:rPr lang="en-IN" b="1" dirty="0">
                <a:latin typeface="Garamond" panose="02020404030301010803" pitchFamily="18" charset="0"/>
              </a:rPr>
            </a:br>
            <a:r>
              <a:rPr lang="en-IN" b="1" dirty="0">
                <a:latin typeface="Garamond" panose="02020404030301010803" pitchFamily="18" charset="0"/>
              </a:rPr>
              <a:t>Jai Hind!</a:t>
            </a:r>
          </a:p>
        </p:txBody>
      </p:sp>
      <p:sp>
        <p:nvSpPr>
          <p:cNvPr id="7" name="TextBox 6">
            <a:extLst>
              <a:ext uri="{FF2B5EF4-FFF2-40B4-BE49-F238E27FC236}">
                <a16:creationId xmlns:a16="http://schemas.microsoft.com/office/drawing/2014/main" id="{82D90BBB-0EF8-00FE-7EF5-E8115BE6A666}"/>
              </a:ext>
            </a:extLst>
          </p:cNvPr>
          <p:cNvSpPr txBox="1"/>
          <p:nvPr/>
        </p:nvSpPr>
        <p:spPr>
          <a:xfrm>
            <a:off x="-278781" y="6289989"/>
            <a:ext cx="9144000" cy="369332"/>
          </a:xfrm>
          <a:prstGeom prst="rect">
            <a:avLst/>
          </a:prstGeom>
          <a:noFill/>
        </p:spPr>
        <p:txBody>
          <a:bodyPr wrap="square">
            <a:spAutoFit/>
          </a:bodyPr>
          <a:lstStyle/>
          <a:p>
            <a:pPr algn="r"/>
            <a:r>
              <a:rPr lang="en-US" sz="1800" b="1" dirty="0">
                <a:solidFill>
                  <a:schemeClr val="tx1"/>
                </a:solidFill>
                <a:latin typeface="Garamond" panose="02020404030301010803" pitchFamily="18" charset="0"/>
              </a:rPr>
              <a:t>For question/feedback/comment(s): </a:t>
            </a:r>
            <a:r>
              <a:rPr lang="en-US" sz="1800" b="1" dirty="0">
                <a:solidFill>
                  <a:schemeClr val="tx1"/>
                </a:solidFill>
                <a:latin typeface="Garamond" panose="02020404030301010803" pitchFamily="18" charset="0"/>
                <a:hlinkClick r:id="rId4"/>
              </a:rPr>
              <a:t>manishkumar.singh@rru.ac.in</a:t>
            </a:r>
            <a:r>
              <a:rPr lang="en-US" sz="1800" b="1" dirty="0">
                <a:solidFill>
                  <a:schemeClr val="tx1"/>
                </a:solidFill>
                <a:latin typeface="Garamond" panose="02020404030301010803" pitchFamily="18" charset="0"/>
              </a:rPr>
              <a:t> ; </a:t>
            </a:r>
            <a:r>
              <a:rPr lang="en-US" sz="1800" b="1" dirty="0">
                <a:solidFill>
                  <a:schemeClr val="tx1"/>
                </a:solidFill>
                <a:latin typeface="Garamond" panose="02020404030301010803" pitchFamily="18" charset="0"/>
                <a:hlinkClick r:id="rId5"/>
              </a:rPr>
              <a:t>ro2.vco@rru.ac.in</a:t>
            </a:r>
            <a:r>
              <a:rPr lang="en-US" sz="1800" b="1" dirty="0">
                <a:solidFill>
                  <a:schemeClr val="tx1"/>
                </a:solidFill>
                <a:latin typeface="Garamond" panose="02020404030301010803" pitchFamily="18" charset="0"/>
              </a:rPr>
              <a:t> </a:t>
            </a:r>
          </a:p>
        </p:txBody>
      </p:sp>
    </p:spTree>
    <p:extLst>
      <p:ext uri="{BB962C8B-B14F-4D97-AF65-F5344CB8AC3E}">
        <p14:creationId xmlns:p14="http://schemas.microsoft.com/office/powerpoint/2010/main" val="998626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1492</Words>
  <Application>Microsoft Office PowerPoint</Application>
  <PresentationFormat>On-screen Show (4:3)</PresentationFormat>
  <Paragraphs>145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Garamond</vt:lpstr>
      <vt:lpstr>Office Theme</vt:lpstr>
      <vt:lpstr>India-Russia Sustainable Polar Strategy in a Multipolar World</vt:lpstr>
      <vt:lpstr>Introduction and Key Priorities</vt:lpstr>
      <vt:lpstr>Strategic Partnerships, Joint Initiatives &amp; Energy Cooperation</vt:lpstr>
      <vt:lpstr>Transport, Security and Development</vt:lpstr>
      <vt:lpstr>Science, Education and Way Forward</vt:lpstr>
      <vt:lpstr>Thank You! Jai Hind!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cp:keywords/>
  <cp:lastModifiedBy>Manishkumar  Singh</cp:lastModifiedBy>
  <cp:revision>1</cp:revision>
  <dcterms:created xsi:type="dcterms:W3CDTF">2013-01-27T09:14:16Z</dcterms:created>
  <dcterms:modified xsi:type="dcterms:W3CDTF">2024-11-23T13:59:21Z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