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0" r:id="rId7"/>
    <p:sldId id="261" r:id="rId8"/>
    <p:sldId id="257" r:id="rId9"/>
    <p:sldId id="258"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7B83AE-87D6-96CC-D731-E8F08DEDD71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99435C4-BD25-B427-5B9C-67CC80FFF0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07AA836-AB13-EA10-7BCF-E8154AB6D46F}"/>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5" name="Alt Bilgi Yer Tutucusu 4">
            <a:extLst>
              <a:ext uri="{FF2B5EF4-FFF2-40B4-BE49-F238E27FC236}">
                <a16:creationId xmlns:a16="http://schemas.microsoft.com/office/drawing/2014/main" id="{856A21A2-AEB2-4797-A069-FD43716CC7F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664EC0E-2627-E546-5704-2DA88FBC97E7}"/>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283000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6CCDC0-09FF-2E2C-A7EC-DF86225AA91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FDC0979-F22B-FA0A-E4A9-70D3E529780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2760DF0-D76B-22C9-CB32-61A1C0C6E29D}"/>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5" name="Alt Bilgi Yer Tutucusu 4">
            <a:extLst>
              <a:ext uri="{FF2B5EF4-FFF2-40B4-BE49-F238E27FC236}">
                <a16:creationId xmlns:a16="http://schemas.microsoft.com/office/drawing/2014/main" id="{49923E0F-A656-527E-A548-8DCC90A6D61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C6ED24B-5C6D-9805-02B6-32B5C23C752E}"/>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327216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AA5D124-49C4-3FD5-E1DE-20A4A4D0E1C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FD9A596-24E6-6D7A-6F08-E495F514416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ED6E752-8192-B9E3-9102-E83ADCD96792}"/>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5" name="Alt Bilgi Yer Tutucusu 4">
            <a:extLst>
              <a:ext uri="{FF2B5EF4-FFF2-40B4-BE49-F238E27FC236}">
                <a16:creationId xmlns:a16="http://schemas.microsoft.com/office/drawing/2014/main" id="{9562ECF3-CD9E-1DA6-CA8A-6FD733F18A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30ABB69-8850-3D3A-6A33-FD490147619A}"/>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4121346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A5BA89-82F3-196E-756F-08A3E5BA6EE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AC97A01-A74B-29C3-87DF-731CA14F94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04A1FE5-81CA-195D-BF89-37AC72D9A540}"/>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5" name="Alt Bilgi Yer Tutucusu 4">
            <a:extLst>
              <a:ext uri="{FF2B5EF4-FFF2-40B4-BE49-F238E27FC236}">
                <a16:creationId xmlns:a16="http://schemas.microsoft.com/office/drawing/2014/main" id="{6CAF4904-A76D-902C-364A-65EEFD1221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656D345-D7E5-B072-39D6-77A238482F4B}"/>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310427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1AD56D-67E5-6662-427D-83D59EAF5BC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15FEFA9-2D01-A217-BF79-3A2250C52AB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9006257-C79E-1414-847F-4AC4D7C5DA25}"/>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5" name="Alt Bilgi Yer Tutucusu 4">
            <a:extLst>
              <a:ext uri="{FF2B5EF4-FFF2-40B4-BE49-F238E27FC236}">
                <a16:creationId xmlns:a16="http://schemas.microsoft.com/office/drawing/2014/main" id="{ED226094-6735-D13D-6167-554D387689F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5C585D-BE74-A683-9675-08FBD6BE39F7}"/>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239238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0F48FB-16BE-F777-9CD1-ACDF15435A4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55CA511-78FC-C26A-B323-B0793B9C354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B6FD62A-2FE6-0860-3959-D4DC463EC4D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3028C12-EBCC-4860-7DC6-68FAADDDC4B0}"/>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6" name="Alt Bilgi Yer Tutucusu 5">
            <a:extLst>
              <a:ext uri="{FF2B5EF4-FFF2-40B4-BE49-F238E27FC236}">
                <a16:creationId xmlns:a16="http://schemas.microsoft.com/office/drawing/2014/main" id="{2D15EDDD-F20E-834D-FC98-4B7CE87FDD4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EE146C-4C4A-A563-DCE1-370FDE8555EB}"/>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4277174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763D6C-6509-B0DB-95D1-3B1C0703797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1C65BA4-FA5E-1E77-58B5-6AF3EA96C2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D0AD094-6AD9-D4E3-889C-5763E12F90C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F0D6C4-FA45-82DC-2CEB-D1FC48EDCC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3C63BF1-18B8-566B-510D-25EC30033C5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58E0C9B-C45C-FF9A-1CA2-636C753C5F71}"/>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8" name="Alt Bilgi Yer Tutucusu 7">
            <a:extLst>
              <a:ext uri="{FF2B5EF4-FFF2-40B4-BE49-F238E27FC236}">
                <a16:creationId xmlns:a16="http://schemas.microsoft.com/office/drawing/2014/main" id="{EF478D98-E991-D340-313E-BC38E4F434F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FEE849A-9F16-6F2F-2606-CF164E0F39DE}"/>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3506195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E161B1-EBFD-D67D-E02C-9766F025088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476B721-3E4E-ED38-8C14-BA8CC7875A5C}"/>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4" name="Alt Bilgi Yer Tutucusu 3">
            <a:extLst>
              <a:ext uri="{FF2B5EF4-FFF2-40B4-BE49-F238E27FC236}">
                <a16:creationId xmlns:a16="http://schemas.microsoft.com/office/drawing/2014/main" id="{D253FCFA-B8BF-3ACA-95B2-8D652694872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AE3DDCA-33F1-6F5C-63D3-5CF1069FC1E5}"/>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12772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ACF6B54-D016-41B2-57A6-6631EAE3E115}"/>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3" name="Alt Bilgi Yer Tutucusu 2">
            <a:extLst>
              <a:ext uri="{FF2B5EF4-FFF2-40B4-BE49-F238E27FC236}">
                <a16:creationId xmlns:a16="http://schemas.microsoft.com/office/drawing/2014/main" id="{C5D0646C-F6E2-3C97-CD1F-5DFCA591731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D7A8D54-C159-C97E-31B4-E6753B776697}"/>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212878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84D4BD-C944-67A5-540B-7FF149D5D6C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A7C8EDD-5E15-7DD1-07BD-DE0A47F21F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633A8FD-236D-E3AD-E634-4245AEDF8A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8198E45-AAAD-EBE6-6DCA-7FDDA8EAFDD1}"/>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6" name="Alt Bilgi Yer Tutucusu 5">
            <a:extLst>
              <a:ext uri="{FF2B5EF4-FFF2-40B4-BE49-F238E27FC236}">
                <a16:creationId xmlns:a16="http://schemas.microsoft.com/office/drawing/2014/main" id="{3E50E910-C8B8-0D6F-DB2E-7AE3063558F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F999D3F-5E1D-6A14-0BB6-0C4F40606709}"/>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2952964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CCA533-A0E6-B365-1049-1F6AF4B9C9C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D010098-81EE-AB7B-4B23-B43BE167E6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648BAB5-7F65-0204-5576-6FD251BF32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203DAAC-685F-CE89-0F92-D894CA8463E1}"/>
              </a:ext>
            </a:extLst>
          </p:cNvPr>
          <p:cNvSpPr>
            <a:spLocks noGrp="1"/>
          </p:cNvSpPr>
          <p:nvPr>
            <p:ph type="dt" sz="half" idx="10"/>
          </p:nvPr>
        </p:nvSpPr>
        <p:spPr/>
        <p:txBody>
          <a:bodyPr/>
          <a:lstStyle/>
          <a:p>
            <a:fld id="{A6FBB97C-5B14-4AB4-B1DC-E93F81B07404}" type="datetimeFigureOut">
              <a:rPr lang="tr-TR" smtClean="0"/>
              <a:t>25.11.2024</a:t>
            </a:fld>
            <a:endParaRPr lang="tr-TR"/>
          </a:p>
        </p:txBody>
      </p:sp>
      <p:sp>
        <p:nvSpPr>
          <p:cNvPr id="6" name="Alt Bilgi Yer Tutucusu 5">
            <a:extLst>
              <a:ext uri="{FF2B5EF4-FFF2-40B4-BE49-F238E27FC236}">
                <a16:creationId xmlns:a16="http://schemas.microsoft.com/office/drawing/2014/main" id="{3B074E12-EE03-6A32-2FA6-6BD0941B59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4104E35-9DB4-E0A1-BD4E-6AD01C31E4D1}"/>
              </a:ext>
            </a:extLst>
          </p:cNvPr>
          <p:cNvSpPr>
            <a:spLocks noGrp="1"/>
          </p:cNvSpPr>
          <p:nvPr>
            <p:ph type="sldNum" sz="quarter" idx="12"/>
          </p:nvPr>
        </p:nvSpPr>
        <p:spPr/>
        <p:txBody>
          <a:bodyPr/>
          <a:lstStyle/>
          <a:p>
            <a:fld id="{E0F2FDB6-201E-42AE-863D-EA6BEDAB127D}" type="slidenum">
              <a:rPr lang="tr-TR" smtClean="0"/>
              <a:t>‹#›</a:t>
            </a:fld>
            <a:endParaRPr lang="tr-TR"/>
          </a:p>
        </p:txBody>
      </p:sp>
    </p:spTree>
    <p:extLst>
      <p:ext uri="{BB962C8B-B14F-4D97-AF65-F5344CB8AC3E}">
        <p14:creationId xmlns:p14="http://schemas.microsoft.com/office/powerpoint/2010/main" val="2077693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CB990CC-AA69-07F0-D8E5-D8F54E6E2B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258C512-D170-29B1-D2B3-AACF55E550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11A9EF-9092-D9F1-B4A6-7A7F77C99C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FBB97C-5B14-4AB4-B1DC-E93F81B07404}" type="datetimeFigureOut">
              <a:rPr lang="tr-TR" smtClean="0"/>
              <a:t>25.11.2024</a:t>
            </a:fld>
            <a:endParaRPr lang="tr-TR"/>
          </a:p>
        </p:txBody>
      </p:sp>
      <p:sp>
        <p:nvSpPr>
          <p:cNvPr id="5" name="Alt Bilgi Yer Tutucusu 4">
            <a:extLst>
              <a:ext uri="{FF2B5EF4-FFF2-40B4-BE49-F238E27FC236}">
                <a16:creationId xmlns:a16="http://schemas.microsoft.com/office/drawing/2014/main" id="{E9660409-0DE9-FBC7-D801-35787BFE1F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480A744B-F335-6F15-68FB-331E597681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0F2FDB6-201E-42AE-863D-EA6BEDAB127D}" type="slidenum">
              <a:rPr lang="tr-TR" smtClean="0"/>
              <a:t>‹#›</a:t>
            </a:fld>
            <a:endParaRPr lang="tr-TR"/>
          </a:p>
        </p:txBody>
      </p:sp>
    </p:spTree>
    <p:extLst>
      <p:ext uri="{BB962C8B-B14F-4D97-AF65-F5344CB8AC3E}">
        <p14:creationId xmlns:p14="http://schemas.microsoft.com/office/powerpoint/2010/main" val="1149038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B21C27-0700-BEE8-4B93-D73B338715D2}"/>
              </a:ext>
            </a:extLst>
          </p:cNvPr>
          <p:cNvSpPr>
            <a:spLocks noGrp="1"/>
          </p:cNvSpPr>
          <p:nvPr>
            <p:ph type="ctrTitle"/>
          </p:nvPr>
        </p:nvSpPr>
        <p:spPr/>
        <p:txBody>
          <a:bodyPr>
            <a:normAutofit/>
          </a:bodyPr>
          <a:lstStyle/>
          <a:p>
            <a:r>
              <a:rPr lang="en-US" sz="2400" b="1" dirty="0">
                <a:effectLst/>
                <a:latin typeface="Calibri" panose="020F0502020204030204" pitchFamily="34" charset="0"/>
                <a:ea typeface="Calibri" panose="020F0502020204030204" pitchFamily="34" charset="0"/>
                <a:cs typeface="Arial" panose="020B0604020202020204" pitchFamily="34" charset="0"/>
              </a:rPr>
              <a:t>Science Diplomacy and Future of Arctic</a:t>
            </a:r>
            <a:br>
              <a:rPr lang="tr-TR" sz="2400" dirty="0">
                <a:effectLst/>
                <a:latin typeface="Calibri" panose="020F0502020204030204" pitchFamily="34" charset="0"/>
                <a:ea typeface="Calibri" panose="020F0502020204030204" pitchFamily="34" charset="0"/>
                <a:cs typeface="Arial" panose="020B0604020202020204" pitchFamily="34" charset="0"/>
              </a:rPr>
            </a:br>
            <a:endParaRPr lang="tr-TR" sz="2400" dirty="0"/>
          </a:p>
        </p:txBody>
      </p:sp>
      <p:sp>
        <p:nvSpPr>
          <p:cNvPr id="3" name="Alt Başlık 2">
            <a:extLst>
              <a:ext uri="{FF2B5EF4-FFF2-40B4-BE49-F238E27FC236}">
                <a16:creationId xmlns:a16="http://schemas.microsoft.com/office/drawing/2014/main" id="{34E682DB-EB89-4C2E-E437-AEE3D2D42ACF}"/>
              </a:ext>
            </a:extLst>
          </p:cNvPr>
          <p:cNvSpPr>
            <a:spLocks noGrp="1"/>
          </p:cNvSpPr>
          <p:nvPr>
            <p:ph type="subTitle" idx="1"/>
          </p:nvPr>
        </p:nvSpPr>
        <p:spPr/>
        <p:txBody>
          <a:bodyPr/>
          <a:lstStyle/>
          <a:p>
            <a:r>
              <a:rPr lang="tr-TR" dirty="0"/>
              <a:t>Javed </a:t>
            </a:r>
            <a:r>
              <a:rPr lang="tr-TR" dirty="0" err="1"/>
              <a:t>zafar</a:t>
            </a:r>
            <a:endParaRPr lang="tr-TR" dirty="0"/>
          </a:p>
          <a:p>
            <a:r>
              <a:rPr lang="tr-TR" dirty="0" err="1"/>
              <a:t>Karabuk</a:t>
            </a:r>
            <a:r>
              <a:rPr lang="tr-TR" dirty="0"/>
              <a:t> </a:t>
            </a:r>
            <a:r>
              <a:rPr lang="tr-TR" dirty="0" err="1"/>
              <a:t>University</a:t>
            </a:r>
            <a:r>
              <a:rPr lang="tr-TR" dirty="0"/>
              <a:t> </a:t>
            </a:r>
            <a:r>
              <a:rPr lang="tr-TR" dirty="0" err="1"/>
              <a:t>Karabuk</a:t>
            </a:r>
            <a:r>
              <a:rPr lang="tr-TR" dirty="0"/>
              <a:t> , </a:t>
            </a:r>
            <a:r>
              <a:rPr lang="tr-TR" dirty="0" err="1"/>
              <a:t>Turkey</a:t>
            </a:r>
            <a:r>
              <a:rPr lang="tr-TR" dirty="0"/>
              <a:t> </a:t>
            </a:r>
          </a:p>
        </p:txBody>
      </p:sp>
    </p:spTree>
    <p:extLst>
      <p:ext uri="{BB962C8B-B14F-4D97-AF65-F5344CB8AC3E}">
        <p14:creationId xmlns:p14="http://schemas.microsoft.com/office/powerpoint/2010/main" val="375354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4C7D5A-CBA6-F66C-D5C1-231FA594C3C3}"/>
              </a:ext>
            </a:extLst>
          </p:cNvPr>
          <p:cNvSpPr>
            <a:spLocks noGrp="1"/>
          </p:cNvSpPr>
          <p:nvPr>
            <p:ph type="title"/>
          </p:nvPr>
        </p:nvSpPr>
        <p:spPr/>
        <p:txBody>
          <a:bodyPr/>
          <a:lstStyle/>
          <a:p>
            <a:r>
              <a:rPr lang="tr-TR" dirty="0" err="1"/>
              <a:t>Local</a:t>
            </a:r>
            <a:r>
              <a:rPr lang="tr-TR" dirty="0"/>
              <a:t> </a:t>
            </a:r>
            <a:r>
              <a:rPr lang="tr-TR" dirty="0" err="1"/>
              <a:t>Dimension</a:t>
            </a:r>
            <a:endParaRPr lang="tr-TR" dirty="0"/>
          </a:p>
        </p:txBody>
      </p:sp>
      <p:sp>
        <p:nvSpPr>
          <p:cNvPr id="3" name="İçerik Yer Tutucusu 2">
            <a:extLst>
              <a:ext uri="{FF2B5EF4-FFF2-40B4-BE49-F238E27FC236}">
                <a16:creationId xmlns:a16="http://schemas.microsoft.com/office/drawing/2014/main" id="{BB5CE8DA-598C-F7F7-CB05-499FBE1F641F}"/>
              </a:ext>
            </a:extLst>
          </p:cNvPr>
          <p:cNvSpPr>
            <a:spLocks noGrp="1"/>
          </p:cNvSpPr>
          <p:nvPr>
            <p:ph idx="1"/>
          </p:nvPr>
        </p:nvSpPr>
        <p:spPr/>
        <p:txBody>
          <a:bodyPr/>
          <a:lstStyle/>
          <a:p>
            <a:r>
              <a:rPr lang="en-US" dirty="0"/>
              <a:t>Local Dimension: Russian Domination</a:t>
            </a:r>
          </a:p>
          <a:p>
            <a:r>
              <a:rPr lang="en-US" dirty="0"/>
              <a:t>At the local level, Russia holds a dominant position due to its status as the largest Arctic country, with significant territorial claims and interests in both strategic and non-strategic areas. Russia's extensive Arctic coastline and substantial natural resources, such as oil and gas reserves, give it a considerable influence in the region. The country's investments in Arctic infrastructure, including icebreaker fleets and military bases, further cement its dominance and ability to project power within the Arctic</a:t>
            </a:r>
          </a:p>
          <a:p>
            <a:endParaRPr lang="tr-TR" dirty="0"/>
          </a:p>
        </p:txBody>
      </p:sp>
    </p:spTree>
    <p:extLst>
      <p:ext uri="{BB962C8B-B14F-4D97-AF65-F5344CB8AC3E}">
        <p14:creationId xmlns:p14="http://schemas.microsoft.com/office/powerpoint/2010/main" val="3398932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3C3ED7-6BBD-3092-85BF-C5CE11A84114}"/>
              </a:ext>
            </a:extLst>
          </p:cNvPr>
          <p:cNvSpPr>
            <a:spLocks noGrp="1"/>
          </p:cNvSpPr>
          <p:nvPr>
            <p:ph type="title"/>
          </p:nvPr>
        </p:nvSpPr>
        <p:spPr/>
        <p:txBody>
          <a:bodyPr/>
          <a:lstStyle/>
          <a:p>
            <a:r>
              <a:rPr lang="tr-TR" dirty="0" err="1"/>
              <a:t>Regional</a:t>
            </a:r>
            <a:r>
              <a:rPr lang="tr-TR" dirty="0"/>
              <a:t> </a:t>
            </a:r>
            <a:r>
              <a:rPr lang="tr-TR" dirty="0" err="1"/>
              <a:t>Dimension</a:t>
            </a:r>
            <a:endParaRPr lang="tr-TR" dirty="0"/>
          </a:p>
        </p:txBody>
      </p:sp>
      <p:sp>
        <p:nvSpPr>
          <p:cNvPr id="3" name="İçerik Yer Tutucusu 2">
            <a:extLst>
              <a:ext uri="{FF2B5EF4-FFF2-40B4-BE49-F238E27FC236}">
                <a16:creationId xmlns:a16="http://schemas.microsoft.com/office/drawing/2014/main" id="{0C8E5D88-7593-E388-2498-EAFEF0D0044B}"/>
              </a:ext>
            </a:extLst>
          </p:cNvPr>
          <p:cNvSpPr>
            <a:spLocks noGrp="1"/>
          </p:cNvSpPr>
          <p:nvPr>
            <p:ph idx="1"/>
          </p:nvPr>
        </p:nvSpPr>
        <p:spPr/>
        <p:txBody>
          <a:bodyPr>
            <a:normAutofit lnSpcReduction="10000"/>
          </a:bodyPr>
          <a:lstStyle/>
          <a:p>
            <a:r>
              <a:rPr lang="en-US" dirty="0"/>
              <a:t>Regional Dimension: Interaction among Arctic Nations</a:t>
            </a:r>
          </a:p>
          <a:p>
            <a:r>
              <a:rPr lang="en-US" dirty="0"/>
              <a:t>At the regional level, all Arctic countries—Canada, Denmark (via Greenland), Finland, Iceland, Norway, Sweden, and the United States—interact based on their national and regional interests. These interactions are facilitated through organizations such as the Arctic Council, which provides a forum for discussing issues like environmental protection, sustainable development, and indigenous peoples' rights. Each nation pursues its own strategic objectives, whether related to resource exploitation, shipping routes, or security concerns, while also navigating the complex web of regional cooperation and competition.</a:t>
            </a:r>
          </a:p>
          <a:p>
            <a:endParaRPr lang="tr-TR" dirty="0"/>
          </a:p>
        </p:txBody>
      </p:sp>
    </p:spTree>
    <p:extLst>
      <p:ext uri="{BB962C8B-B14F-4D97-AF65-F5344CB8AC3E}">
        <p14:creationId xmlns:p14="http://schemas.microsoft.com/office/powerpoint/2010/main" val="219624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D3396E-2D73-F531-7F1C-9988F9E3804F}"/>
              </a:ext>
            </a:extLst>
          </p:cNvPr>
          <p:cNvSpPr>
            <a:spLocks noGrp="1"/>
          </p:cNvSpPr>
          <p:nvPr>
            <p:ph type="title"/>
          </p:nvPr>
        </p:nvSpPr>
        <p:spPr/>
        <p:txBody>
          <a:bodyPr/>
          <a:lstStyle/>
          <a:p>
            <a:r>
              <a:rPr lang="tr-TR" dirty="0"/>
              <a:t>Global </a:t>
            </a:r>
            <a:r>
              <a:rPr lang="tr-TR" dirty="0" err="1"/>
              <a:t>Dimension</a:t>
            </a:r>
            <a:endParaRPr lang="tr-TR" dirty="0"/>
          </a:p>
        </p:txBody>
      </p:sp>
      <p:sp>
        <p:nvSpPr>
          <p:cNvPr id="3" name="İçerik Yer Tutucusu 2">
            <a:extLst>
              <a:ext uri="{FF2B5EF4-FFF2-40B4-BE49-F238E27FC236}">
                <a16:creationId xmlns:a16="http://schemas.microsoft.com/office/drawing/2014/main" id="{E98E7BC3-8EB9-3280-F63B-843D570A9628}"/>
              </a:ext>
            </a:extLst>
          </p:cNvPr>
          <p:cNvSpPr>
            <a:spLocks noGrp="1"/>
          </p:cNvSpPr>
          <p:nvPr>
            <p:ph idx="1"/>
          </p:nvPr>
        </p:nvSpPr>
        <p:spPr/>
        <p:txBody>
          <a:bodyPr/>
          <a:lstStyle/>
          <a:p>
            <a:r>
              <a:rPr lang="en-US" dirty="0"/>
              <a:t>Global Dimension: Interests of Near-Arctic and Other Powerful Countries</a:t>
            </a:r>
          </a:p>
          <a:p>
            <a:r>
              <a:rPr lang="en-US" dirty="0"/>
              <a:t>The global dimension involves the interests and engagement of near-Arctic countries, such as China and Japan, and other powerful nations like India, Brazil, and Turkey. These countries are increasingly taking an interest in the Arctic for various reasons, including access to new shipping routes, resource exploration, and scientific research.</a:t>
            </a:r>
            <a:endParaRPr lang="tr-TR" dirty="0"/>
          </a:p>
        </p:txBody>
      </p:sp>
    </p:spTree>
    <p:extLst>
      <p:ext uri="{BB962C8B-B14F-4D97-AF65-F5344CB8AC3E}">
        <p14:creationId xmlns:p14="http://schemas.microsoft.com/office/powerpoint/2010/main" val="1218778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E5B729-8222-8779-3B54-EA0200BC2E2A}"/>
              </a:ext>
            </a:extLst>
          </p:cNvPr>
          <p:cNvSpPr>
            <a:spLocks noGrp="1"/>
          </p:cNvSpPr>
          <p:nvPr>
            <p:ph type="title"/>
          </p:nvPr>
        </p:nvSpPr>
        <p:spPr/>
        <p:txBody>
          <a:bodyPr/>
          <a:lstStyle/>
          <a:p>
            <a:r>
              <a:rPr lang="tr-TR" dirty="0"/>
              <a:t>Russian </a:t>
            </a:r>
            <a:r>
              <a:rPr lang="tr-TR" dirty="0" err="1"/>
              <a:t>Strategy</a:t>
            </a:r>
            <a:r>
              <a:rPr lang="tr-TR" dirty="0"/>
              <a:t>:</a:t>
            </a:r>
          </a:p>
        </p:txBody>
      </p:sp>
      <p:sp>
        <p:nvSpPr>
          <p:cNvPr id="3" name="İçerik Yer Tutucusu 2">
            <a:extLst>
              <a:ext uri="{FF2B5EF4-FFF2-40B4-BE49-F238E27FC236}">
                <a16:creationId xmlns:a16="http://schemas.microsoft.com/office/drawing/2014/main" id="{2F6103FA-9FDA-F0AF-4B9B-245DB840D0A3}"/>
              </a:ext>
            </a:extLst>
          </p:cNvPr>
          <p:cNvSpPr>
            <a:spLocks noGrp="1"/>
          </p:cNvSpPr>
          <p:nvPr>
            <p:ph idx="1"/>
          </p:nvPr>
        </p:nvSpPr>
        <p:spPr/>
        <p:txBody>
          <a:bodyPr/>
          <a:lstStyle/>
          <a:p>
            <a:pPr marL="0" indent="0">
              <a:buNone/>
            </a:pPr>
            <a:r>
              <a:rPr lang="en-US" dirty="0"/>
              <a:t>Engage BRICS Scientific Community: Invite scientists from BRICS and other interested countries to conduct Arctic research.</a:t>
            </a:r>
          </a:p>
          <a:p>
            <a:r>
              <a:rPr lang="en-US" dirty="0"/>
              <a:t>Global Outreach: Send Russian scientific teams abroad to discuss Arctic issues and share research findings.</a:t>
            </a:r>
          </a:p>
          <a:p>
            <a:r>
              <a:rPr lang="en-US" dirty="0"/>
              <a:t>Independent Collaboration: Encourage Russian scientists to establish independent relationships with international peers.</a:t>
            </a:r>
          </a:p>
          <a:p>
            <a:r>
              <a:rPr lang="en-US" dirty="0"/>
              <a:t>Highlight Data Gaps: Publish incomplete data to emphasize the need for comprehensive research and cooperation</a:t>
            </a:r>
          </a:p>
          <a:p>
            <a:endParaRPr lang="tr-TR" dirty="0"/>
          </a:p>
        </p:txBody>
      </p:sp>
    </p:spTree>
    <p:extLst>
      <p:ext uri="{BB962C8B-B14F-4D97-AF65-F5344CB8AC3E}">
        <p14:creationId xmlns:p14="http://schemas.microsoft.com/office/powerpoint/2010/main" val="1254372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B78086-5C22-375B-8994-FEFFE3A2608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870E998-111F-400D-B8AD-ECCC405F58E1}"/>
              </a:ext>
            </a:extLst>
          </p:cNvPr>
          <p:cNvSpPr>
            <a:spLocks noGrp="1"/>
          </p:cNvSpPr>
          <p:nvPr>
            <p:ph idx="1"/>
          </p:nvPr>
        </p:nvSpPr>
        <p:spPr/>
        <p:txBody>
          <a:bodyPr/>
          <a:lstStyle/>
          <a:p>
            <a:r>
              <a:rPr lang="en-US" dirty="0"/>
              <a:t>Utilize Mediators: Seek UN and international institution mediation to facilitate scientific collaboration.</a:t>
            </a:r>
          </a:p>
          <a:p>
            <a:r>
              <a:rPr lang="en-US" dirty="0"/>
              <a:t>Advocate for Science: Highlight the importance of science diplomacy to open doors for broader cooperation.</a:t>
            </a:r>
          </a:p>
          <a:p>
            <a:r>
              <a:rPr lang="en-US" dirty="0"/>
              <a:t>By adopting these strategies, Russia can maintain and potentially expand its Arctic research efforts, fostering a spirit of international cooperation that transcends political challenge</a:t>
            </a:r>
          </a:p>
          <a:p>
            <a:endParaRPr lang="tr-TR" dirty="0"/>
          </a:p>
        </p:txBody>
      </p:sp>
    </p:spTree>
    <p:extLst>
      <p:ext uri="{BB962C8B-B14F-4D97-AF65-F5344CB8AC3E}">
        <p14:creationId xmlns:p14="http://schemas.microsoft.com/office/powerpoint/2010/main" val="1331126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3F8482-4C33-417C-A288-21EBDF911D94}"/>
              </a:ext>
            </a:extLst>
          </p:cNvPr>
          <p:cNvSpPr>
            <a:spLocks noGrp="1"/>
          </p:cNvSpPr>
          <p:nvPr>
            <p:ph type="title"/>
          </p:nvPr>
        </p:nvSpPr>
        <p:spPr/>
        <p:txBody>
          <a:bodyPr/>
          <a:lstStyle/>
          <a:p>
            <a:r>
              <a:rPr lang="en-US" dirty="0"/>
              <a:t>To enhance and expand this cooperation, several strategies can be employed:</a:t>
            </a:r>
            <a:endParaRPr lang="tr-TR" dirty="0"/>
          </a:p>
        </p:txBody>
      </p:sp>
      <p:sp>
        <p:nvSpPr>
          <p:cNvPr id="3" name="İçerik Yer Tutucusu 2">
            <a:extLst>
              <a:ext uri="{FF2B5EF4-FFF2-40B4-BE49-F238E27FC236}">
                <a16:creationId xmlns:a16="http://schemas.microsoft.com/office/drawing/2014/main" id="{3DF838C9-8AEA-B6E7-8C45-89399F86CA7A}"/>
              </a:ext>
            </a:extLst>
          </p:cNvPr>
          <p:cNvSpPr>
            <a:spLocks noGrp="1"/>
          </p:cNvSpPr>
          <p:nvPr>
            <p:ph idx="1"/>
          </p:nvPr>
        </p:nvSpPr>
        <p:spPr/>
        <p:txBody>
          <a:bodyPr>
            <a:normAutofit fontScale="77500" lnSpcReduction="20000"/>
          </a:bodyPr>
          <a:lstStyle/>
          <a:p>
            <a:r>
              <a:rPr lang="en-US" dirty="0"/>
              <a:t>Promote Scientific Diplomacy: Encourage scientific organizations and institutions to take the lead in fostering international collaboration, emphasizing the importance of science over politics.</a:t>
            </a:r>
          </a:p>
          <a:p>
            <a:r>
              <a:rPr lang="en-US" dirty="0"/>
              <a:t>Leverage Multilateral Platforms: Utilize platforms such as the United Nations and international scientific organizations to mediate and facilitate discussions between Arctic nations, including Russia.</a:t>
            </a:r>
          </a:p>
          <a:p>
            <a:r>
              <a:rPr lang="en-US" dirty="0"/>
              <a:t>Joint Research Initiatives: Establish joint research projects focusing on critical Arctic issues such as climate change, biodiversity, and sustainable resource management. These initiatives can serve as neutral grounds for cooperation.</a:t>
            </a:r>
          </a:p>
          <a:p>
            <a:r>
              <a:rPr lang="en-US" dirty="0"/>
              <a:t>Scientific Exchanges and Conferences: Organize international conferences and exchange programs that bring together scientists from Arctic and non-Arctic countries, promoting dialogue and collaboration.</a:t>
            </a:r>
          </a:p>
          <a:p>
            <a:r>
              <a:rPr lang="en-US" dirty="0"/>
              <a:t>Publicize Success Stories: Highlight successful examples of scientific collaboration, like the oil spill simulation exercise, to build momentum and public support for continued cooperation.</a:t>
            </a:r>
          </a:p>
          <a:p>
            <a:endParaRPr lang="tr-TR" dirty="0"/>
          </a:p>
        </p:txBody>
      </p:sp>
    </p:spTree>
    <p:extLst>
      <p:ext uri="{BB962C8B-B14F-4D97-AF65-F5344CB8AC3E}">
        <p14:creationId xmlns:p14="http://schemas.microsoft.com/office/powerpoint/2010/main" val="4241133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795E85-995E-8473-E349-FBB7E3C089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33FB498-9DC6-FBEC-5B08-19A77B49411E}"/>
              </a:ext>
            </a:extLst>
          </p:cNvPr>
          <p:cNvSpPr>
            <a:spLocks noGrp="1"/>
          </p:cNvSpPr>
          <p:nvPr>
            <p:ph idx="1"/>
          </p:nvPr>
        </p:nvSpPr>
        <p:spPr/>
        <p:txBody>
          <a:bodyPr/>
          <a:lstStyle/>
          <a:p>
            <a:r>
              <a:rPr lang="en-US" dirty="0"/>
              <a:t>Independent Scientific Networks: Encourage the formation of independent scientific networks that operate outside governmental constraints, allowing researchers to collaborate freely on shared interests.</a:t>
            </a:r>
          </a:p>
          <a:p>
            <a:r>
              <a:rPr lang="en-US" dirty="0"/>
              <a:t>Educational Collaborations: Develop educational partnerships and programs that focus on Arctic studies, fostering a new generation of scientists committed to international cooperation</a:t>
            </a:r>
          </a:p>
          <a:p>
            <a:endParaRPr lang="tr-TR" dirty="0"/>
          </a:p>
        </p:txBody>
      </p:sp>
    </p:spTree>
    <p:extLst>
      <p:ext uri="{BB962C8B-B14F-4D97-AF65-F5344CB8AC3E}">
        <p14:creationId xmlns:p14="http://schemas.microsoft.com/office/powerpoint/2010/main" val="3239296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2B82CC-9C69-73F0-9DED-C7DAF39A4EC9}"/>
              </a:ext>
            </a:extLst>
          </p:cNvPr>
          <p:cNvSpPr>
            <a:spLocks noGrp="1"/>
          </p:cNvSpPr>
          <p:nvPr>
            <p:ph type="title"/>
          </p:nvPr>
        </p:nvSpPr>
        <p:spPr/>
        <p:txBody>
          <a:bodyPr/>
          <a:lstStyle/>
          <a:p>
            <a:r>
              <a:rPr lang="tr-TR" dirty="0" err="1"/>
              <a:t>Diplomacy</a:t>
            </a:r>
            <a:r>
              <a:rPr lang="tr-TR" dirty="0"/>
              <a:t> </a:t>
            </a:r>
            <a:r>
              <a:rPr lang="tr-TR" dirty="0" err="1"/>
              <a:t>for</a:t>
            </a:r>
            <a:r>
              <a:rPr lang="tr-TR" dirty="0"/>
              <a:t> </a:t>
            </a:r>
            <a:r>
              <a:rPr lang="tr-TR" dirty="0" err="1"/>
              <a:t>science</a:t>
            </a:r>
            <a:endParaRPr lang="tr-TR" dirty="0"/>
          </a:p>
        </p:txBody>
      </p:sp>
      <p:sp>
        <p:nvSpPr>
          <p:cNvPr id="3" name="İçerik Yer Tutucusu 2">
            <a:extLst>
              <a:ext uri="{FF2B5EF4-FFF2-40B4-BE49-F238E27FC236}">
                <a16:creationId xmlns:a16="http://schemas.microsoft.com/office/drawing/2014/main" id="{195CB953-0978-A74A-CDC7-F79DE768F094}"/>
              </a:ext>
            </a:extLst>
          </p:cNvPr>
          <p:cNvSpPr>
            <a:spLocks noGrp="1"/>
          </p:cNvSpPr>
          <p:nvPr>
            <p:ph idx="1"/>
          </p:nvPr>
        </p:nvSpPr>
        <p:spPr/>
        <p:txBody>
          <a:bodyPr/>
          <a:lstStyle/>
          <a:p>
            <a:r>
              <a:rPr lang="tr-TR" dirty="0" err="1"/>
              <a:t>Political</a:t>
            </a:r>
            <a:r>
              <a:rPr lang="tr-TR" dirty="0"/>
              <a:t> </a:t>
            </a:r>
            <a:r>
              <a:rPr lang="tr-TR" dirty="0" err="1"/>
              <a:t>and</a:t>
            </a:r>
            <a:r>
              <a:rPr lang="tr-TR" dirty="0"/>
              <a:t> </a:t>
            </a:r>
            <a:r>
              <a:rPr lang="tr-TR" dirty="0" err="1"/>
              <a:t>Diplomatic</a:t>
            </a:r>
            <a:r>
              <a:rPr lang="tr-TR" dirty="0"/>
              <a:t> </a:t>
            </a:r>
            <a:r>
              <a:rPr lang="tr-TR" dirty="0" err="1"/>
              <a:t>Engagement</a:t>
            </a:r>
            <a:endParaRPr lang="tr-TR" dirty="0"/>
          </a:p>
          <a:p>
            <a:r>
              <a:rPr lang="tr-TR" dirty="0" err="1"/>
              <a:t>Incremental</a:t>
            </a:r>
            <a:r>
              <a:rPr lang="tr-TR" dirty="0"/>
              <a:t> </a:t>
            </a:r>
            <a:r>
              <a:rPr lang="tr-TR" dirty="0" err="1"/>
              <a:t>Steps</a:t>
            </a:r>
            <a:r>
              <a:rPr lang="tr-TR" dirty="0"/>
              <a:t>.</a:t>
            </a:r>
          </a:p>
          <a:p>
            <a:r>
              <a:rPr lang="tr-TR" dirty="0"/>
              <a:t>International </a:t>
            </a:r>
            <a:r>
              <a:rPr lang="tr-TR" dirty="0" err="1"/>
              <a:t>Mediation</a:t>
            </a:r>
            <a:endParaRPr lang="tr-TR" dirty="0"/>
          </a:p>
          <a:p>
            <a:r>
              <a:rPr lang="tr-TR" dirty="0" err="1"/>
              <a:t>Engagement</a:t>
            </a:r>
            <a:r>
              <a:rPr lang="tr-TR" dirty="0"/>
              <a:t> </a:t>
            </a:r>
            <a:r>
              <a:rPr lang="tr-TR" dirty="0" err="1"/>
              <a:t>with</a:t>
            </a:r>
            <a:r>
              <a:rPr lang="tr-TR" dirty="0"/>
              <a:t> </a:t>
            </a:r>
            <a:r>
              <a:rPr lang="tr-TR" dirty="0" err="1"/>
              <a:t>Non-Arctic</a:t>
            </a:r>
            <a:r>
              <a:rPr lang="tr-TR" dirty="0"/>
              <a:t> Nations.</a:t>
            </a:r>
          </a:p>
          <a:p>
            <a:r>
              <a:rPr lang="tr-TR" dirty="0" err="1"/>
              <a:t>Public-Private</a:t>
            </a:r>
            <a:r>
              <a:rPr lang="tr-TR" dirty="0"/>
              <a:t> </a:t>
            </a:r>
            <a:r>
              <a:rPr lang="tr-TR" dirty="0" err="1"/>
              <a:t>Partnerships</a:t>
            </a:r>
            <a:r>
              <a:rPr lang="tr-TR" dirty="0"/>
              <a:t>.</a:t>
            </a:r>
          </a:p>
          <a:p>
            <a:r>
              <a:rPr lang="tr-TR" dirty="0" err="1"/>
              <a:t>Science</a:t>
            </a:r>
            <a:r>
              <a:rPr lang="tr-TR" dirty="0"/>
              <a:t> </a:t>
            </a:r>
            <a:r>
              <a:rPr lang="tr-TR" dirty="0" err="1"/>
              <a:t>Diplomacy</a:t>
            </a:r>
            <a:r>
              <a:rPr lang="tr-TR" dirty="0"/>
              <a:t> </a:t>
            </a:r>
            <a:r>
              <a:rPr lang="tr-TR" dirty="0" err="1"/>
              <a:t>Advocacy</a:t>
            </a:r>
            <a:endParaRPr lang="tr-TR" dirty="0"/>
          </a:p>
          <a:p>
            <a:r>
              <a:rPr lang="tr-TR" dirty="0" err="1"/>
              <a:t>Focused</a:t>
            </a:r>
            <a:r>
              <a:rPr lang="tr-TR" dirty="0"/>
              <a:t> </a:t>
            </a:r>
            <a:r>
              <a:rPr lang="tr-TR" dirty="0" err="1"/>
              <a:t>Scientific</a:t>
            </a:r>
            <a:r>
              <a:rPr lang="tr-TR" dirty="0"/>
              <a:t> </a:t>
            </a:r>
            <a:r>
              <a:rPr lang="tr-TR" dirty="0" err="1"/>
              <a:t>Areas</a:t>
            </a:r>
            <a:endParaRPr lang="tr-TR" dirty="0"/>
          </a:p>
          <a:p>
            <a:r>
              <a:rPr lang="en-US" dirty="0"/>
              <a:t>Educational and Cultural Exchange Programs</a:t>
            </a:r>
            <a:endParaRPr lang="tr-TR" dirty="0"/>
          </a:p>
        </p:txBody>
      </p:sp>
    </p:spTree>
    <p:extLst>
      <p:ext uri="{BB962C8B-B14F-4D97-AF65-F5344CB8AC3E}">
        <p14:creationId xmlns:p14="http://schemas.microsoft.com/office/powerpoint/2010/main" val="2802948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C3D06A-8DA7-CF5A-5C96-7DC84BA2EBDF}"/>
              </a:ext>
            </a:extLst>
          </p:cNvPr>
          <p:cNvSpPr>
            <a:spLocks noGrp="1"/>
          </p:cNvSpPr>
          <p:nvPr>
            <p:ph type="title"/>
          </p:nvPr>
        </p:nvSpPr>
        <p:spPr/>
        <p:txBody>
          <a:bodyPr/>
          <a:lstStyle/>
          <a:p>
            <a:r>
              <a:rPr lang="tr-TR" dirty="0"/>
              <a:t>Role of </a:t>
            </a:r>
            <a:r>
              <a:rPr lang="tr-TR" dirty="0" err="1"/>
              <a:t>Science</a:t>
            </a:r>
            <a:r>
              <a:rPr lang="tr-TR" dirty="0"/>
              <a:t> </a:t>
            </a:r>
            <a:r>
              <a:rPr lang="tr-TR" dirty="0" err="1"/>
              <a:t>Diplomacy</a:t>
            </a:r>
            <a:br>
              <a:rPr lang="tr-TR" dirty="0"/>
            </a:br>
            <a:endParaRPr lang="tr-TR" dirty="0"/>
          </a:p>
        </p:txBody>
      </p:sp>
      <p:sp>
        <p:nvSpPr>
          <p:cNvPr id="3" name="İçerik Yer Tutucusu 2">
            <a:extLst>
              <a:ext uri="{FF2B5EF4-FFF2-40B4-BE49-F238E27FC236}">
                <a16:creationId xmlns:a16="http://schemas.microsoft.com/office/drawing/2014/main" id="{B1D8C6CB-8F54-3B30-C21E-85036727F550}"/>
              </a:ext>
            </a:extLst>
          </p:cNvPr>
          <p:cNvSpPr>
            <a:spLocks noGrp="1"/>
          </p:cNvSpPr>
          <p:nvPr>
            <p:ph idx="1"/>
          </p:nvPr>
        </p:nvSpPr>
        <p:spPr/>
        <p:txBody>
          <a:bodyPr/>
          <a:lstStyle/>
          <a:p>
            <a:r>
              <a:rPr lang="en-US" dirty="0"/>
              <a:t>Building Trust through Scientific Collaboration</a:t>
            </a:r>
            <a:endParaRPr lang="tr-TR" dirty="0"/>
          </a:p>
          <a:p>
            <a:r>
              <a:rPr lang="tr-TR" dirty="0" err="1"/>
              <a:t>Incremental</a:t>
            </a:r>
            <a:r>
              <a:rPr lang="tr-TR" dirty="0"/>
              <a:t> </a:t>
            </a:r>
            <a:r>
              <a:rPr lang="tr-TR" dirty="0" err="1"/>
              <a:t>Steps</a:t>
            </a:r>
            <a:r>
              <a:rPr lang="tr-TR" dirty="0"/>
              <a:t> </a:t>
            </a:r>
            <a:r>
              <a:rPr lang="tr-TR" dirty="0" err="1"/>
              <a:t>Towards</a:t>
            </a:r>
            <a:r>
              <a:rPr lang="tr-TR" dirty="0"/>
              <a:t> </a:t>
            </a:r>
            <a:r>
              <a:rPr lang="tr-TR" dirty="0" err="1"/>
              <a:t>Normalization</a:t>
            </a:r>
            <a:endParaRPr lang="tr-TR" dirty="0"/>
          </a:p>
          <a:p>
            <a:r>
              <a:rPr lang="tr-TR" dirty="0" err="1"/>
              <a:t>Engagement</a:t>
            </a:r>
            <a:r>
              <a:rPr lang="tr-TR" dirty="0"/>
              <a:t> of </a:t>
            </a:r>
            <a:r>
              <a:rPr lang="tr-TR" dirty="0" err="1"/>
              <a:t>Non-Arctic</a:t>
            </a:r>
            <a:r>
              <a:rPr lang="tr-TR" dirty="0"/>
              <a:t> Nations</a:t>
            </a:r>
          </a:p>
          <a:p>
            <a:r>
              <a:rPr lang="en-US" dirty="0"/>
              <a:t>Science as a Neutral Ground</a:t>
            </a:r>
            <a:endParaRPr lang="tr-TR" dirty="0"/>
          </a:p>
          <a:p>
            <a:r>
              <a:rPr lang="tr-TR" dirty="0" err="1"/>
              <a:t>Public</a:t>
            </a:r>
            <a:r>
              <a:rPr lang="tr-TR" dirty="0"/>
              <a:t> </a:t>
            </a:r>
            <a:r>
              <a:rPr lang="tr-TR" dirty="0" err="1"/>
              <a:t>Awareness</a:t>
            </a:r>
            <a:r>
              <a:rPr lang="tr-TR" dirty="0"/>
              <a:t> </a:t>
            </a:r>
            <a:r>
              <a:rPr lang="tr-TR" dirty="0" err="1"/>
              <a:t>and</a:t>
            </a:r>
            <a:r>
              <a:rPr lang="tr-TR" dirty="0"/>
              <a:t> </a:t>
            </a:r>
            <a:r>
              <a:rPr lang="tr-TR" dirty="0" err="1"/>
              <a:t>Advocacy</a:t>
            </a:r>
            <a:endParaRPr lang="tr-TR" dirty="0"/>
          </a:p>
          <a:p>
            <a:r>
              <a:rPr lang="tr-TR" dirty="0" err="1"/>
              <a:t>Institutional</a:t>
            </a:r>
            <a:r>
              <a:rPr lang="tr-TR" dirty="0"/>
              <a:t> </a:t>
            </a:r>
            <a:r>
              <a:rPr lang="tr-TR" dirty="0" err="1"/>
              <a:t>Support</a:t>
            </a:r>
            <a:endParaRPr lang="tr-TR" dirty="0"/>
          </a:p>
          <a:p>
            <a:endParaRPr lang="tr-TR" dirty="0"/>
          </a:p>
        </p:txBody>
      </p:sp>
    </p:spTree>
    <p:extLst>
      <p:ext uri="{BB962C8B-B14F-4D97-AF65-F5344CB8AC3E}">
        <p14:creationId xmlns:p14="http://schemas.microsoft.com/office/powerpoint/2010/main" val="3830140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12DC6B-C1C6-0F2E-DAEC-6402CF4AF1BC}"/>
              </a:ext>
            </a:extLst>
          </p:cNvPr>
          <p:cNvSpPr>
            <a:spLocks noGrp="1"/>
          </p:cNvSpPr>
          <p:nvPr>
            <p:ph type="title"/>
          </p:nvPr>
        </p:nvSpPr>
        <p:spPr/>
        <p:txBody>
          <a:bodyPr/>
          <a:lstStyle/>
          <a:p>
            <a:r>
              <a:rPr lang="tr-TR" dirty="0" err="1"/>
              <a:t>Conclusion</a:t>
            </a:r>
            <a:endParaRPr lang="tr-TR" dirty="0"/>
          </a:p>
        </p:txBody>
      </p:sp>
      <p:sp>
        <p:nvSpPr>
          <p:cNvPr id="3" name="İçerik Yer Tutucusu 2">
            <a:extLst>
              <a:ext uri="{FF2B5EF4-FFF2-40B4-BE49-F238E27FC236}">
                <a16:creationId xmlns:a16="http://schemas.microsoft.com/office/drawing/2014/main" id="{4AA8ACD6-D4CC-F3D4-A35C-501392B5C93E}"/>
              </a:ext>
            </a:extLst>
          </p:cNvPr>
          <p:cNvSpPr>
            <a:spLocks noGrp="1"/>
          </p:cNvSpPr>
          <p:nvPr>
            <p:ph idx="1"/>
          </p:nvPr>
        </p:nvSpPr>
        <p:spPr/>
        <p:txBody>
          <a:bodyPr/>
          <a:lstStyle/>
          <a:p>
            <a:r>
              <a:rPr lang="en-US" dirty="0"/>
              <a:t>As the Ukrainian crisis continues with no resolution in sight, scientific cooperation and collaboration remain unlikely in the near future. However, science has the potential to restore cooperation among Arctic countries. Scientists can serve as diplomats, fostering trust through non-political scientific collaboration. Public cooperation, political will, and advocacy are essential components of science diplomacy. If all parties work together for the common good, this can pave the way for political cooperation.</a:t>
            </a:r>
            <a:endParaRPr lang="tr-TR" dirty="0"/>
          </a:p>
        </p:txBody>
      </p:sp>
    </p:spTree>
    <p:extLst>
      <p:ext uri="{BB962C8B-B14F-4D97-AF65-F5344CB8AC3E}">
        <p14:creationId xmlns:p14="http://schemas.microsoft.com/office/powerpoint/2010/main" val="3408161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8BAFCC-4B70-C9A7-64C0-91D4287D270B}"/>
              </a:ext>
            </a:extLst>
          </p:cNvPr>
          <p:cNvSpPr>
            <a:spLocks noGrp="1"/>
          </p:cNvSpPr>
          <p:nvPr>
            <p:ph type="title"/>
          </p:nvPr>
        </p:nvSpPr>
        <p:spPr/>
        <p:txBody>
          <a:bodyPr/>
          <a:lstStyle/>
          <a:p>
            <a:r>
              <a:rPr lang="tr-TR" dirty="0" err="1"/>
              <a:t>Why</a:t>
            </a:r>
            <a:r>
              <a:rPr lang="tr-TR" dirty="0"/>
              <a:t> </a:t>
            </a:r>
            <a:r>
              <a:rPr lang="tr-TR" dirty="0" err="1"/>
              <a:t>arctic</a:t>
            </a:r>
            <a:r>
              <a:rPr lang="tr-TR" dirty="0"/>
              <a:t> is </a:t>
            </a:r>
            <a:r>
              <a:rPr lang="tr-TR" dirty="0" err="1"/>
              <a:t>important</a:t>
            </a:r>
            <a:r>
              <a:rPr lang="tr-TR" dirty="0"/>
              <a:t> </a:t>
            </a:r>
          </a:p>
        </p:txBody>
      </p:sp>
      <p:sp>
        <p:nvSpPr>
          <p:cNvPr id="3" name="İçerik Yer Tutucusu 2">
            <a:extLst>
              <a:ext uri="{FF2B5EF4-FFF2-40B4-BE49-F238E27FC236}">
                <a16:creationId xmlns:a16="http://schemas.microsoft.com/office/drawing/2014/main" id="{9481FFE1-2352-7B19-FF72-9C5FE2D11AD3}"/>
              </a:ext>
            </a:extLst>
          </p:cNvPr>
          <p:cNvSpPr>
            <a:spLocks noGrp="1"/>
          </p:cNvSpPr>
          <p:nvPr>
            <p:ph idx="1"/>
          </p:nvPr>
        </p:nvSpPr>
        <p:spPr/>
        <p:txBody>
          <a:bodyPr/>
          <a:lstStyle/>
          <a:p>
            <a:r>
              <a:rPr lang="en-US" dirty="0"/>
              <a:t>The Arctic is not just a remote and frozen wilderness; it is a cornerstone of Earth's environmental balance and a crucial area for biodiversity, culture, and international collaboration. Protecting and understanding the Arctic is vital for the planet’s future.</a:t>
            </a:r>
            <a:endParaRPr lang="tr-TR" dirty="0"/>
          </a:p>
          <a:p>
            <a:r>
              <a:rPr lang="en-US" dirty="0"/>
              <a:t>The Arctic holds immense importance for the environment, global climate systems, biodiversity, indigenous cultures, and geopolitical interests. Here's an overview of its significance</a:t>
            </a:r>
            <a:r>
              <a:rPr lang="tr-TR" dirty="0"/>
              <a:t>.</a:t>
            </a:r>
          </a:p>
        </p:txBody>
      </p:sp>
    </p:spTree>
    <p:extLst>
      <p:ext uri="{BB962C8B-B14F-4D97-AF65-F5344CB8AC3E}">
        <p14:creationId xmlns:p14="http://schemas.microsoft.com/office/powerpoint/2010/main" val="95174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EC5EC1-ECAE-1821-DAA3-AE20619CB04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D17F539-3D88-F1C8-81A0-754E58FC44C3}"/>
              </a:ext>
            </a:extLst>
          </p:cNvPr>
          <p:cNvSpPr>
            <a:spLocks noGrp="1"/>
          </p:cNvSpPr>
          <p:nvPr>
            <p:ph idx="1"/>
          </p:nvPr>
        </p:nvSpPr>
        <p:spPr/>
        <p:txBody>
          <a:bodyPr>
            <a:normAutofit fontScale="77500" lnSpcReduction="20000"/>
          </a:bodyPr>
          <a:lstStyle/>
          <a:p>
            <a:r>
              <a:rPr lang="en-US" dirty="0"/>
              <a:t>1. Climate </a:t>
            </a:r>
            <a:r>
              <a:rPr lang="en-US" dirty="0" err="1"/>
              <a:t>RegulationGlobal</a:t>
            </a:r>
            <a:r>
              <a:rPr lang="en-US" dirty="0"/>
              <a:t> Thermostat: The Arctic plays a key role in regulating Earth's temperature. Its reflective ice cover (albedo effect) bounces sunlight back into space, helping cool the </a:t>
            </a:r>
            <a:r>
              <a:rPr lang="en-US" dirty="0" err="1"/>
              <a:t>planet.Carbon</a:t>
            </a:r>
            <a:r>
              <a:rPr lang="en-US" dirty="0"/>
              <a:t> Storage: Permafrost in the Arctic contains vast amounts of carbon. If thawed due to warming, it could release methane and CO₂, intensifying climate </a:t>
            </a:r>
            <a:r>
              <a:rPr lang="en-US" dirty="0" err="1"/>
              <a:t>change.Ocean</a:t>
            </a:r>
            <a:r>
              <a:rPr lang="en-US" dirty="0"/>
              <a:t> Circulation: The Arctic influences global ocean currents through thermohaline circulation, which impacts weather patterns and marine ecosystems worldwide.</a:t>
            </a:r>
            <a:endParaRPr lang="tr-TR" dirty="0"/>
          </a:p>
          <a:p>
            <a:r>
              <a:rPr lang="en-US" dirty="0"/>
              <a:t>2. </a:t>
            </a:r>
            <a:r>
              <a:rPr lang="en-US" dirty="0" err="1"/>
              <a:t>BiodiversityThe</a:t>
            </a:r>
            <a:r>
              <a:rPr lang="en-US" dirty="0"/>
              <a:t> Arctic supports unique species like polar bears, Arctic foxes, walruses, and seals, as well as migratory birds and marine life such as narwhals and </a:t>
            </a:r>
            <a:r>
              <a:rPr lang="en-US" dirty="0" err="1"/>
              <a:t>whales.Its</a:t>
            </a:r>
            <a:r>
              <a:rPr lang="en-US" dirty="0"/>
              <a:t> ecosystems are specially adapted to extreme conditions, making them particularly vulnerable to climate change and human activities.</a:t>
            </a:r>
            <a:endParaRPr lang="tr-TR" dirty="0"/>
          </a:p>
          <a:p>
            <a:r>
              <a:rPr lang="en-US" dirty="0"/>
              <a:t>3. Indigenous </a:t>
            </a:r>
            <a:r>
              <a:rPr lang="en-US" dirty="0" err="1"/>
              <a:t>CommunitiesThe</a:t>
            </a:r>
            <a:r>
              <a:rPr lang="en-US" dirty="0"/>
              <a:t> Arctic is home to numerous Indigenous peoples who have adapted to its harsh environment for thousands of years, such as the Inuit, Saami, and </a:t>
            </a:r>
            <a:r>
              <a:rPr lang="en-US" dirty="0" err="1"/>
              <a:t>Nenets.Their</a:t>
            </a:r>
            <a:r>
              <a:rPr lang="en-US" dirty="0"/>
              <a:t> cultures, traditions, and livelihoods depend on the health of Arctic ecosystems, especially through hunting, fishing, and herding.</a:t>
            </a:r>
            <a:endParaRPr lang="tr-TR" dirty="0"/>
          </a:p>
        </p:txBody>
      </p:sp>
    </p:spTree>
    <p:extLst>
      <p:ext uri="{BB962C8B-B14F-4D97-AF65-F5344CB8AC3E}">
        <p14:creationId xmlns:p14="http://schemas.microsoft.com/office/powerpoint/2010/main" val="4102279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7E2E17-2EC3-AD12-9D18-BDBB09375AD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E3D23BC-6FCB-3036-929D-AC77A0839D14}"/>
              </a:ext>
            </a:extLst>
          </p:cNvPr>
          <p:cNvSpPr>
            <a:spLocks noGrp="1"/>
          </p:cNvSpPr>
          <p:nvPr>
            <p:ph idx="1"/>
          </p:nvPr>
        </p:nvSpPr>
        <p:spPr/>
        <p:txBody>
          <a:bodyPr>
            <a:normAutofit fontScale="70000" lnSpcReduction="20000"/>
          </a:bodyPr>
          <a:lstStyle/>
          <a:p>
            <a:r>
              <a:rPr lang="en-US" dirty="0"/>
              <a:t>4. Natural </a:t>
            </a:r>
            <a:r>
              <a:rPr lang="en-US" dirty="0" err="1"/>
              <a:t>ResourcesThe</a:t>
            </a:r>
            <a:r>
              <a:rPr lang="en-US" dirty="0"/>
              <a:t> Arctic is rich in resources like oil, natural gas, minerals, and fish stocks. These resources are increasingly accessible due to melting ice, leading to economic opportunities and geopolitical </a:t>
            </a:r>
            <a:r>
              <a:rPr lang="en-US" dirty="0" err="1"/>
              <a:t>competition.Sustainable</a:t>
            </a:r>
            <a:r>
              <a:rPr lang="en-US" dirty="0"/>
              <a:t> management of these resources is crucial to prevent environmental degradation.5.</a:t>
            </a:r>
          </a:p>
          <a:p>
            <a:r>
              <a:rPr lang="tr-TR" dirty="0"/>
              <a:t>5</a:t>
            </a:r>
            <a:r>
              <a:rPr lang="en-US" dirty="0"/>
              <a:t> Scientific </a:t>
            </a:r>
            <a:r>
              <a:rPr lang="en-US" dirty="0" err="1"/>
              <a:t>ResearchThe</a:t>
            </a:r>
            <a:r>
              <a:rPr lang="en-US" dirty="0"/>
              <a:t> Arctic serves as a natural laboratory for studying climate change, glaciology, oceanography, and </a:t>
            </a:r>
            <a:r>
              <a:rPr lang="en-US" dirty="0" err="1"/>
              <a:t>ecology.Research</a:t>
            </a:r>
            <a:r>
              <a:rPr lang="en-US" dirty="0"/>
              <a:t> in the region provides insights into Earth's past climates and helps refine predictions for future environmental changes.</a:t>
            </a:r>
          </a:p>
          <a:p>
            <a:r>
              <a:rPr lang="en-US" dirty="0"/>
              <a:t>6. Geopolitical </a:t>
            </a:r>
            <a:r>
              <a:rPr lang="en-US" dirty="0" err="1"/>
              <a:t>ImportanceWith</a:t>
            </a:r>
            <a:r>
              <a:rPr lang="en-US" dirty="0"/>
              <a:t> melting ice opening new shipping routes (e.g., the Northwest Passage and Northern Sea Route), the Arctic has become a strategic region for trade and military </a:t>
            </a:r>
            <a:r>
              <a:rPr lang="en-US" dirty="0" err="1"/>
              <a:t>interests.Arctic</a:t>
            </a:r>
            <a:r>
              <a:rPr lang="en-US" dirty="0"/>
              <a:t> nations (e.g., Russia, Canada, the U.S., Norway, and Denmark) and other global powers are increasingly competing for influence and access to resources.</a:t>
            </a:r>
          </a:p>
          <a:p>
            <a:r>
              <a:rPr lang="en-US" dirty="0"/>
              <a:t>7. Global Impacts of Arctic </a:t>
            </a:r>
            <a:r>
              <a:rPr lang="en-US" dirty="0" err="1"/>
              <a:t>ChangesMelting</a:t>
            </a:r>
            <a:r>
              <a:rPr lang="en-US" dirty="0"/>
              <a:t> Arctic ice contributes to sea level rise, threatening coastal communities </a:t>
            </a:r>
            <a:r>
              <a:rPr lang="en-US" dirty="0" err="1"/>
              <a:t>worldwide.The</a:t>
            </a:r>
            <a:r>
              <a:rPr lang="en-US" dirty="0"/>
              <a:t> warming Arctic affects global weather patterns, contributing to more frequent and severe storms, droughts, and temperature extremes.</a:t>
            </a:r>
          </a:p>
          <a:p>
            <a:endParaRPr lang="tr-TR" dirty="0"/>
          </a:p>
        </p:txBody>
      </p:sp>
    </p:spTree>
    <p:extLst>
      <p:ext uri="{BB962C8B-B14F-4D97-AF65-F5344CB8AC3E}">
        <p14:creationId xmlns:p14="http://schemas.microsoft.com/office/powerpoint/2010/main" val="2502660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18233E-6EFB-5D75-5540-BB48244BEC8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B4D4521-635E-2771-22C1-07EC84504F60}"/>
              </a:ext>
            </a:extLst>
          </p:cNvPr>
          <p:cNvSpPr>
            <a:spLocks noGrp="1"/>
          </p:cNvSpPr>
          <p:nvPr>
            <p:ph idx="1"/>
          </p:nvPr>
        </p:nvSpPr>
        <p:spPr/>
        <p:txBody>
          <a:bodyPr>
            <a:normAutofit lnSpcReduction="10000"/>
          </a:bodyPr>
          <a:lstStyle/>
          <a:p>
            <a:r>
              <a:rPr lang="tr-TR" dirty="0" err="1"/>
              <a:t>After</a:t>
            </a:r>
            <a:r>
              <a:rPr lang="tr-TR" dirty="0"/>
              <a:t> </a:t>
            </a:r>
            <a:r>
              <a:rPr lang="tr-TR" dirty="0" err="1"/>
              <a:t>Ukraine</a:t>
            </a:r>
            <a:r>
              <a:rPr lang="tr-TR" dirty="0"/>
              <a:t> </a:t>
            </a:r>
            <a:r>
              <a:rPr lang="tr-TR" dirty="0" err="1"/>
              <a:t>crisis</a:t>
            </a:r>
            <a:r>
              <a:rPr lang="tr-TR" dirty="0"/>
              <a:t> </a:t>
            </a:r>
            <a:r>
              <a:rPr lang="tr-TR" dirty="0" err="1"/>
              <a:t>Russıa</a:t>
            </a:r>
            <a:r>
              <a:rPr lang="tr-TR" dirty="0"/>
              <a:t> </a:t>
            </a:r>
            <a:r>
              <a:rPr lang="tr-TR" dirty="0" err="1"/>
              <a:t>was</a:t>
            </a:r>
            <a:r>
              <a:rPr lang="tr-TR" dirty="0"/>
              <a:t> </a:t>
            </a:r>
            <a:r>
              <a:rPr lang="tr-TR" dirty="0" err="1"/>
              <a:t>suspened</a:t>
            </a:r>
            <a:r>
              <a:rPr lang="tr-TR" dirty="0"/>
              <a:t> form </a:t>
            </a:r>
            <a:r>
              <a:rPr lang="tr-TR" dirty="0" err="1"/>
              <a:t>Arctic</a:t>
            </a:r>
            <a:r>
              <a:rPr lang="tr-TR" dirty="0"/>
              <a:t> </a:t>
            </a:r>
            <a:r>
              <a:rPr lang="tr-TR" dirty="0" err="1"/>
              <a:t>councile</a:t>
            </a:r>
            <a:r>
              <a:rPr lang="tr-TR" dirty="0"/>
              <a:t> </a:t>
            </a:r>
            <a:r>
              <a:rPr lang="tr-TR" dirty="0" err="1"/>
              <a:t>and</a:t>
            </a:r>
            <a:r>
              <a:rPr lang="tr-TR" dirty="0"/>
              <a:t>  </a:t>
            </a:r>
            <a:r>
              <a:rPr lang="tr-TR" dirty="0" err="1"/>
              <a:t>its</a:t>
            </a:r>
            <a:r>
              <a:rPr lang="tr-TR" dirty="0"/>
              <a:t> </a:t>
            </a:r>
            <a:r>
              <a:rPr lang="tr-TR" dirty="0" err="1"/>
              <a:t>presidency</a:t>
            </a:r>
            <a:r>
              <a:rPr lang="tr-TR" dirty="0"/>
              <a:t>.</a:t>
            </a:r>
          </a:p>
          <a:p>
            <a:r>
              <a:rPr lang="tr-TR" dirty="0" err="1"/>
              <a:t>Arctic</a:t>
            </a:r>
            <a:r>
              <a:rPr lang="tr-TR" dirty="0"/>
              <a:t> is not </a:t>
            </a:r>
            <a:r>
              <a:rPr lang="tr-TR" dirty="0" err="1"/>
              <a:t>only</a:t>
            </a:r>
            <a:r>
              <a:rPr lang="tr-TR" dirty="0"/>
              <a:t> </a:t>
            </a:r>
            <a:r>
              <a:rPr lang="tr-TR" dirty="0" err="1"/>
              <a:t>important</a:t>
            </a:r>
            <a:r>
              <a:rPr lang="tr-TR" dirty="0"/>
              <a:t> </a:t>
            </a:r>
            <a:r>
              <a:rPr lang="tr-TR" dirty="0" err="1"/>
              <a:t>for</a:t>
            </a:r>
            <a:r>
              <a:rPr lang="tr-TR" dirty="0"/>
              <a:t> </a:t>
            </a:r>
            <a:r>
              <a:rPr lang="tr-TR" dirty="0" err="1"/>
              <a:t>arctic</a:t>
            </a:r>
            <a:r>
              <a:rPr lang="tr-TR" dirty="0"/>
              <a:t> </a:t>
            </a:r>
            <a:r>
              <a:rPr lang="tr-TR" dirty="0" err="1"/>
              <a:t>countries</a:t>
            </a:r>
            <a:r>
              <a:rPr lang="tr-TR" dirty="0"/>
              <a:t> but </a:t>
            </a:r>
            <a:r>
              <a:rPr lang="tr-TR" dirty="0" err="1"/>
              <a:t>also</a:t>
            </a:r>
            <a:r>
              <a:rPr lang="tr-TR" dirty="0"/>
              <a:t>  </a:t>
            </a:r>
            <a:r>
              <a:rPr lang="tr-TR" dirty="0" err="1"/>
              <a:t>for</a:t>
            </a:r>
            <a:r>
              <a:rPr lang="tr-TR" dirty="0"/>
              <a:t>  </a:t>
            </a:r>
            <a:r>
              <a:rPr lang="tr-TR" dirty="0" err="1"/>
              <a:t>the</a:t>
            </a:r>
            <a:r>
              <a:rPr lang="tr-TR" dirty="0"/>
              <a:t> </a:t>
            </a:r>
            <a:r>
              <a:rPr lang="tr-TR" dirty="0" err="1"/>
              <a:t>world</a:t>
            </a:r>
            <a:r>
              <a:rPr lang="tr-TR" dirty="0"/>
              <a:t> , </a:t>
            </a:r>
            <a:r>
              <a:rPr lang="tr-TR" dirty="0" err="1"/>
              <a:t>because</a:t>
            </a:r>
            <a:r>
              <a:rPr lang="tr-TR" dirty="0"/>
              <a:t> of </a:t>
            </a:r>
            <a:r>
              <a:rPr lang="tr-TR" dirty="0" err="1"/>
              <a:t>verious</a:t>
            </a:r>
            <a:r>
              <a:rPr lang="tr-TR" dirty="0"/>
              <a:t> </a:t>
            </a:r>
            <a:r>
              <a:rPr lang="tr-TR" dirty="0" err="1"/>
              <a:t>reasons</a:t>
            </a:r>
            <a:r>
              <a:rPr lang="tr-TR" dirty="0"/>
              <a:t>.  </a:t>
            </a:r>
          </a:p>
          <a:p>
            <a:r>
              <a:rPr lang="tr-TR" dirty="0"/>
              <a:t>Western </a:t>
            </a:r>
            <a:r>
              <a:rPr lang="tr-TR" dirty="0" err="1"/>
              <a:t>countries</a:t>
            </a:r>
            <a:r>
              <a:rPr lang="tr-TR" dirty="0"/>
              <a:t> </a:t>
            </a:r>
            <a:r>
              <a:rPr lang="tr-TR" dirty="0" err="1"/>
              <a:t>are</a:t>
            </a:r>
            <a:r>
              <a:rPr lang="tr-TR" dirty="0"/>
              <a:t> </a:t>
            </a:r>
            <a:r>
              <a:rPr lang="tr-TR" dirty="0" err="1"/>
              <a:t>adament</a:t>
            </a:r>
            <a:r>
              <a:rPr lang="tr-TR" dirty="0"/>
              <a:t>  </a:t>
            </a:r>
            <a:r>
              <a:rPr lang="tr-TR" dirty="0" err="1"/>
              <a:t>for</a:t>
            </a:r>
            <a:r>
              <a:rPr lang="tr-TR" dirty="0"/>
              <a:t> not </a:t>
            </a:r>
            <a:r>
              <a:rPr lang="tr-TR" dirty="0" err="1"/>
              <a:t>to</a:t>
            </a:r>
            <a:r>
              <a:rPr lang="tr-TR" dirty="0"/>
              <a:t> </a:t>
            </a:r>
            <a:r>
              <a:rPr lang="tr-TR" dirty="0" err="1"/>
              <a:t>Cooperate</a:t>
            </a:r>
            <a:r>
              <a:rPr lang="tr-TR" dirty="0"/>
              <a:t> </a:t>
            </a:r>
            <a:r>
              <a:rPr lang="tr-TR" dirty="0" err="1"/>
              <a:t>wıth</a:t>
            </a:r>
            <a:r>
              <a:rPr lang="tr-TR" dirty="0"/>
              <a:t> </a:t>
            </a:r>
            <a:r>
              <a:rPr lang="tr-TR" dirty="0" err="1"/>
              <a:t>Russia</a:t>
            </a:r>
            <a:r>
              <a:rPr lang="en-US" dirty="0"/>
              <a:t>.</a:t>
            </a:r>
            <a:endParaRPr lang="tr-TR" dirty="0"/>
          </a:p>
          <a:p>
            <a:r>
              <a:rPr lang="tr-TR" dirty="0" err="1"/>
              <a:t>Ukraine</a:t>
            </a:r>
            <a:r>
              <a:rPr lang="tr-TR" dirty="0"/>
              <a:t> </a:t>
            </a:r>
            <a:r>
              <a:rPr lang="tr-TR" dirty="0" err="1"/>
              <a:t>crisis</a:t>
            </a:r>
            <a:r>
              <a:rPr lang="tr-TR" dirty="0"/>
              <a:t> is far </a:t>
            </a:r>
            <a:r>
              <a:rPr lang="tr-TR" dirty="0" err="1"/>
              <a:t>to</a:t>
            </a:r>
            <a:r>
              <a:rPr lang="tr-TR" dirty="0"/>
              <a:t> </a:t>
            </a:r>
            <a:r>
              <a:rPr lang="tr-TR" dirty="0" err="1"/>
              <a:t>solve</a:t>
            </a:r>
            <a:r>
              <a:rPr lang="tr-TR" dirty="0"/>
              <a:t> in </a:t>
            </a:r>
            <a:r>
              <a:rPr lang="tr-TR" dirty="0" err="1"/>
              <a:t>very</a:t>
            </a:r>
            <a:r>
              <a:rPr lang="tr-TR" dirty="0"/>
              <a:t> </a:t>
            </a:r>
            <a:r>
              <a:rPr lang="tr-TR" dirty="0" err="1"/>
              <a:t>near</a:t>
            </a:r>
            <a:r>
              <a:rPr lang="tr-TR" dirty="0"/>
              <a:t> </a:t>
            </a:r>
            <a:r>
              <a:rPr lang="tr-TR" dirty="0" err="1"/>
              <a:t>future</a:t>
            </a:r>
            <a:r>
              <a:rPr lang="tr-TR" dirty="0"/>
              <a:t>.</a:t>
            </a:r>
          </a:p>
          <a:p>
            <a:r>
              <a:rPr lang="tr-TR" dirty="0" err="1"/>
              <a:t>Cooperation</a:t>
            </a:r>
            <a:r>
              <a:rPr lang="tr-TR" dirty="0"/>
              <a:t> is </a:t>
            </a:r>
            <a:r>
              <a:rPr lang="tr-TR" dirty="0" err="1"/>
              <a:t>essantial</a:t>
            </a:r>
            <a:r>
              <a:rPr lang="tr-TR" dirty="0"/>
              <a:t> </a:t>
            </a:r>
            <a:r>
              <a:rPr lang="tr-TR" dirty="0" err="1"/>
              <a:t>to</a:t>
            </a:r>
            <a:r>
              <a:rPr lang="tr-TR" dirty="0"/>
              <a:t> </a:t>
            </a:r>
            <a:r>
              <a:rPr lang="tr-TR" dirty="0" err="1"/>
              <a:t>save</a:t>
            </a:r>
            <a:r>
              <a:rPr lang="tr-TR" dirty="0"/>
              <a:t> </a:t>
            </a:r>
            <a:r>
              <a:rPr lang="tr-TR" dirty="0" err="1"/>
              <a:t>arctic</a:t>
            </a:r>
            <a:r>
              <a:rPr lang="tr-TR" dirty="0"/>
              <a:t> </a:t>
            </a:r>
          </a:p>
          <a:p>
            <a:r>
              <a:rPr lang="tr-TR" dirty="0" err="1"/>
              <a:t>Russia</a:t>
            </a:r>
            <a:r>
              <a:rPr lang="tr-TR" dirty="0"/>
              <a:t> is </a:t>
            </a:r>
            <a:r>
              <a:rPr lang="tr-TR" dirty="0" err="1"/>
              <a:t>most</a:t>
            </a:r>
            <a:r>
              <a:rPr lang="tr-TR" dirty="0"/>
              <a:t> </a:t>
            </a:r>
            <a:r>
              <a:rPr lang="tr-TR" dirty="0" err="1"/>
              <a:t>important</a:t>
            </a:r>
            <a:r>
              <a:rPr lang="tr-TR" dirty="0"/>
              <a:t> </a:t>
            </a:r>
            <a:r>
              <a:rPr lang="tr-TR" dirty="0" err="1"/>
              <a:t>players</a:t>
            </a:r>
            <a:r>
              <a:rPr lang="tr-TR" dirty="0"/>
              <a:t> </a:t>
            </a:r>
            <a:r>
              <a:rPr lang="tr-TR" dirty="0" err="1"/>
              <a:t>because</a:t>
            </a:r>
            <a:r>
              <a:rPr lang="tr-TR" dirty="0"/>
              <a:t> of </a:t>
            </a:r>
            <a:r>
              <a:rPr lang="tr-TR" dirty="0" err="1"/>
              <a:t>its</a:t>
            </a:r>
            <a:r>
              <a:rPr lang="tr-TR" dirty="0"/>
              <a:t> </a:t>
            </a:r>
            <a:r>
              <a:rPr lang="tr-TR" dirty="0" err="1"/>
              <a:t>largest</a:t>
            </a:r>
            <a:r>
              <a:rPr lang="tr-TR" dirty="0"/>
              <a:t> </a:t>
            </a:r>
            <a:r>
              <a:rPr lang="tr-TR" dirty="0" err="1"/>
              <a:t>share</a:t>
            </a:r>
            <a:r>
              <a:rPr lang="tr-TR" dirty="0"/>
              <a:t>. </a:t>
            </a:r>
          </a:p>
          <a:p>
            <a:r>
              <a:rPr lang="tr-TR" dirty="0" err="1"/>
              <a:t>If</a:t>
            </a:r>
            <a:r>
              <a:rPr lang="tr-TR" dirty="0"/>
              <a:t> </a:t>
            </a:r>
            <a:r>
              <a:rPr lang="tr-TR" dirty="0" err="1"/>
              <a:t>tredational</a:t>
            </a:r>
            <a:r>
              <a:rPr lang="tr-TR" dirty="0"/>
              <a:t> </a:t>
            </a:r>
            <a:r>
              <a:rPr lang="tr-TR" dirty="0" err="1"/>
              <a:t>methods</a:t>
            </a:r>
            <a:r>
              <a:rPr lang="tr-TR" dirty="0"/>
              <a:t> </a:t>
            </a:r>
            <a:r>
              <a:rPr lang="tr-TR" dirty="0" err="1"/>
              <a:t>are</a:t>
            </a:r>
            <a:r>
              <a:rPr lang="tr-TR" dirty="0"/>
              <a:t> not </a:t>
            </a:r>
            <a:r>
              <a:rPr lang="tr-TR" dirty="0" err="1"/>
              <a:t>working</a:t>
            </a:r>
            <a:r>
              <a:rPr lang="tr-TR" dirty="0"/>
              <a:t> , </a:t>
            </a:r>
            <a:r>
              <a:rPr lang="tr-TR" dirty="0" err="1"/>
              <a:t>need</a:t>
            </a:r>
            <a:r>
              <a:rPr lang="tr-TR" dirty="0"/>
              <a:t> </a:t>
            </a:r>
            <a:r>
              <a:rPr lang="tr-TR" dirty="0" err="1"/>
              <a:t>to</a:t>
            </a:r>
            <a:r>
              <a:rPr lang="tr-TR" dirty="0"/>
              <a:t> </a:t>
            </a:r>
            <a:r>
              <a:rPr lang="tr-TR" dirty="0" err="1"/>
              <a:t>find</a:t>
            </a:r>
            <a:r>
              <a:rPr lang="tr-TR" dirty="0"/>
              <a:t> </a:t>
            </a:r>
            <a:r>
              <a:rPr lang="tr-TR" dirty="0" err="1"/>
              <a:t>out</a:t>
            </a:r>
            <a:r>
              <a:rPr lang="tr-TR" dirty="0"/>
              <a:t> </a:t>
            </a:r>
            <a:r>
              <a:rPr lang="tr-TR" dirty="0" err="1"/>
              <a:t>non</a:t>
            </a:r>
            <a:r>
              <a:rPr lang="tr-TR" dirty="0"/>
              <a:t> </a:t>
            </a:r>
            <a:r>
              <a:rPr lang="tr-TR" dirty="0" err="1"/>
              <a:t>tredational</a:t>
            </a:r>
            <a:r>
              <a:rPr lang="tr-TR" dirty="0"/>
              <a:t>  </a:t>
            </a:r>
            <a:r>
              <a:rPr lang="tr-TR" dirty="0" err="1"/>
              <a:t>or</a:t>
            </a:r>
            <a:r>
              <a:rPr lang="tr-TR" dirty="0"/>
              <a:t> </a:t>
            </a:r>
            <a:r>
              <a:rPr lang="tr-TR" dirty="0" err="1"/>
              <a:t>unorthodox</a:t>
            </a:r>
            <a:r>
              <a:rPr lang="tr-TR" dirty="0"/>
              <a:t> </a:t>
            </a:r>
            <a:r>
              <a:rPr lang="tr-TR" dirty="0" err="1"/>
              <a:t>ways</a:t>
            </a:r>
            <a:r>
              <a:rPr lang="tr-TR" dirty="0"/>
              <a:t>.  </a:t>
            </a:r>
          </a:p>
        </p:txBody>
      </p:sp>
    </p:spTree>
    <p:extLst>
      <p:ext uri="{BB962C8B-B14F-4D97-AF65-F5344CB8AC3E}">
        <p14:creationId xmlns:p14="http://schemas.microsoft.com/office/powerpoint/2010/main" val="1861763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5AEC01-299C-CAD7-8309-124D1AF8A5AD}"/>
              </a:ext>
            </a:extLst>
          </p:cNvPr>
          <p:cNvSpPr>
            <a:spLocks noGrp="1"/>
          </p:cNvSpPr>
          <p:nvPr>
            <p:ph type="title"/>
          </p:nvPr>
        </p:nvSpPr>
        <p:spPr/>
        <p:txBody>
          <a:bodyPr/>
          <a:lstStyle/>
          <a:p>
            <a:r>
              <a:rPr lang="tr-TR" dirty="0" err="1"/>
              <a:t>Science</a:t>
            </a:r>
            <a:r>
              <a:rPr lang="tr-TR" dirty="0"/>
              <a:t> </a:t>
            </a:r>
            <a:r>
              <a:rPr lang="tr-TR" dirty="0" err="1"/>
              <a:t>diplomacy</a:t>
            </a:r>
            <a:r>
              <a:rPr lang="tr-TR" dirty="0"/>
              <a:t> </a:t>
            </a:r>
          </a:p>
        </p:txBody>
      </p:sp>
      <p:sp>
        <p:nvSpPr>
          <p:cNvPr id="3" name="İçerik Yer Tutucusu 2">
            <a:extLst>
              <a:ext uri="{FF2B5EF4-FFF2-40B4-BE49-F238E27FC236}">
                <a16:creationId xmlns:a16="http://schemas.microsoft.com/office/drawing/2014/main" id="{73B44295-7E01-4E2B-1962-F0AEC0B58B05}"/>
              </a:ext>
            </a:extLst>
          </p:cNvPr>
          <p:cNvSpPr>
            <a:spLocks noGrp="1"/>
          </p:cNvSpPr>
          <p:nvPr>
            <p:ph idx="1"/>
          </p:nvPr>
        </p:nvSpPr>
        <p:spPr/>
        <p:txBody>
          <a:bodyPr/>
          <a:lstStyle/>
          <a:p>
            <a:r>
              <a:rPr lang="en-US" dirty="0"/>
              <a:t>Science diplomacy involves leveraging scientific collaborations and exchanges to address global challenges, foster international partnerships, and promote peace and security.</a:t>
            </a:r>
            <a:endParaRPr lang="tr-TR" dirty="0"/>
          </a:p>
          <a:p>
            <a:r>
              <a:rPr lang="en-US" dirty="0"/>
              <a:t>The success of science diplomacy often depends on the intentions and approaches of a country's foreign policies</a:t>
            </a:r>
            <a:r>
              <a:rPr lang="tr-TR" dirty="0"/>
              <a:t>.</a:t>
            </a:r>
          </a:p>
          <a:p>
            <a:r>
              <a:rPr lang="en-US" dirty="0"/>
              <a:t>science diplomacy holds great potential for fostering international collaboration and addressing global challenges</a:t>
            </a:r>
            <a:r>
              <a:rPr lang="tr-TR" dirty="0"/>
              <a:t>.</a:t>
            </a:r>
          </a:p>
          <a:p>
            <a:endParaRPr lang="tr-TR" dirty="0"/>
          </a:p>
        </p:txBody>
      </p:sp>
    </p:spTree>
    <p:extLst>
      <p:ext uri="{BB962C8B-B14F-4D97-AF65-F5344CB8AC3E}">
        <p14:creationId xmlns:p14="http://schemas.microsoft.com/office/powerpoint/2010/main" val="4253736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4FBC26-ABFB-23BD-8CF1-230AA848808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C22D4CF-4C39-6943-698E-8D84DBCBF084}"/>
              </a:ext>
            </a:extLst>
          </p:cNvPr>
          <p:cNvSpPr>
            <a:spLocks noGrp="1"/>
          </p:cNvSpPr>
          <p:nvPr>
            <p:ph idx="1"/>
          </p:nvPr>
        </p:nvSpPr>
        <p:spPr/>
        <p:txBody>
          <a:bodyPr>
            <a:normAutofit lnSpcReduction="10000"/>
          </a:bodyPr>
          <a:lstStyle/>
          <a:p>
            <a:r>
              <a:rPr lang="en-US" dirty="0"/>
              <a:t>Science diplomacy (SD) operates through three primary dimensions: "science in diplomacy," "science for diplomacy," and "diplomacy for science.</a:t>
            </a:r>
            <a:endParaRPr lang="tr-TR" dirty="0"/>
          </a:p>
          <a:p>
            <a:r>
              <a:rPr lang="en-US" dirty="0"/>
              <a:t>Science in Diplomacy involves the direct application of scientific knowledge to support diplomatic processes. This dimension focuses on providing scientific advice and evidence to inform and support decision-making in foreign and security policies</a:t>
            </a:r>
            <a:endParaRPr lang="tr-TR" dirty="0"/>
          </a:p>
          <a:p>
            <a:r>
              <a:rPr lang="en-US" dirty="0"/>
              <a:t>Science for Diplomacy leverages science as a tool of soft power to advance diplomatic objectives. This approach uses scientific collaboration to build bridges between nations, fostering goodwill and mutual understanding.</a:t>
            </a:r>
            <a:endParaRPr lang="tr-TR" dirty="0"/>
          </a:p>
          <a:p>
            <a:endParaRPr lang="tr-TR" dirty="0"/>
          </a:p>
        </p:txBody>
      </p:sp>
    </p:spTree>
    <p:extLst>
      <p:ext uri="{BB962C8B-B14F-4D97-AF65-F5344CB8AC3E}">
        <p14:creationId xmlns:p14="http://schemas.microsoft.com/office/powerpoint/2010/main" val="2553913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FCEA32-36E3-B1A9-5D25-4A400F3B0D0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443D6A9-E040-31B6-C8C0-20CF2C96FB84}"/>
              </a:ext>
            </a:extLst>
          </p:cNvPr>
          <p:cNvSpPr>
            <a:spLocks noGrp="1"/>
          </p:cNvSpPr>
          <p:nvPr>
            <p:ph idx="1"/>
          </p:nvPr>
        </p:nvSpPr>
        <p:spPr/>
        <p:txBody>
          <a:bodyPr/>
          <a:lstStyle/>
          <a:p>
            <a:r>
              <a:rPr lang="en-US" dirty="0"/>
              <a:t>Diplomacy for Science employs diplomatic efforts to facilitate international scientific collaboration. This dimension focuses on using diplomatic channels to negotiate research and development agreements, establish exchange programs, and enable the creation of international research infrastructures.</a:t>
            </a:r>
          </a:p>
          <a:p>
            <a:endParaRPr lang="tr-TR" dirty="0"/>
          </a:p>
        </p:txBody>
      </p:sp>
    </p:spTree>
    <p:extLst>
      <p:ext uri="{BB962C8B-B14F-4D97-AF65-F5344CB8AC3E}">
        <p14:creationId xmlns:p14="http://schemas.microsoft.com/office/powerpoint/2010/main" val="242085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178438-7726-7FB1-3813-CD5D9FCD76AB}"/>
              </a:ext>
            </a:extLst>
          </p:cNvPr>
          <p:cNvSpPr>
            <a:spLocks noGrp="1"/>
          </p:cNvSpPr>
          <p:nvPr>
            <p:ph type="title"/>
          </p:nvPr>
        </p:nvSpPr>
        <p:spPr/>
        <p:txBody>
          <a:bodyPr/>
          <a:lstStyle/>
          <a:p>
            <a:r>
              <a:rPr lang="tr-TR" dirty="0" err="1"/>
              <a:t>Dimensions</a:t>
            </a:r>
            <a:endParaRPr lang="tr-TR" dirty="0"/>
          </a:p>
        </p:txBody>
      </p:sp>
      <p:sp>
        <p:nvSpPr>
          <p:cNvPr id="3" name="İçerik Yer Tutucusu 2">
            <a:extLst>
              <a:ext uri="{FF2B5EF4-FFF2-40B4-BE49-F238E27FC236}">
                <a16:creationId xmlns:a16="http://schemas.microsoft.com/office/drawing/2014/main" id="{2BEF3D24-55DB-9BE4-E420-D9AF403083DB}"/>
              </a:ext>
            </a:extLst>
          </p:cNvPr>
          <p:cNvSpPr>
            <a:spLocks noGrp="1"/>
          </p:cNvSpPr>
          <p:nvPr>
            <p:ph idx="1"/>
          </p:nvPr>
        </p:nvSpPr>
        <p:spPr/>
        <p:txBody>
          <a:bodyPr/>
          <a:lstStyle/>
          <a:p>
            <a:r>
              <a:rPr lang="en-US" dirty="0"/>
              <a:t>The politics and geopolitics of the Arctic can be understood through three interconnected layers or dimensions: local, regional, and global.</a:t>
            </a:r>
            <a:endParaRPr lang="tr-TR" dirty="0"/>
          </a:p>
        </p:txBody>
      </p:sp>
    </p:spTree>
    <p:extLst>
      <p:ext uri="{BB962C8B-B14F-4D97-AF65-F5344CB8AC3E}">
        <p14:creationId xmlns:p14="http://schemas.microsoft.com/office/powerpoint/2010/main" val="7323897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32256BB38E852549A394DEC9AE5261AF" ma:contentTypeVersion="5" ma:contentTypeDescription="Yeni belge oluşturun." ma:contentTypeScope="" ma:versionID="ae02842002b1bbf3dcf6e43a6aed7da6">
  <xsd:schema xmlns:xsd="http://www.w3.org/2001/XMLSchema" xmlns:xs="http://www.w3.org/2001/XMLSchema" xmlns:p="http://schemas.microsoft.com/office/2006/metadata/properties" xmlns:ns3="3d322103-25ee-4815-beba-690e7e5cd4ea" targetNamespace="http://schemas.microsoft.com/office/2006/metadata/properties" ma:root="true" ma:fieldsID="865ac394907bf83629a002423e447473" ns3:_="">
    <xsd:import namespace="3d322103-25ee-4815-beba-690e7e5cd4ea"/>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322103-25ee-4815-beba-690e7e5cd4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3902FD-A8E4-45A9-ADF1-14A5919302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322103-25ee-4815-beba-690e7e5cd4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4C08F1-BDA5-43F2-A30C-992BFA5A8F3C}">
  <ds:schemaRefs>
    <ds:schemaRef ds:uri="http://schemas.microsoft.com/sharepoint/v3/contenttype/forms"/>
  </ds:schemaRefs>
</ds:datastoreItem>
</file>

<file path=customXml/itemProps3.xml><?xml version="1.0" encoding="utf-8"?>
<ds:datastoreItem xmlns:ds="http://schemas.openxmlformats.org/officeDocument/2006/customXml" ds:itemID="{8172F125-87D4-4F2E-81D8-E4D5BE6FC039}">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3d322103-25ee-4815-beba-690e7e5cd4e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117</TotalTime>
  <Words>1545</Words>
  <Application>Microsoft Office PowerPoint</Application>
  <PresentationFormat>Geniş ekran</PresentationFormat>
  <Paragraphs>73</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Aptos</vt:lpstr>
      <vt:lpstr>Aptos Display</vt:lpstr>
      <vt:lpstr>Arial</vt:lpstr>
      <vt:lpstr>Calibri</vt:lpstr>
      <vt:lpstr>Office Teması</vt:lpstr>
      <vt:lpstr>Science Diplomacy and Future of Arctic </vt:lpstr>
      <vt:lpstr>Why arctic is important </vt:lpstr>
      <vt:lpstr>PowerPoint Sunusu</vt:lpstr>
      <vt:lpstr>PowerPoint Sunusu</vt:lpstr>
      <vt:lpstr>PowerPoint Sunusu</vt:lpstr>
      <vt:lpstr>Science diplomacy </vt:lpstr>
      <vt:lpstr>PowerPoint Sunusu</vt:lpstr>
      <vt:lpstr>PowerPoint Sunusu</vt:lpstr>
      <vt:lpstr>Dimensions</vt:lpstr>
      <vt:lpstr>Local Dimension</vt:lpstr>
      <vt:lpstr>Regional Dimension</vt:lpstr>
      <vt:lpstr>Global Dimension</vt:lpstr>
      <vt:lpstr>Russian Strategy:</vt:lpstr>
      <vt:lpstr>PowerPoint Sunusu</vt:lpstr>
      <vt:lpstr>To enhance and expand this cooperation, several strategies can be employed:</vt:lpstr>
      <vt:lpstr>PowerPoint Sunusu</vt:lpstr>
      <vt:lpstr>Diplomacy for science</vt:lpstr>
      <vt:lpstr>Role of Science Diplomacy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Javed ZAFAR</dc:creator>
  <cp:lastModifiedBy>Javed ZAFAR</cp:lastModifiedBy>
  <cp:revision>2</cp:revision>
  <dcterms:created xsi:type="dcterms:W3CDTF">2024-11-25T11:21:40Z</dcterms:created>
  <dcterms:modified xsi:type="dcterms:W3CDTF">2024-11-25T13:19:09Z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0x01010032256BB38E852549A394DEC9AE5261AF</vt:lpwstr>
  </property>
</Properties>
</file>