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7" r:id="rId2"/>
    <p:sldId id="263" r:id="rId3"/>
    <p:sldId id="267" r:id="rId4"/>
    <p:sldId id="256" r:id="rId5"/>
    <p:sldId id="316" r:id="rId6"/>
    <p:sldId id="317" r:id="rId7"/>
    <p:sldId id="318" r:id="rId8"/>
    <p:sldId id="268" r:id="rId9"/>
    <p:sldId id="283" r:id="rId10"/>
    <p:sldId id="319" r:id="rId11"/>
    <p:sldId id="321" r:id="rId12"/>
    <p:sldId id="284" r:id="rId13"/>
    <p:sldId id="293" r:id="rId14"/>
    <p:sldId id="294" r:id="rId15"/>
    <p:sldId id="270" r:id="rId16"/>
    <p:sldId id="322" r:id="rId17"/>
    <p:sldId id="258" r:id="rId18"/>
  </p:sldIdLst>
  <p:sldSz cx="12192000" cy="6858000"/>
  <p:notesSz cx="6797675" cy="99298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5D90"/>
    <a:srgbClr val="FFC000"/>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252" autoAdjust="0"/>
  </p:normalViewPr>
  <p:slideViewPr>
    <p:cSldViewPr snapToGrid="0">
      <p:cViewPr varScale="1">
        <p:scale>
          <a:sx n="113" d="100"/>
          <a:sy n="113" d="100"/>
        </p:scale>
        <p:origin x="27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528" cy="498200"/>
          </a:xfrm>
          <a:prstGeom prst="rect">
            <a:avLst/>
          </a:prstGeom>
        </p:spPr>
        <p:txBody>
          <a:bodyPr vert="horz" lIns="88212" tIns="44106" rIns="88212" bIns="44106" rtlCol="0"/>
          <a:lstStyle>
            <a:lvl1pPr algn="l">
              <a:defRPr sz="1200"/>
            </a:lvl1pPr>
          </a:lstStyle>
          <a:p>
            <a:endParaRPr lang="zh-CN" altLang="en-US"/>
          </a:p>
        </p:txBody>
      </p:sp>
      <p:sp>
        <p:nvSpPr>
          <p:cNvPr id="3" name="日期占位符 2"/>
          <p:cNvSpPr>
            <a:spLocks noGrp="1"/>
          </p:cNvSpPr>
          <p:nvPr>
            <p:ph type="dt" idx="1"/>
          </p:nvPr>
        </p:nvSpPr>
        <p:spPr>
          <a:xfrm>
            <a:off x="3850271" y="0"/>
            <a:ext cx="2945528" cy="498200"/>
          </a:xfrm>
          <a:prstGeom prst="rect">
            <a:avLst/>
          </a:prstGeom>
        </p:spPr>
        <p:txBody>
          <a:bodyPr vert="horz" lIns="88212" tIns="44106" rIns="88212" bIns="44106" rtlCol="0"/>
          <a:lstStyle>
            <a:lvl1pPr algn="r">
              <a:defRPr sz="1200"/>
            </a:lvl1pPr>
          </a:lstStyle>
          <a:p>
            <a:fld id="{D2A48B96-639E-45A3-A0BA-2464DFDB1FAA}" type="datetimeFigureOut">
              <a:rPr lang="zh-CN" altLang="en-US" smtClean="0"/>
              <a:t>2024/11/29</a:t>
            </a:fld>
            <a:endParaRPr lang="zh-CN" altLang="en-US"/>
          </a:p>
        </p:txBody>
      </p:sp>
      <p:sp>
        <p:nvSpPr>
          <p:cNvPr id="4" name="幻灯片图像占位符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88212" tIns="44106" rIns="88212" bIns="44106" rtlCol="0" anchor="ctr"/>
          <a:lstStyle/>
          <a:p>
            <a:endParaRPr lang="zh-CN" altLang="en-US"/>
          </a:p>
        </p:txBody>
      </p:sp>
      <p:sp>
        <p:nvSpPr>
          <p:cNvPr id="5" name="备注占位符 4"/>
          <p:cNvSpPr>
            <a:spLocks noGrp="1"/>
          </p:cNvSpPr>
          <p:nvPr>
            <p:ph type="body" sz="quarter" idx="3"/>
          </p:nvPr>
        </p:nvSpPr>
        <p:spPr>
          <a:xfrm>
            <a:off x="679737" y="4778573"/>
            <a:ext cx="5437897" cy="3909743"/>
          </a:xfrm>
          <a:prstGeom prst="rect">
            <a:avLst/>
          </a:prstGeom>
        </p:spPr>
        <p:txBody>
          <a:bodyPr vert="horz" lIns="88212" tIns="44106" rIns="88212" bIns="44106"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31306"/>
            <a:ext cx="2945528" cy="498199"/>
          </a:xfrm>
          <a:prstGeom prst="rect">
            <a:avLst/>
          </a:prstGeom>
        </p:spPr>
        <p:txBody>
          <a:bodyPr vert="horz" lIns="88212" tIns="44106" rIns="88212" bIns="44106"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271" y="9431306"/>
            <a:ext cx="2945528" cy="498199"/>
          </a:xfrm>
          <a:prstGeom prst="rect">
            <a:avLst/>
          </a:prstGeom>
        </p:spPr>
        <p:txBody>
          <a:bodyPr vert="horz" lIns="88212" tIns="44106" rIns="88212" bIns="44106"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418" y="6357140"/>
            <a:ext cx="2742543" cy="364297"/>
          </a:xfrm>
          <a:prstGeom prst="rect">
            <a:avLst/>
          </a:prstGeom>
        </p:spPr>
        <p:txBody>
          <a:bodyPr/>
          <a:lstStyle/>
          <a:p>
            <a:fld id="{32BF82D2-7A68-459D-A996-9BDDA2518FA4}" type="datetimeFigureOut">
              <a:rPr lang="zh-CN" altLang="en-US" smtClean="0"/>
              <a:t>2024/11/29</a:t>
            </a:fld>
            <a:endParaRPr lang="zh-CN" altLang="en-US"/>
          </a:p>
        </p:txBody>
      </p:sp>
      <p:sp>
        <p:nvSpPr>
          <p:cNvPr id="3" name="页脚占位符 2"/>
          <p:cNvSpPr>
            <a:spLocks noGrp="1"/>
          </p:cNvSpPr>
          <p:nvPr>
            <p:ph type="ftr" sz="quarter" idx="11"/>
          </p:nvPr>
        </p:nvSpPr>
        <p:spPr>
          <a:xfrm>
            <a:off x="4038554" y="6357140"/>
            <a:ext cx="4115319" cy="364297"/>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1465" y="6357140"/>
            <a:ext cx="2742543" cy="364297"/>
          </a:xfrm>
          <a:prstGeom prst="rect">
            <a:avLst/>
          </a:prstGeom>
        </p:spPr>
        <p:txBody>
          <a:bodyPr/>
          <a:lstStyle/>
          <a:p>
            <a:fld id="{3E01EE5D-26FB-46D5-A381-ECFB35BF1D34}" type="slidenum">
              <a:rPr lang="zh-CN" altLang="en-US" smtClean="0"/>
              <a:t>‹#›</a:t>
            </a:fld>
            <a:endParaRPr lang="zh-CN" altLang="en-US"/>
          </a:p>
        </p:txBody>
      </p:sp>
      <p:sp>
        <p:nvSpPr>
          <p:cNvPr id="5" name="文本框 32"/>
          <p:cNvSpPr txBox="1"/>
          <p:nvPr userDrawn="1"/>
        </p:nvSpPr>
        <p:spPr>
          <a:xfrm>
            <a:off x="353646" y="343483"/>
            <a:ext cx="2556510" cy="377190"/>
          </a:xfrm>
          <a:prstGeom prst="rect">
            <a:avLst/>
          </a:prstGeom>
          <a:noFill/>
        </p:spPr>
        <p:txBody>
          <a:bodyPr wrap="none" lIns="91422" tIns="45711" rIns="91422" bIns="45711" rtlCol="0">
            <a:spAutoFit/>
          </a:bodyPr>
          <a:lstStyle/>
          <a:p>
            <a:pPr defTabSz="685165"/>
            <a:r>
              <a:rPr lang="zh-CN" altLang="en-US" sz="1865" dirty="0">
                <a:solidFill>
                  <a:schemeClr val="tx1">
                    <a:lumMod val="50000"/>
                    <a:lumOff val="50000"/>
                  </a:schemeClr>
                </a:solidFill>
                <a:latin typeface="微软雅黑" panose="020B0503020204020204" charset="-122"/>
                <a:ea typeface="微软雅黑" panose="020B0503020204020204" charset="-122"/>
                <a:cs typeface="+mn-ea"/>
                <a:sym typeface="+mn-lt"/>
              </a:rPr>
              <a:t>点击添加相关标题文字</a:t>
            </a:r>
          </a:p>
        </p:txBody>
      </p:sp>
      <p:sp>
        <p:nvSpPr>
          <p:cNvPr id="6" name="文本框 33"/>
          <p:cNvSpPr txBox="1"/>
          <p:nvPr userDrawn="1"/>
        </p:nvSpPr>
        <p:spPr>
          <a:xfrm>
            <a:off x="353646" y="621069"/>
            <a:ext cx="2111375" cy="295910"/>
          </a:xfrm>
          <a:prstGeom prst="rect">
            <a:avLst/>
          </a:prstGeom>
          <a:noFill/>
        </p:spPr>
        <p:txBody>
          <a:bodyPr wrap="none" lIns="91422" tIns="45711" rIns="91422" bIns="45711" rtlCol="0">
            <a:spAutoFit/>
          </a:bodyPr>
          <a:lstStyle/>
          <a:p>
            <a:pPr defTabSz="685165"/>
            <a:r>
              <a:rPr lang="en-US" altLang="zh-CN" sz="1335" dirty="0">
                <a:solidFill>
                  <a:schemeClr val="tx1">
                    <a:lumMod val="50000"/>
                    <a:lumOff val="50000"/>
                  </a:schemeClr>
                </a:solidFill>
                <a:cs typeface="+mn-ea"/>
                <a:sym typeface="+mn-lt"/>
              </a:rPr>
              <a:t>ADD RELATED TITLE WORDS</a:t>
            </a:r>
            <a:endParaRPr lang="zh-CN" altLang="en-US" sz="1335" dirty="0">
              <a:solidFill>
                <a:schemeClr val="tx1">
                  <a:lumMod val="50000"/>
                  <a:lumOff val="50000"/>
                </a:schemeClr>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2024/11/29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15"/>
          <a:srcRect l="33014" t="5403" r="33014" b="5403"/>
          <a:stretch>
            <a:fillRect/>
          </a:stretch>
        </p:blipFill>
        <p:spPr>
          <a:xfrm>
            <a:off x="4" y="1"/>
            <a:ext cx="12191996" cy="6858000"/>
          </a:xfrm>
          <a:custGeom>
            <a:avLst/>
            <a:gdLst>
              <a:gd name="connsiteX0" fmla="*/ 0 w 12191996"/>
              <a:gd name="connsiteY0" fmla="*/ 0 h 6858000"/>
              <a:gd name="connsiteX1" fmla="*/ 12191996 w 12191996"/>
              <a:gd name="connsiteY1" fmla="*/ 0 h 6858000"/>
              <a:gd name="connsiteX2" fmla="*/ 12191996 w 12191996"/>
              <a:gd name="connsiteY2" fmla="*/ 6858000 h 6858000"/>
              <a:gd name="connsiteX3" fmla="*/ 0 w 1219199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6" h="6858000">
                <a:moveTo>
                  <a:pt x="0" y="0"/>
                </a:moveTo>
                <a:lnTo>
                  <a:pt x="12191996" y="0"/>
                </a:lnTo>
                <a:lnTo>
                  <a:pt x="12191996" y="6858000"/>
                </a:lnTo>
                <a:lnTo>
                  <a:pt x="0" y="6858000"/>
                </a:lnTo>
                <a:close/>
              </a:path>
            </a:pathLst>
          </a:custGeom>
        </p:spPr>
      </p:pic>
      <p:sp>
        <p:nvSpPr>
          <p:cNvPr id="10" name="矩形 9"/>
          <p:cNvSpPr/>
          <p:nvPr userDrawn="1"/>
        </p:nvSpPr>
        <p:spPr>
          <a:xfrm>
            <a:off x="1" y="0"/>
            <a:ext cx="12191996" cy="6857999"/>
          </a:xfrm>
          <a:prstGeom prst="rect">
            <a:avLst/>
          </a:prstGeom>
          <a:gradFill>
            <a:gsLst>
              <a:gs pos="13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2.xml"/><Relationship Id="rId7"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audio" Target="../media/media1.wav"/><Relationship Id="rId11" Type="http://schemas.openxmlformats.org/officeDocument/2006/relationships/image" Target="../media/image4.png"/><Relationship Id="rId5" Type="http://schemas.microsoft.com/office/2007/relationships/media" Target="../media/media1.wav"/><Relationship Id="rId10" Type="http://schemas.openxmlformats.org/officeDocument/2006/relationships/image" Target="../media/image3.jpeg"/><Relationship Id="rId4" Type="http://schemas.openxmlformats.org/officeDocument/2006/relationships/tags" Target="../tags/tag3.xml"/><Relationship Id="rId9"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5.xml"/><Relationship Id="rId7" Type="http://schemas.openxmlformats.org/officeDocument/2006/relationships/image" Target="../media/image2.e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1.xml"/><Relationship Id="rId4" Type="http://schemas.openxmlformats.org/officeDocument/2006/relationships/tags" Target="../tags/tag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hidden="1"/>
          <p:cNvGraphicFramePr>
            <a:graphicFrameLocks noChangeAspect="1"/>
          </p:cNvGraphicFramePr>
          <p:nvPr>
            <p:custDataLst>
              <p:tags r:id="rId3"/>
            </p:custDataLst>
          </p:nvPr>
        </p:nvGraphicFramePr>
        <p:xfrm>
          <a:off x="2246" y="1589"/>
          <a:ext cx="1588" cy="1588"/>
        </p:xfrm>
        <a:graphic>
          <a:graphicData uri="http://schemas.openxmlformats.org/presentationml/2006/ole">
            <mc:AlternateContent xmlns:mc="http://schemas.openxmlformats.org/markup-compatibility/2006">
              <mc:Choice xmlns:v="urn:schemas-microsoft-com:vml" Requires="v">
                <p:oleObj spid="_x0000_s1092" name="think-cell Slide" r:id="rId8" imgW="0" imgH="0" progId="TCLayout.ActiveDocument.1">
                  <p:embed/>
                </p:oleObj>
              </mc:Choice>
              <mc:Fallback>
                <p:oleObj name="think-cell Slide" r:id="rId8" imgW="0" imgH="0" progId="TCLayout.ActiveDocument.1">
                  <p:embed/>
                  <p:pic>
                    <p:nvPicPr>
                      <p:cNvPr id="0" name="图片 1050"/>
                      <p:cNvPicPr/>
                      <p:nvPr/>
                    </p:nvPicPr>
                    <p:blipFill>
                      <a:blip r:embed="rId9"/>
                      <a:stretch>
                        <a:fillRect/>
                      </a:stretch>
                    </p:blipFill>
                    <p:spPr>
                      <a:xfrm>
                        <a:off x="2246" y="1589"/>
                        <a:ext cx="1588" cy="1588"/>
                      </a:xfrm>
                      <a:prstGeom prst="rect">
                        <a:avLst/>
                      </a:prstGeom>
                    </p:spPr>
                  </p:pic>
                </p:oleObj>
              </mc:Fallback>
            </mc:AlternateContent>
          </a:graphicData>
        </a:graphic>
      </p:graphicFrame>
      <p:sp>
        <p:nvSpPr>
          <p:cNvPr id="2" name="矩形 1" hidden="1"/>
          <p:cNvSpPr/>
          <p:nvPr>
            <p:custDataLst>
              <p:tags r:id="rId4"/>
            </p:custDataLst>
          </p:nvPr>
        </p:nvSpPr>
        <p:spPr>
          <a:xfrm>
            <a:off x="658" y="0"/>
            <a:ext cx="158738" cy="158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altLang="zh-CN" sz="4000" b="1" dirty="0">
              <a:latin typeface="Arial" panose="020B0604020202020204" pitchFamily="34" charset="0"/>
              <a:ea typeface="微软雅黑" panose="020B0503020204020204" charset="-122"/>
              <a:cs typeface="+mj-cs"/>
              <a:sym typeface="Arial" panose="020B0604020202020204" pitchFamily="34" charset="0"/>
            </a:endParaRPr>
          </a:p>
        </p:txBody>
      </p:sp>
      <p:grpSp>
        <p:nvGrpSpPr>
          <p:cNvPr id="5" name="组合 4"/>
          <p:cNvGrpSpPr/>
          <p:nvPr/>
        </p:nvGrpSpPr>
        <p:grpSpPr>
          <a:xfrm>
            <a:off x="7335278" y="1205002"/>
            <a:ext cx="4537276" cy="4553849"/>
            <a:chOff x="5148858" y="916360"/>
            <a:chExt cx="3403797" cy="3416230"/>
          </a:xfrm>
        </p:grpSpPr>
        <p:sp>
          <p:nvSpPr>
            <p:cNvPr id="11" name="空心弧 10"/>
            <p:cNvSpPr/>
            <p:nvPr/>
          </p:nvSpPr>
          <p:spPr>
            <a:xfrm rot="9058792">
              <a:off x="5162499" y="941975"/>
              <a:ext cx="3390156" cy="3390615"/>
            </a:xfrm>
            <a:prstGeom prst="blockArc">
              <a:avLst>
                <a:gd name="adj1" fmla="val 12553498"/>
                <a:gd name="adj2" fmla="val 21168193"/>
                <a:gd name="adj3" fmla="val 533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zh-CN" altLang="en-US" sz="2400">
                <a:solidFill>
                  <a:schemeClr val="tx1"/>
                </a:solidFill>
              </a:endParaRPr>
            </a:p>
          </p:txBody>
        </p:sp>
        <p:grpSp>
          <p:nvGrpSpPr>
            <p:cNvPr id="4" name="组合 3"/>
            <p:cNvGrpSpPr/>
            <p:nvPr/>
          </p:nvGrpSpPr>
          <p:grpSpPr>
            <a:xfrm>
              <a:off x="5148858" y="916360"/>
              <a:ext cx="3390156" cy="3390615"/>
              <a:chOff x="5148858" y="916360"/>
              <a:chExt cx="3390156" cy="3390615"/>
            </a:xfrm>
          </p:grpSpPr>
          <p:sp>
            <p:nvSpPr>
              <p:cNvPr id="8" name="椭圆 7"/>
              <p:cNvSpPr/>
              <p:nvPr/>
            </p:nvSpPr>
            <p:spPr>
              <a:xfrm>
                <a:off x="5418268" y="1215585"/>
                <a:ext cx="2874074" cy="2846802"/>
              </a:xfrm>
              <a:prstGeom prst="ellipse">
                <a:avLst/>
              </a:prstGeom>
              <a:blipFill rotWithShape="1">
                <a:blip r:embed="rId10"/>
                <a:srcRect/>
                <a:stretch>
                  <a:fillRect l="-9173" r="-91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zh-CN" altLang="en-US" sz="2400"/>
              </a:p>
            </p:txBody>
          </p:sp>
          <p:sp>
            <p:nvSpPr>
              <p:cNvPr id="9" name="空心弧 8"/>
              <p:cNvSpPr/>
              <p:nvPr/>
            </p:nvSpPr>
            <p:spPr>
              <a:xfrm>
                <a:off x="5148858" y="916360"/>
                <a:ext cx="3390156" cy="3390615"/>
              </a:xfrm>
              <a:prstGeom prst="blockArc">
                <a:avLst>
                  <a:gd name="adj1" fmla="val 9123074"/>
                  <a:gd name="adj2" fmla="val 21168193"/>
                  <a:gd name="adj3" fmla="val 5334"/>
                </a:avLst>
              </a:prstGeom>
              <a:solidFill>
                <a:srgbClr val="245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zh-CN" altLang="en-US" sz="2400">
                  <a:solidFill>
                    <a:schemeClr val="tx1"/>
                  </a:solidFill>
                </a:endParaRPr>
              </a:p>
            </p:txBody>
          </p:sp>
        </p:grpSp>
      </p:grpSp>
      <p:sp>
        <p:nvSpPr>
          <p:cNvPr id="10" name="矩形 9"/>
          <p:cNvSpPr/>
          <p:nvPr/>
        </p:nvSpPr>
        <p:spPr>
          <a:xfrm>
            <a:off x="0" y="4382770"/>
            <a:ext cx="7802880" cy="273685"/>
          </a:xfrm>
          <a:prstGeom prst="rect">
            <a:avLst/>
          </a:prstGeom>
          <a:solidFill>
            <a:srgbClr val="245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zh-CN" altLang="en-US" sz="2400"/>
          </a:p>
        </p:txBody>
      </p:sp>
      <p:sp>
        <p:nvSpPr>
          <p:cNvPr id="12" name="矩形 11"/>
          <p:cNvSpPr/>
          <p:nvPr/>
        </p:nvSpPr>
        <p:spPr>
          <a:xfrm rot="10800000">
            <a:off x="11626195" y="3347503"/>
            <a:ext cx="1138972" cy="2341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zh-CN" altLang="en-US" sz="2400"/>
          </a:p>
        </p:txBody>
      </p:sp>
      <p:sp>
        <p:nvSpPr>
          <p:cNvPr id="18" name="矩形 259"/>
          <p:cNvSpPr>
            <a:spLocks noChangeArrowheads="1"/>
          </p:cNvSpPr>
          <p:nvPr/>
        </p:nvSpPr>
        <p:spPr bwMode="auto">
          <a:xfrm>
            <a:off x="299720" y="1205230"/>
            <a:ext cx="2960370" cy="14770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9600" cap="all" dirty="0">
                <a:solidFill>
                  <a:srgbClr val="FFC000"/>
                </a:solidFill>
                <a:latin typeface="Impact" panose="020B0806030902050204" pitchFamily="34" charset="0"/>
                <a:cs typeface="Arial" panose="020B0604020202020204" pitchFamily="34" charset="0"/>
              </a:rPr>
              <a:t>20</a:t>
            </a:r>
            <a:r>
              <a:rPr lang="en-US" altLang="zh-CN" sz="9600" cap="all" dirty="0">
                <a:solidFill>
                  <a:srgbClr val="245D90"/>
                </a:solidFill>
                <a:latin typeface="Impact" panose="020B0806030902050204" pitchFamily="34" charset="0"/>
                <a:cs typeface="Arial" panose="020B0604020202020204" pitchFamily="34" charset="0"/>
              </a:rPr>
              <a:t>24</a:t>
            </a:r>
          </a:p>
        </p:txBody>
      </p:sp>
      <p:sp>
        <p:nvSpPr>
          <p:cNvPr id="20" name="矩形 259"/>
          <p:cNvSpPr>
            <a:spLocks noChangeArrowheads="1"/>
          </p:cNvSpPr>
          <p:nvPr/>
        </p:nvSpPr>
        <p:spPr bwMode="auto">
          <a:xfrm>
            <a:off x="205006" y="2506345"/>
            <a:ext cx="6950710" cy="14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b="1" dirty="0">
                <a:solidFill>
                  <a:schemeClr val="tx1">
                    <a:lumMod val="75000"/>
                    <a:lumOff val="25000"/>
                  </a:schemeClr>
                </a:solidFill>
                <a:cs typeface="Arial" panose="020B0604020202020204" pitchFamily="34" charset="0"/>
              </a:rPr>
              <a:t>Exploration of the Function of Environmental Service Cooperation in Regional Governance</a:t>
            </a:r>
          </a:p>
        </p:txBody>
      </p:sp>
      <p:grpSp>
        <p:nvGrpSpPr>
          <p:cNvPr id="85" name="组合 84"/>
          <p:cNvGrpSpPr/>
          <p:nvPr/>
        </p:nvGrpSpPr>
        <p:grpSpPr>
          <a:xfrm>
            <a:off x="1009650" y="5055870"/>
            <a:ext cx="1541145" cy="342900"/>
            <a:chOff x="6511012" y="1460903"/>
            <a:chExt cx="1400774" cy="338118"/>
          </a:xfrm>
        </p:grpSpPr>
        <p:sp>
          <p:nvSpPr>
            <p:cNvPr id="86" name="矩形 85"/>
            <p:cNvSpPr/>
            <p:nvPr/>
          </p:nvSpPr>
          <p:spPr>
            <a:xfrm>
              <a:off x="6511012" y="1460903"/>
              <a:ext cx="1289382" cy="338118"/>
            </a:xfrm>
            <a:prstGeom prst="rect">
              <a:avLst/>
            </a:prstGeom>
            <a:solidFill>
              <a:srgbClr val="245D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dirty="0">
                <a:latin typeface="汉仪雅酷黑 75W" panose="020B0804020202020204" charset="-122"/>
                <a:ea typeface="汉仪雅酷黑 75W" panose="020B0804020202020204" charset="-122"/>
                <a:sym typeface="Century Gothic" panose="020B0502020202020204" pitchFamily="34" charset="0"/>
              </a:endParaRPr>
            </a:p>
          </p:txBody>
        </p:sp>
        <p:sp>
          <p:nvSpPr>
            <p:cNvPr id="87" name="文本框 86"/>
            <p:cNvSpPr txBox="1"/>
            <p:nvPr/>
          </p:nvSpPr>
          <p:spPr>
            <a:xfrm>
              <a:off x="6511012" y="1496593"/>
              <a:ext cx="1400774" cy="302428"/>
            </a:xfrm>
            <a:prstGeom prst="rect">
              <a:avLst/>
            </a:prstGeom>
            <a:noFill/>
          </p:spPr>
          <p:txBody>
            <a:bodyPr wrap="square" rtlCol="0">
              <a:spAutoFit/>
              <a:scene3d>
                <a:camera prst="orthographicFront"/>
                <a:lightRig rig="threePt" dir="t"/>
              </a:scene3d>
              <a:sp3d contourW="12700"/>
            </a:bodyPr>
            <a:lstStyle/>
            <a:p>
              <a:r>
                <a:rPr lang="zh-CN" altLang="en-US" sz="1400" dirty="0">
                  <a:solidFill>
                    <a:schemeClr val="bg1"/>
                  </a:solidFill>
                  <a:latin typeface="汉仪雅酷黑 75W" panose="020B0804020202020204" charset="-122"/>
                  <a:ea typeface="汉仪雅酷黑 75W" panose="020B0804020202020204" charset="-122"/>
                  <a:cs typeface="汉仪雅酷黑 75W" panose="020B0804020202020204" charset="-122"/>
                  <a:sym typeface="Century Gothic" panose="020B0502020202020204" pitchFamily="34" charset="0"/>
                </a:rPr>
                <a:t>演讲人：王海文</a:t>
              </a:r>
            </a:p>
          </p:txBody>
        </p:sp>
      </p:grpSp>
      <p:grpSp>
        <p:nvGrpSpPr>
          <p:cNvPr id="88" name="组合 87"/>
          <p:cNvGrpSpPr/>
          <p:nvPr/>
        </p:nvGrpSpPr>
        <p:grpSpPr>
          <a:xfrm>
            <a:off x="2845435" y="5051425"/>
            <a:ext cx="2112645" cy="342900"/>
            <a:chOff x="6416934" y="1799021"/>
            <a:chExt cx="1921288" cy="338118"/>
          </a:xfrm>
        </p:grpSpPr>
        <p:sp>
          <p:nvSpPr>
            <p:cNvPr id="89" name="矩形 88"/>
            <p:cNvSpPr/>
            <p:nvPr/>
          </p:nvSpPr>
          <p:spPr>
            <a:xfrm>
              <a:off x="6416934" y="1799021"/>
              <a:ext cx="1289382" cy="338118"/>
            </a:xfrm>
            <a:prstGeom prst="rect">
              <a:avLst/>
            </a:prstGeom>
            <a:solidFill>
              <a:srgbClr val="245D9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dirty="0">
                <a:latin typeface="汉仪雅酷黑 75W" panose="020B0804020202020204" charset="-122"/>
                <a:ea typeface="汉仪雅酷黑 75W" panose="020B0804020202020204" charset="-122"/>
                <a:sym typeface="Century Gothic" panose="020B0502020202020204" pitchFamily="34" charset="0"/>
              </a:endParaRPr>
            </a:p>
          </p:txBody>
        </p:sp>
        <p:sp>
          <p:nvSpPr>
            <p:cNvPr id="90" name="文本框 89"/>
            <p:cNvSpPr txBox="1"/>
            <p:nvPr/>
          </p:nvSpPr>
          <p:spPr>
            <a:xfrm>
              <a:off x="6437723" y="1799021"/>
              <a:ext cx="1900499" cy="302428"/>
            </a:xfrm>
            <a:prstGeom prst="rect">
              <a:avLst/>
            </a:prstGeom>
            <a:noFill/>
          </p:spPr>
          <p:txBody>
            <a:bodyPr wrap="square" rtlCol="0">
              <a:spAutoFit/>
              <a:scene3d>
                <a:camera prst="orthographicFront"/>
                <a:lightRig rig="threePt" dir="t"/>
              </a:scene3d>
              <a:sp3d contourW="12700"/>
            </a:bodyPr>
            <a:lstStyle/>
            <a:p>
              <a:r>
                <a:rPr lang="zh-CN" altLang="en-US" sz="1400" dirty="0">
                  <a:solidFill>
                    <a:schemeClr val="bg1"/>
                  </a:solidFill>
                  <a:latin typeface="汉仪雅酷黑 75W" panose="020B0804020202020204" charset="-122"/>
                  <a:ea typeface="汉仪雅酷黑 75W" panose="020B0804020202020204" charset="-122"/>
                  <a:cs typeface="汉仪雅酷黑 75W" panose="020B0804020202020204" charset="-122"/>
                  <a:sym typeface="Century Gothic" panose="020B0502020202020204" pitchFamily="34" charset="0"/>
                </a:rPr>
                <a:t>时间：</a:t>
              </a:r>
              <a:r>
                <a:rPr lang="en-US" altLang="zh-CN" sz="1400" dirty="0">
                  <a:solidFill>
                    <a:schemeClr val="bg1"/>
                  </a:solidFill>
                  <a:latin typeface="汉仪雅酷黑 75W" panose="020B0804020202020204" charset="-122"/>
                  <a:ea typeface="汉仪雅酷黑 75W" panose="020B0804020202020204" charset="-122"/>
                  <a:cs typeface="汉仪雅酷黑 75W" panose="020B0804020202020204" charset="-122"/>
                  <a:sym typeface="Century Gothic" panose="020B0502020202020204" pitchFamily="34" charset="0"/>
                </a:rPr>
                <a:t>2024.11</a:t>
              </a:r>
            </a:p>
          </p:txBody>
        </p:sp>
      </p:grpSp>
      <p:pic>
        <p:nvPicPr>
          <p:cNvPr id="23" name="钢琴欢快趣味活动游戏配乐">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71019" y="-1165158"/>
            <a:ext cx="812800" cy="812800"/>
          </a:xfrm>
          <a:prstGeom prst="rect">
            <a:avLst/>
          </a:prstGeom>
        </p:spPr>
      </p:pic>
    </p:spTree>
    <p:custDataLst>
      <p:tags r:id="rId2"/>
    </p:custDataLst>
  </p:cSld>
  <p:clrMapOvr>
    <a:masterClrMapping/>
  </p:clrMapOvr>
  <mc:AlternateContent xmlns:mc="http://schemas.openxmlformats.org/markup-compatibility/2006" xmlns:p14="http://schemas.microsoft.com/office/powerpoint/2010/main">
    <mc:Choice Requires="p14">
      <p:transition spd="slow" p14:dur="175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0"/>
                                        </p:tgtEl>
                                        <p:attrNameLst>
                                          <p:attrName>ppt_y</p:attrName>
                                        </p:attrNameLst>
                                      </p:cBhvr>
                                      <p:tavLst>
                                        <p:tav tm="0">
                                          <p:val>
                                            <p:strVal val="#ppt_y"/>
                                          </p:val>
                                        </p:tav>
                                        <p:tav tm="100000">
                                          <p:val>
                                            <p:strVal val="#ppt_y"/>
                                          </p:val>
                                        </p:tav>
                                      </p:tavLst>
                                    </p:anim>
                                    <p:anim calcmode="lin" valueType="num">
                                      <p:cBhvr>
                                        <p:cTn id="30"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0"/>
                                        </p:tgtEl>
                                      </p:cBhvr>
                                    </p:animEffect>
                                  </p:childTnLst>
                                </p:cTn>
                              </p:par>
                            </p:childTnLst>
                          </p:cTn>
                        </p:par>
                        <p:par>
                          <p:cTn id="33" fill="hold">
                            <p:stCondLst>
                              <p:cond delay="6801"/>
                            </p:stCondLst>
                            <p:childTnLst>
                              <p:par>
                                <p:cTn id="34" presetID="12" presetClass="entr" presetSubtype="8" fill="hold" nodeType="afterEffect">
                                  <p:stCondLst>
                                    <p:cond delay="0"/>
                                  </p:stCondLst>
                                  <p:childTnLst>
                                    <p:set>
                                      <p:cBhvr>
                                        <p:cTn id="35" dur="1" fill="hold">
                                          <p:stCondLst>
                                            <p:cond delay="0"/>
                                          </p:stCondLst>
                                        </p:cTn>
                                        <p:tgtEl>
                                          <p:spTgt spid="85"/>
                                        </p:tgtEl>
                                        <p:attrNameLst>
                                          <p:attrName>style.visibility</p:attrName>
                                        </p:attrNameLst>
                                      </p:cBhvr>
                                      <p:to>
                                        <p:strVal val="visible"/>
                                      </p:to>
                                    </p:set>
                                    <p:anim calcmode="lin" valueType="num">
                                      <p:cBhvr additive="base">
                                        <p:cTn id="36" dur="500"/>
                                        <p:tgtEl>
                                          <p:spTgt spid="85"/>
                                        </p:tgtEl>
                                        <p:attrNameLst>
                                          <p:attrName>ppt_x</p:attrName>
                                        </p:attrNameLst>
                                      </p:cBhvr>
                                      <p:tavLst>
                                        <p:tav tm="0">
                                          <p:val>
                                            <p:strVal val="#ppt_x-#ppt_w*1.125000"/>
                                          </p:val>
                                        </p:tav>
                                        <p:tav tm="100000">
                                          <p:val>
                                            <p:strVal val="#ppt_x"/>
                                          </p:val>
                                        </p:tav>
                                      </p:tavLst>
                                    </p:anim>
                                    <p:animEffect transition="in" filter="wipe(right)">
                                      <p:cBhvr>
                                        <p:cTn id="37" dur="500"/>
                                        <p:tgtEl>
                                          <p:spTgt spid="85"/>
                                        </p:tgtEl>
                                      </p:cBhvr>
                                    </p:animEffect>
                                  </p:childTnLst>
                                </p:cTn>
                              </p:par>
                            </p:childTnLst>
                          </p:cTn>
                        </p:par>
                        <p:par>
                          <p:cTn id="38" fill="hold">
                            <p:stCondLst>
                              <p:cond delay="7301"/>
                            </p:stCondLst>
                            <p:childTnLst>
                              <p:par>
                                <p:cTn id="39" presetID="12" presetClass="entr" presetSubtype="8" fill="hold" nodeType="afterEffect">
                                  <p:stCondLst>
                                    <p:cond delay="0"/>
                                  </p:stCondLst>
                                  <p:childTnLst>
                                    <p:set>
                                      <p:cBhvr>
                                        <p:cTn id="40" dur="1" fill="hold">
                                          <p:stCondLst>
                                            <p:cond delay="0"/>
                                          </p:stCondLst>
                                        </p:cTn>
                                        <p:tgtEl>
                                          <p:spTgt spid="88"/>
                                        </p:tgtEl>
                                        <p:attrNameLst>
                                          <p:attrName>style.visibility</p:attrName>
                                        </p:attrNameLst>
                                      </p:cBhvr>
                                      <p:to>
                                        <p:strVal val="visible"/>
                                      </p:to>
                                    </p:set>
                                    <p:anim calcmode="lin" valueType="num">
                                      <p:cBhvr additive="base">
                                        <p:cTn id="41" dur="500"/>
                                        <p:tgtEl>
                                          <p:spTgt spid="88"/>
                                        </p:tgtEl>
                                        <p:attrNameLst>
                                          <p:attrName>ppt_x</p:attrName>
                                        </p:attrNameLst>
                                      </p:cBhvr>
                                      <p:tavLst>
                                        <p:tav tm="0">
                                          <p:val>
                                            <p:strVal val="#ppt_x-#ppt_w*1.125000"/>
                                          </p:val>
                                        </p:tav>
                                        <p:tav tm="100000">
                                          <p:val>
                                            <p:strVal val="#ppt_x"/>
                                          </p:val>
                                        </p:tav>
                                      </p:tavLst>
                                    </p:anim>
                                    <p:animEffect transition="in" filter="wipe(right)">
                                      <p:cBhvr>
                                        <p:cTn id="4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23"/>
                </p:tgtEl>
              </p:cMediaNode>
            </p:audio>
          </p:childTnLst>
        </p:cTn>
      </p:par>
    </p:tnLst>
    <p:bldLst>
      <p:bldP spid="10" grpId="0" bldLvl="0" animBg="1"/>
      <p:bldP spid="12" grpId="0" bldLvl="0" animBg="1"/>
      <p:bldP spid="18" grpId="0" bldLvl="0" animBg="1"/>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475936" y="419665"/>
            <a:ext cx="7660063" cy="548005"/>
            <a:chOff x="563566" y="288855"/>
            <a:chExt cx="7660063" cy="548005"/>
          </a:xfrm>
        </p:grpSpPr>
        <p:sp>
          <p:nvSpPr>
            <p:cNvPr id="73" name="矩形 72"/>
            <p:cNvSpPr/>
            <p:nvPr/>
          </p:nvSpPr>
          <p:spPr>
            <a:xfrm>
              <a:off x="1268474" y="363711"/>
              <a:ext cx="6955155" cy="429895"/>
            </a:xfrm>
            <a:prstGeom prst="rect">
              <a:avLst/>
            </a:prstGeom>
          </p:spPr>
          <p:txBody>
            <a:bodyPr wrap="none">
              <a:spAutoFit/>
            </a:bodyPr>
            <a:lstStyle/>
            <a:p>
              <a:pPr algn="l"/>
              <a:r>
                <a:rPr lang="zh-CN" altLang="en-US" sz="22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China's contribution to environmental service trade</a:t>
              </a:r>
            </a:p>
          </p:txBody>
        </p:sp>
        <p:sp>
          <p:nvSpPr>
            <p:cNvPr id="74" name="圆角矩形 73"/>
            <p:cNvSpPr/>
            <p:nvPr/>
          </p:nvSpPr>
          <p:spPr>
            <a:xfrm>
              <a:off x="563566" y="288855"/>
              <a:ext cx="605790" cy="548005"/>
            </a:xfrm>
            <a:prstGeom prst="roundRect">
              <a:avLst/>
            </a:prstGeom>
            <a:solidFill>
              <a:srgbClr val="245D90"/>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微软雅黑" panose="020B0503020204020204" charset="-122"/>
                  <a:ea typeface="微软雅黑" panose="020B0503020204020204" charset="-122"/>
                  <a:cs typeface="Nirmala UI" panose="020B0502040204020203" pitchFamily="34" charset="0"/>
                  <a:sym typeface="Century Gothic" panose="020B0502020202020204" pitchFamily="34" charset="0"/>
                </a:rPr>
                <a:t>2</a:t>
              </a:r>
            </a:p>
          </p:txBody>
        </p:sp>
      </p:grpSp>
      <p:sp>
        <p:nvSpPr>
          <p:cNvPr id="3" name="文本框 2"/>
          <p:cNvSpPr txBox="1"/>
          <p:nvPr/>
        </p:nvSpPr>
        <p:spPr>
          <a:xfrm>
            <a:off x="476250" y="967740"/>
            <a:ext cx="11139805" cy="2062103"/>
          </a:xfrm>
          <a:prstGeom prst="rect">
            <a:avLst/>
          </a:prstGeom>
          <a:noFill/>
          <a:ln w="9525">
            <a:noFill/>
          </a:ln>
        </p:spPr>
        <p:txBody>
          <a:bodyPr wrap="square">
            <a:spAutoFit/>
          </a:bodyPr>
          <a:lstStyle/>
          <a:p>
            <a:pPr marL="0" indent="266700" algn="l"/>
            <a:r>
              <a:rPr sz="1600" b="0" dirty="0">
                <a:cs typeface="宋体" charset="0"/>
              </a:rPr>
              <a:t>In 2023, China's photovoltaic installed capacity ranked first in the world for 10 consecutive years, and its newly added total installed capacity ranked first in the world for 8 consecutive </a:t>
            </a:r>
            <a:r>
              <a:rPr sz="1600" b="0" dirty="0" err="1">
                <a:cs typeface="宋体" charset="0"/>
              </a:rPr>
              <a:t>years</a:t>
            </a:r>
            <a:r>
              <a:rPr lang="en-US" sz="1600" b="0" dirty="0" err="1">
                <a:cs typeface="宋体" charset="0"/>
              </a:rPr>
              <a:t>.</a:t>
            </a:r>
            <a:r>
              <a:rPr sz="1600" b="0" dirty="0" err="1">
                <a:cs typeface="宋体" charset="0"/>
              </a:rPr>
              <a:t>As</a:t>
            </a:r>
            <a:r>
              <a:rPr sz="1600" b="0" dirty="0">
                <a:cs typeface="宋体" charset="0"/>
              </a:rPr>
              <a:t> of the end of 2023, the cumulative trading volume of China's carbon emission trading market is about 440 million tons, covering an annual carbon dioxide emissions of about 5.1 billion tons.</a:t>
            </a:r>
          </a:p>
          <a:p>
            <a:pPr marL="0" indent="266700" algn="l"/>
            <a:r>
              <a:rPr sz="1600" b="0" dirty="0">
                <a:cs typeface="宋体" charset="0"/>
              </a:rPr>
              <a:t>In 2024, China will carry out the "Ten Actions to Peak Carbon Emissions", enhance its ability to calculate and verify carbon emissions, deepen the energy revolution, and strengthen the construction of large-scale wind and photovoltaic bases and transmission channels, which will be included in the government work report. The production of new energy vehicles increased by 34.3% year-on-year, while the production of supporting products such as charging piles and lithium-ion power batteries for automobiles increased by 25.4% and 16.5% respectively.</a:t>
            </a:r>
          </a:p>
        </p:txBody>
      </p:sp>
      <p:pic>
        <p:nvPicPr>
          <p:cNvPr id="4" name="图片 3"/>
          <p:cNvPicPr>
            <a:picLocks noChangeAspect="1"/>
          </p:cNvPicPr>
          <p:nvPr/>
        </p:nvPicPr>
        <p:blipFill>
          <a:blip r:embed="rId2"/>
          <a:stretch>
            <a:fillRect/>
          </a:stretch>
        </p:blipFill>
        <p:spPr>
          <a:xfrm>
            <a:off x="476885" y="3274695"/>
            <a:ext cx="11139170" cy="33591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 y="-14605"/>
            <a:ext cx="12211685" cy="6906260"/>
          </a:xfrm>
          <a:prstGeom prst="rect">
            <a:avLst/>
          </a:prstGeom>
          <a:solidFill>
            <a:srgbClr val="245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324702" y="2321510"/>
            <a:ext cx="2344420" cy="2214880"/>
          </a:xfrm>
          <a:prstGeom prst="rect">
            <a:avLst/>
          </a:prstGeom>
          <a:noFill/>
        </p:spPr>
        <p:txBody>
          <a:bodyPr wrap="none" rtlCol="0">
            <a:spAutoFit/>
            <a:scene3d>
              <a:camera prst="orthographicFront"/>
              <a:lightRig rig="threePt" dir="t"/>
            </a:scene3d>
            <a:sp3d contourW="12700"/>
          </a:bodyPr>
          <a:lstStyle/>
          <a:p>
            <a:pPr algn="ctr"/>
            <a:r>
              <a:rPr lang="en-US" altLang="zh-CN" sz="13800" b="1" dirty="0">
                <a:solidFill>
                  <a:schemeClr val="bg1"/>
                </a:solidFill>
                <a:latin typeface="微软雅黑" panose="020B0503020204020204" charset="-122"/>
                <a:ea typeface="微软雅黑" panose="020B0503020204020204" charset="-122"/>
              </a:rPr>
              <a:t>03</a:t>
            </a:r>
          </a:p>
        </p:txBody>
      </p:sp>
      <p:sp>
        <p:nvSpPr>
          <p:cNvPr id="6" name="文本框 5"/>
          <p:cNvSpPr txBox="1"/>
          <p:nvPr/>
        </p:nvSpPr>
        <p:spPr>
          <a:xfrm>
            <a:off x="4833620" y="3718560"/>
            <a:ext cx="7070090" cy="460375"/>
          </a:xfrm>
          <a:prstGeom prst="rect">
            <a:avLst/>
          </a:prstGeom>
          <a:noFill/>
        </p:spPr>
        <p:txBody>
          <a:bodyPr wrap="square" rtlCol="0">
            <a:spAutoFit/>
            <a:scene3d>
              <a:camera prst="orthographicFront"/>
              <a:lightRig rig="threePt" dir="t"/>
            </a:scene3d>
            <a:sp3d contourW="12700"/>
          </a:bodyPr>
          <a:lstStyle/>
          <a:p>
            <a:r>
              <a:rPr lang="en-US" altLang="zh-CN" sz="1200" dirty="0">
                <a:solidFill>
                  <a:schemeClr val="bg1"/>
                </a:solidFill>
                <a:latin typeface="微软雅黑" panose="020B0503020204020204" charset="-122"/>
                <a:ea typeface="微软雅黑" panose="020B0503020204020204" charset="-122"/>
              </a:rPr>
              <a:t>Promoting cooperation in environmental services and regional governance is a key path to addressing cross regional environmental issues and achieving sustainable development.</a:t>
            </a:r>
          </a:p>
        </p:txBody>
      </p:sp>
      <p:cxnSp>
        <p:nvCxnSpPr>
          <p:cNvPr id="7" name="直接连接符 45"/>
          <p:cNvCxnSpPr/>
          <p:nvPr/>
        </p:nvCxnSpPr>
        <p:spPr>
          <a:xfrm>
            <a:off x="4960869" y="3525194"/>
            <a:ext cx="7011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833868" y="2623922"/>
            <a:ext cx="5614035" cy="768350"/>
          </a:xfrm>
          <a:prstGeom prst="rect">
            <a:avLst/>
          </a:prstGeom>
          <a:noFill/>
        </p:spPr>
        <p:txBody>
          <a:bodyPr wrap="none" rtlCol="0">
            <a:spAutoFit/>
            <a:scene3d>
              <a:camera prst="orthographicFront"/>
              <a:lightRig rig="threePt" dir="t"/>
            </a:scene3d>
            <a:sp3d contourW="12700"/>
          </a:bodyPr>
          <a:lstStyle>
            <a:defPPr>
              <a:defRPr lang="en-US"/>
            </a:defPPr>
            <a:lvl1pPr algn="ctr">
              <a:defRPr sz="3200">
                <a:gradFill>
                  <a:gsLst>
                    <a:gs pos="0">
                      <a:schemeClr val="tx1">
                        <a:lumMod val="50000"/>
                        <a:lumOff val="50000"/>
                      </a:schemeClr>
                    </a:gs>
                    <a:gs pos="100000">
                      <a:schemeClr val="tx1">
                        <a:lumMod val="85000"/>
                        <a:lumOff val="15000"/>
                      </a:schemeClr>
                    </a:gs>
                  </a:gsLst>
                  <a:lin ang="5400000" scaled="1"/>
                </a:gradFill>
              </a:defRPr>
            </a:lvl1pPr>
          </a:lstStyle>
          <a:p>
            <a:pPr algn="l"/>
            <a:r>
              <a:rPr lang="zh-CN" altLang="en-US" sz="4400" b="1" dirty="0">
                <a:solidFill>
                  <a:schemeClr val="bg1"/>
                </a:solidFill>
                <a:latin typeface="微软雅黑" panose="020B0503020204020204" charset="-122"/>
                <a:ea typeface="微软雅黑" panose="020B0503020204020204" charset="-122"/>
              </a:rPr>
              <a:t>Function exploration</a:t>
            </a:r>
          </a:p>
        </p:txBody>
      </p:sp>
    </p:spTree>
  </p:cSld>
  <p:clrMapOvr>
    <a:masterClrMapping/>
  </p:clrMapOvr>
  <mc:AlternateContent xmlns:mc="http://schemas.openxmlformats.org/markup-compatibility/2006" xmlns:p14="http://schemas.microsoft.com/office/powerpoint/2010/main">
    <mc:Choice Requires="p14">
      <p:transition spd="slow" p14:dur="17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475936" y="419665"/>
            <a:ext cx="8928793" cy="548005"/>
            <a:chOff x="563566" y="288855"/>
            <a:chExt cx="8928793" cy="548005"/>
          </a:xfrm>
        </p:grpSpPr>
        <p:sp>
          <p:nvSpPr>
            <p:cNvPr id="73" name="矩形 72"/>
            <p:cNvSpPr/>
            <p:nvPr/>
          </p:nvSpPr>
          <p:spPr>
            <a:xfrm>
              <a:off x="1268474" y="363711"/>
              <a:ext cx="8223885" cy="429895"/>
            </a:xfrm>
            <a:prstGeom prst="rect">
              <a:avLst/>
            </a:prstGeom>
          </p:spPr>
          <p:txBody>
            <a:bodyPr wrap="none">
              <a:spAutoFit/>
            </a:bodyPr>
            <a:lstStyle/>
            <a:p>
              <a:pPr algn="l"/>
              <a:r>
                <a:rPr lang="zh-CN" altLang="en-US" sz="22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How can we promote cooperation in environmental services</a:t>
              </a:r>
            </a:p>
          </p:txBody>
        </p:sp>
        <p:sp>
          <p:nvSpPr>
            <p:cNvPr id="74" name="圆角矩形 73"/>
            <p:cNvSpPr/>
            <p:nvPr/>
          </p:nvSpPr>
          <p:spPr>
            <a:xfrm>
              <a:off x="563566" y="288855"/>
              <a:ext cx="605790" cy="548005"/>
            </a:xfrm>
            <a:prstGeom prst="roundRect">
              <a:avLst/>
            </a:prstGeom>
            <a:solidFill>
              <a:srgbClr val="245D90"/>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微软雅黑" panose="020B0503020204020204" charset="-122"/>
                  <a:ea typeface="微软雅黑" panose="020B0503020204020204" charset="-122"/>
                  <a:cs typeface="Nirmala UI" panose="020B0502040204020203" pitchFamily="34" charset="0"/>
                  <a:sym typeface="Century Gothic" panose="020B0502020202020204" pitchFamily="34" charset="0"/>
                </a:rPr>
                <a:t>1</a:t>
              </a:r>
            </a:p>
          </p:txBody>
        </p:sp>
      </p:grpSp>
      <p:grpSp>
        <p:nvGrpSpPr>
          <p:cNvPr id="2" name="Group 54"/>
          <p:cNvGrpSpPr/>
          <p:nvPr/>
        </p:nvGrpSpPr>
        <p:grpSpPr bwMode="auto">
          <a:xfrm>
            <a:off x="8141927" y="1092797"/>
            <a:ext cx="3889204" cy="4492509"/>
            <a:chOff x="6208937" y="1501697"/>
            <a:chExt cx="2917646" cy="2994830"/>
          </a:xfrm>
          <a:effectLst/>
        </p:grpSpPr>
        <p:grpSp>
          <p:nvGrpSpPr>
            <p:cNvPr id="46082" name="Group 49"/>
            <p:cNvGrpSpPr/>
            <p:nvPr/>
          </p:nvGrpSpPr>
          <p:grpSpPr bwMode="auto">
            <a:xfrm>
              <a:off x="6208937" y="1501697"/>
              <a:ext cx="2917646" cy="2994830"/>
              <a:chOff x="6208937" y="1501697"/>
              <a:chExt cx="2917646" cy="2994830"/>
            </a:xfrm>
          </p:grpSpPr>
          <p:sp>
            <p:nvSpPr>
              <p:cNvPr id="46083" name="Rectangle 22"/>
              <p:cNvSpPr>
                <a:spLocks noChangeArrowheads="1"/>
              </p:cNvSpPr>
              <p:nvPr/>
            </p:nvSpPr>
            <p:spPr bwMode="auto">
              <a:xfrm>
                <a:off x="6226911" y="2258097"/>
                <a:ext cx="2899672" cy="223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50000"/>
                  </a:lnSpc>
                  <a:spcBef>
                    <a:spcPct val="0"/>
                  </a:spcBef>
                  <a:spcAft>
                    <a:spcPct val="0"/>
                  </a:spcAft>
                </a:pPr>
                <a:r>
                  <a:rPr lang="zh-CN" altLang="en-US" sz="1300" b="1" dirty="0">
                    <a:solidFill>
                      <a:srgbClr val="262626"/>
                    </a:solidFill>
                    <a:latin typeface="微软雅黑" panose="020B0503020204020204" charset="-122"/>
                    <a:ea typeface="微软雅黑" panose="020B0503020204020204" charset="-122"/>
                  </a:rPr>
                  <a:t>Method: </a:t>
                </a:r>
                <a:r>
                  <a:rPr lang="zh-CN" altLang="en-US" sz="1300" dirty="0">
                    <a:solidFill>
                      <a:srgbClr val="262626"/>
                    </a:solidFill>
                    <a:latin typeface="微软雅黑" panose="020B0503020204020204" charset="-122"/>
                    <a:ea typeface="微软雅黑" panose="020B0503020204020204" charset="-122"/>
                  </a:rPr>
                  <a:t>Participate in or lead regional environmental cooperation organizations, and use international platforms to regulate cross-border environmental governance.</a:t>
                </a:r>
              </a:p>
              <a:p>
                <a:pPr fontAlgn="base">
                  <a:lnSpc>
                    <a:spcPct val="150000"/>
                  </a:lnSpc>
                  <a:spcBef>
                    <a:spcPct val="0"/>
                  </a:spcBef>
                  <a:spcAft>
                    <a:spcPct val="0"/>
                  </a:spcAft>
                </a:pPr>
                <a:r>
                  <a:rPr lang="zh-CN" altLang="en-US" sz="1300" b="1" dirty="0">
                    <a:solidFill>
                      <a:srgbClr val="262626"/>
                    </a:solidFill>
                    <a:latin typeface="微软雅黑" panose="020B0503020204020204" charset="-122"/>
                    <a:ea typeface="微软雅黑" panose="020B0503020204020204" charset="-122"/>
                  </a:rPr>
                  <a:t>Function: </a:t>
                </a:r>
                <a:r>
                  <a:rPr lang="zh-CN" altLang="en-US" sz="1300" dirty="0">
                    <a:solidFill>
                      <a:srgbClr val="262626"/>
                    </a:solidFill>
                    <a:latin typeface="微软雅黑" panose="020B0503020204020204" charset="-122"/>
                    <a:ea typeface="微软雅黑" panose="020B0503020204020204" charset="-122"/>
                  </a:rPr>
                  <a:t>International cooperation can solve regional environmental problems that cannot be independently solved by a single country.</a:t>
                </a:r>
              </a:p>
              <a:p>
                <a:pPr fontAlgn="base">
                  <a:lnSpc>
                    <a:spcPct val="150000"/>
                  </a:lnSpc>
                  <a:spcBef>
                    <a:spcPct val="0"/>
                  </a:spcBef>
                  <a:spcAft>
                    <a:spcPct val="0"/>
                  </a:spcAft>
                </a:pPr>
                <a:r>
                  <a:rPr lang="zh-CN" altLang="en-US" sz="1300" b="1" dirty="0">
                    <a:solidFill>
                      <a:srgbClr val="262626"/>
                    </a:solidFill>
                    <a:latin typeface="微软雅黑" panose="020B0503020204020204" charset="-122"/>
                    <a:ea typeface="微软雅黑" panose="020B0503020204020204" charset="-122"/>
                  </a:rPr>
                  <a:t>Case: </a:t>
                </a:r>
                <a:r>
                  <a:rPr lang="zh-CN" altLang="en-US" sz="1300" dirty="0">
                    <a:solidFill>
                      <a:srgbClr val="262626"/>
                    </a:solidFill>
                    <a:latin typeface="微软雅黑" panose="020B0503020204020204" charset="-122"/>
                    <a:ea typeface="微软雅黑" panose="020B0503020204020204" charset="-122"/>
                  </a:rPr>
                  <a:t>The Mekong River Commission (MRC) coordinated cooperation among Mekong River basin countries in water resource management and ecological protection.</a:t>
                </a:r>
              </a:p>
            </p:txBody>
          </p:sp>
          <p:sp>
            <p:nvSpPr>
              <p:cNvPr id="24" name="Rectangle 23"/>
              <p:cNvSpPr/>
              <p:nvPr/>
            </p:nvSpPr>
            <p:spPr>
              <a:xfrm>
                <a:off x="6208937" y="1501697"/>
                <a:ext cx="2899195" cy="771191"/>
              </a:xfrm>
              <a:prstGeom prst="rect">
                <a:avLst/>
              </a:prstGeom>
            </p:spPr>
            <p:txBody>
              <a:bodyPr wrap="square">
                <a:spAutoFit/>
              </a:bodyPr>
              <a:lstStyle/>
              <a:p>
                <a:pPr algn="ctr">
                  <a:lnSpc>
                    <a:spcPct val="150000"/>
                  </a:lnSpc>
                </a:pPr>
                <a:r>
                  <a:rPr sz="1600" b="1" cap="all" dirty="0">
                    <a:solidFill>
                      <a:srgbClr val="262626"/>
                    </a:solidFill>
                    <a:latin typeface="微软雅黑" panose="020B0503020204020204" charset="-122"/>
                    <a:ea typeface="微软雅黑" panose="020B0503020204020204" charset="-122"/>
                  </a:rPr>
                  <a:t>Strengthening international and regional environmental cooperation</a:t>
                </a:r>
              </a:p>
            </p:txBody>
          </p:sp>
        </p:grpSp>
        <p:sp>
          <p:nvSpPr>
            <p:cNvPr id="25" name="AutoShape 16"/>
            <p:cNvSpPr/>
            <p:nvPr/>
          </p:nvSpPr>
          <p:spPr bwMode="auto">
            <a:xfrm>
              <a:off x="7612858" y="2194848"/>
              <a:ext cx="45678" cy="46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solidFill>
              <a:schemeClr val="bg1">
                <a:lumMod val="9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8330">
                <a:defRPr/>
              </a:pPr>
              <a:endParaRPr lang="en-US" sz="4265" dirty="0">
                <a:solidFill>
                  <a:srgbClr val="262626"/>
                </a:solidFill>
                <a:effectLst>
                  <a:outerShdw blurRad="38100" dist="38100" dir="2700000" algn="tl">
                    <a:srgbClr val="000000"/>
                  </a:outerShdw>
                </a:effectLst>
                <a:latin typeface="微软雅黑" panose="020B0503020204020204" charset="-122"/>
                <a:ea typeface="微软雅黑" panose="020B0503020204020204" charset="-122"/>
              </a:endParaRPr>
            </a:p>
          </p:txBody>
        </p:sp>
      </p:grpSp>
      <p:grpSp>
        <p:nvGrpSpPr>
          <p:cNvPr id="46096" name="Group 46"/>
          <p:cNvGrpSpPr/>
          <p:nvPr/>
        </p:nvGrpSpPr>
        <p:grpSpPr bwMode="auto">
          <a:xfrm>
            <a:off x="107737" y="1117318"/>
            <a:ext cx="3865245" cy="4534329"/>
            <a:chOff x="157688" y="1478159"/>
            <a:chExt cx="2898953" cy="3399619"/>
          </a:xfrm>
        </p:grpSpPr>
        <p:sp>
          <p:nvSpPr>
            <p:cNvPr id="46097" name="Rectangle 16"/>
            <p:cNvSpPr>
              <a:spLocks noChangeArrowheads="1"/>
            </p:cNvSpPr>
            <p:nvPr/>
          </p:nvSpPr>
          <p:spPr bwMode="auto">
            <a:xfrm>
              <a:off x="157688" y="2360231"/>
              <a:ext cx="2898953" cy="251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50000"/>
                </a:lnSpc>
                <a:spcBef>
                  <a:spcPct val="0"/>
                </a:spcBef>
                <a:spcAft>
                  <a:spcPct val="0"/>
                </a:spcAft>
              </a:pPr>
              <a:r>
                <a:rPr lang="zh-CN" altLang="en-US" sz="1300" b="1" dirty="0">
                  <a:solidFill>
                    <a:srgbClr val="262626"/>
                  </a:solidFill>
                  <a:latin typeface="微软雅黑" panose="020B0503020204020204" charset="-122"/>
                  <a:ea typeface="微软雅黑" panose="020B0503020204020204" charset="-122"/>
                </a:rPr>
                <a:t>Method: </a:t>
              </a:r>
              <a:r>
                <a:rPr lang="zh-CN" altLang="en-US" sz="1300" dirty="0">
                  <a:solidFill>
                    <a:srgbClr val="262626"/>
                  </a:solidFill>
                  <a:latin typeface="微软雅黑" panose="020B0503020204020204" charset="-122"/>
                  <a:ea typeface="微软雅黑" panose="020B0503020204020204" charset="-122"/>
                </a:rPr>
                <a:t>By signing regional environmental agreements or framework agreements, clarify the responsibilities and obligations of all parties involved, and coordinate cross regional environmental governance actions.</a:t>
              </a:r>
            </a:p>
            <a:p>
              <a:pPr fontAlgn="base">
                <a:lnSpc>
                  <a:spcPct val="150000"/>
                </a:lnSpc>
                <a:spcBef>
                  <a:spcPct val="0"/>
                </a:spcBef>
                <a:spcAft>
                  <a:spcPct val="0"/>
                </a:spcAft>
              </a:pPr>
              <a:r>
                <a:rPr lang="zh-CN" altLang="en-US" sz="1300" b="1" dirty="0">
                  <a:solidFill>
                    <a:srgbClr val="262626"/>
                  </a:solidFill>
                  <a:latin typeface="微软雅黑" panose="020B0503020204020204" charset="-122"/>
                  <a:ea typeface="微软雅黑" panose="020B0503020204020204" charset="-122"/>
                </a:rPr>
                <a:t>Case study: </a:t>
              </a:r>
              <a:r>
                <a:rPr lang="zh-CN" altLang="en-US" sz="1300" dirty="0">
                  <a:solidFill>
                    <a:srgbClr val="262626"/>
                  </a:solidFill>
                  <a:latin typeface="微软雅黑" panose="020B0503020204020204" charset="-122"/>
                  <a:ea typeface="微软雅黑" panose="020B0503020204020204" charset="-122"/>
                </a:rPr>
                <a:t>China's "Beijing Tianjin Hebei Air Pollution Prevention and Control Cooperation Mechanism" has achieved unified monitoring, joint law enforcement, and data sharing among regions, significantly improving regional air quality.</a:t>
              </a:r>
            </a:p>
          </p:txBody>
        </p:sp>
        <p:sp>
          <p:nvSpPr>
            <p:cNvPr id="18" name="Rectangle 17"/>
            <p:cNvSpPr/>
            <p:nvPr/>
          </p:nvSpPr>
          <p:spPr>
            <a:xfrm>
              <a:off x="266751" y="1478159"/>
              <a:ext cx="2680829" cy="867354"/>
            </a:xfrm>
            <a:prstGeom prst="rect">
              <a:avLst/>
            </a:prstGeom>
          </p:spPr>
          <p:txBody>
            <a:bodyPr wrap="square">
              <a:spAutoFit/>
            </a:bodyPr>
            <a:lstStyle/>
            <a:p>
              <a:pPr algn="ctr">
                <a:lnSpc>
                  <a:spcPct val="150000"/>
                </a:lnSpc>
              </a:pPr>
              <a:r>
                <a:rPr sz="1600" b="1" cap="all" dirty="0">
                  <a:solidFill>
                    <a:srgbClr val="262626"/>
                  </a:solidFill>
                  <a:latin typeface="微软雅黑" panose="020B0503020204020204" charset="-122"/>
                  <a:ea typeface="微软雅黑" panose="020B0503020204020204" charset="-122"/>
                </a:rPr>
                <a:t>Establish a mechanism for harmonious governance of regional environment</a:t>
              </a:r>
            </a:p>
          </p:txBody>
        </p:sp>
      </p:grpSp>
      <p:grpSp>
        <p:nvGrpSpPr>
          <p:cNvPr id="46103" name="Group 47"/>
          <p:cNvGrpSpPr/>
          <p:nvPr/>
        </p:nvGrpSpPr>
        <p:grpSpPr bwMode="auto">
          <a:xfrm>
            <a:off x="3972982" y="1119221"/>
            <a:ext cx="4192905" cy="5633560"/>
            <a:chOff x="1965453" y="1458825"/>
            <a:chExt cx="3145194" cy="4223770"/>
          </a:xfrm>
        </p:grpSpPr>
        <p:sp>
          <p:nvSpPr>
            <p:cNvPr id="46104" name="Rectangle 18"/>
            <p:cNvSpPr>
              <a:spLocks noChangeArrowheads="1"/>
            </p:cNvSpPr>
            <p:nvPr/>
          </p:nvSpPr>
          <p:spPr bwMode="auto">
            <a:xfrm>
              <a:off x="1965453" y="2265100"/>
              <a:ext cx="3145194" cy="34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50000"/>
                </a:lnSpc>
                <a:spcBef>
                  <a:spcPct val="0"/>
                </a:spcBef>
                <a:spcAft>
                  <a:spcPct val="0"/>
                </a:spcAft>
              </a:pPr>
              <a:r>
                <a:rPr lang="zh-CN" altLang="en-US" sz="1300" b="1" dirty="0">
                  <a:solidFill>
                    <a:srgbClr val="262626"/>
                  </a:solidFill>
                  <a:latin typeface="微软雅黑" panose="020B0503020204020204" charset="-122"/>
                  <a:ea typeface="微软雅黑" panose="020B0503020204020204" charset="-122"/>
                </a:rPr>
                <a:t>Method: </a:t>
              </a:r>
              <a:r>
                <a:rPr lang="zh-CN" altLang="en-US" sz="1300" dirty="0">
                  <a:solidFill>
                    <a:srgbClr val="262626"/>
                  </a:solidFill>
                  <a:latin typeface="微软雅黑" panose="020B0503020204020204" charset="-122"/>
                  <a:ea typeface="微软雅黑" panose="020B0503020204020204" charset="-122"/>
                </a:rPr>
                <a:t>Establish a cross regional information sharing platform to promote the exchange of environmental data, monitoring technology, and governance experience.</a:t>
              </a:r>
            </a:p>
            <a:p>
              <a:pPr fontAlgn="base">
                <a:lnSpc>
                  <a:spcPct val="150000"/>
                </a:lnSpc>
                <a:spcBef>
                  <a:spcPct val="0"/>
                </a:spcBef>
                <a:spcAft>
                  <a:spcPct val="0"/>
                </a:spcAft>
              </a:pPr>
              <a:r>
                <a:rPr lang="zh-CN" altLang="en-US" sz="1300" b="1" dirty="0">
                  <a:solidFill>
                    <a:srgbClr val="262626"/>
                  </a:solidFill>
                  <a:latin typeface="微软雅黑" panose="020B0503020204020204" charset="-122"/>
                  <a:ea typeface="微软雅黑" panose="020B0503020204020204" charset="-122"/>
                </a:rPr>
                <a:t>Function: </a:t>
              </a:r>
              <a:r>
                <a:rPr lang="zh-CN" altLang="en-US" sz="1300" dirty="0">
                  <a:solidFill>
                    <a:srgbClr val="262626"/>
                  </a:solidFill>
                  <a:latin typeface="微软雅黑" panose="020B0503020204020204" charset="-122"/>
                  <a:ea typeface="微软雅黑" panose="020B0503020204020204" charset="-122"/>
                </a:rPr>
                <a:t>Sharing information improves governance efficiency and reduces duplicate entrepreneurship; The promotion of advanced technology has accelerated the resolution of environmental issues.</a:t>
              </a:r>
            </a:p>
            <a:p>
              <a:pPr fontAlgn="base">
                <a:lnSpc>
                  <a:spcPct val="150000"/>
                </a:lnSpc>
                <a:spcBef>
                  <a:spcPct val="0"/>
                </a:spcBef>
                <a:spcAft>
                  <a:spcPct val="0"/>
                </a:spcAft>
              </a:pPr>
              <a:r>
                <a:rPr lang="zh-CN" altLang="en-US" sz="1300" b="1" dirty="0">
                  <a:solidFill>
                    <a:srgbClr val="262626"/>
                  </a:solidFill>
                  <a:latin typeface="微软雅黑" panose="020B0503020204020204" charset="-122"/>
                  <a:ea typeface="微软雅黑" panose="020B0503020204020204" charset="-122"/>
                </a:rPr>
                <a:t>Case: </a:t>
              </a:r>
              <a:r>
                <a:rPr lang="zh-CN" altLang="en-US" sz="1300" dirty="0">
                  <a:solidFill>
                    <a:srgbClr val="262626"/>
                  </a:solidFill>
                  <a:latin typeface="微软雅黑" panose="020B0503020204020204" charset="-122"/>
                  <a:ea typeface="微软雅黑" panose="020B0503020204020204" charset="-122"/>
                </a:rPr>
                <a:t>The European Union has promoted cooperation between products by sharing environmental information such as air quality and water resources through the European Environmental Information and Observation Network (EIONET).</a:t>
              </a:r>
            </a:p>
          </p:txBody>
        </p:sp>
        <p:sp>
          <p:nvSpPr>
            <p:cNvPr id="20" name="Rectangle 19"/>
            <p:cNvSpPr/>
            <p:nvPr/>
          </p:nvSpPr>
          <p:spPr>
            <a:xfrm>
              <a:off x="2118480" y="1458825"/>
              <a:ext cx="2802238" cy="867354"/>
            </a:xfrm>
            <a:prstGeom prst="rect">
              <a:avLst/>
            </a:prstGeom>
          </p:spPr>
          <p:txBody>
            <a:bodyPr wrap="square">
              <a:spAutoFit/>
            </a:bodyPr>
            <a:lstStyle/>
            <a:p>
              <a:pPr algn="ctr">
                <a:lnSpc>
                  <a:spcPct val="150000"/>
                </a:lnSpc>
              </a:pPr>
              <a:r>
                <a:rPr sz="1600" b="1" cap="all" dirty="0">
                  <a:solidFill>
                    <a:srgbClr val="262626"/>
                  </a:solidFill>
                  <a:latin typeface="微软雅黑" panose="020B0503020204020204" charset="-122"/>
                  <a:ea typeface="微软雅黑" panose="020B0503020204020204" charset="-122"/>
                </a:rPr>
                <a:t>Sharing environmental information and technology</a:t>
              </a:r>
            </a:p>
          </p:txBody>
        </p:sp>
      </p:grpSp>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475936" y="419665"/>
            <a:ext cx="5445183" cy="548005"/>
            <a:chOff x="563566" y="288855"/>
            <a:chExt cx="5445183" cy="548005"/>
          </a:xfrm>
        </p:grpSpPr>
        <p:sp>
          <p:nvSpPr>
            <p:cNvPr id="73" name="矩形 72"/>
            <p:cNvSpPr/>
            <p:nvPr/>
          </p:nvSpPr>
          <p:spPr>
            <a:xfrm>
              <a:off x="1268474" y="363711"/>
              <a:ext cx="4740275" cy="429895"/>
            </a:xfrm>
            <a:prstGeom prst="rect">
              <a:avLst/>
            </a:prstGeom>
          </p:spPr>
          <p:txBody>
            <a:bodyPr wrap="none">
              <a:spAutoFit/>
            </a:bodyPr>
            <a:lstStyle/>
            <a:p>
              <a:pPr algn="l"/>
              <a:r>
                <a:rPr lang="zh-CN" altLang="en-US" sz="22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Key issues in regional governance</a:t>
              </a:r>
            </a:p>
          </p:txBody>
        </p:sp>
        <p:sp>
          <p:nvSpPr>
            <p:cNvPr id="74" name="圆角矩形 73"/>
            <p:cNvSpPr/>
            <p:nvPr/>
          </p:nvSpPr>
          <p:spPr>
            <a:xfrm>
              <a:off x="563566" y="288855"/>
              <a:ext cx="605790" cy="548005"/>
            </a:xfrm>
            <a:prstGeom prst="roundRect">
              <a:avLst/>
            </a:prstGeom>
            <a:solidFill>
              <a:srgbClr val="245D90"/>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微软雅黑" panose="020B0503020204020204" charset="-122"/>
                  <a:ea typeface="微软雅黑" panose="020B0503020204020204" charset="-122"/>
                  <a:cs typeface="Nirmala UI" panose="020B0502040204020203" pitchFamily="34" charset="0"/>
                  <a:sym typeface="Century Gothic" panose="020B0502020202020204" pitchFamily="34" charset="0"/>
                </a:rPr>
                <a:t>2</a:t>
              </a:r>
            </a:p>
          </p:txBody>
        </p:sp>
      </p:grpSp>
      <p:grpSp>
        <p:nvGrpSpPr>
          <p:cNvPr id="92" name="组合 91"/>
          <p:cNvGrpSpPr/>
          <p:nvPr/>
        </p:nvGrpSpPr>
        <p:grpSpPr>
          <a:xfrm>
            <a:off x="3855724" y="1815466"/>
            <a:ext cx="4528357" cy="3971924"/>
            <a:chOff x="867240" y="1992540"/>
            <a:chExt cx="4768812" cy="4182835"/>
          </a:xfrm>
        </p:grpSpPr>
        <p:sp>
          <p:nvSpPr>
            <p:cNvPr id="93" name="矩形 92"/>
            <p:cNvSpPr/>
            <p:nvPr/>
          </p:nvSpPr>
          <p:spPr>
            <a:xfrm>
              <a:off x="867909" y="1992540"/>
              <a:ext cx="2270055" cy="1992085"/>
            </a:xfrm>
            <a:prstGeom prst="rect">
              <a:avLst/>
            </a:prstGeom>
            <a:solidFill>
              <a:srgbClr val="245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2400">
                <a:latin typeface="微软雅黑" panose="020B0503020204020204" charset="-122"/>
                <a:ea typeface="微软雅黑" panose="020B0503020204020204" charset="-122"/>
              </a:endParaRPr>
            </a:p>
          </p:txBody>
        </p:sp>
        <p:sp>
          <p:nvSpPr>
            <p:cNvPr id="94" name="矩形 93"/>
            <p:cNvSpPr/>
            <p:nvPr/>
          </p:nvSpPr>
          <p:spPr>
            <a:xfrm>
              <a:off x="3344409" y="1992540"/>
              <a:ext cx="2270055" cy="199208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2400">
                <a:latin typeface="微软雅黑" panose="020B0503020204020204" charset="-122"/>
                <a:ea typeface="微软雅黑" panose="020B0503020204020204" charset="-122"/>
              </a:endParaRPr>
            </a:p>
          </p:txBody>
        </p:sp>
        <p:sp>
          <p:nvSpPr>
            <p:cNvPr id="95" name="矩形 94"/>
            <p:cNvSpPr/>
            <p:nvPr/>
          </p:nvSpPr>
          <p:spPr>
            <a:xfrm>
              <a:off x="867909" y="4183290"/>
              <a:ext cx="2270055" cy="199208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2400">
                <a:latin typeface="微软雅黑" panose="020B0503020204020204" charset="-122"/>
                <a:ea typeface="微软雅黑" panose="020B0503020204020204" charset="-122"/>
              </a:endParaRPr>
            </a:p>
          </p:txBody>
        </p:sp>
        <p:sp>
          <p:nvSpPr>
            <p:cNvPr id="96" name="矩形 95"/>
            <p:cNvSpPr/>
            <p:nvPr/>
          </p:nvSpPr>
          <p:spPr>
            <a:xfrm>
              <a:off x="3344409" y="4183290"/>
              <a:ext cx="2270055" cy="1992085"/>
            </a:xfrm>
            <a:prstGeom prst="rect">
              <a:avLst/>
            </a:prstGeom>
            <a:solidFill>
              <a:srgbClr val="245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2400">
                <a:latin typeface="微软雅黑" panose="020B0503020204020204" charset="-122"/>
                <a:ea typeface="微软雅黑" panose="020B0503020204020204" charset="-122"/>
              </a:endParaRPr>
            </a:p>
          </p:txBody>
        </p:sp>
        <p:sp>
          <p:nvSpPr>
            <p:cNvPr id="97" name="椭圆 5"/>
            <p:cNvSpPr/>
            <p:nvPr/>
          </p:nvSpPr>
          <p:spPr>
            <a:xfrm>
              <a:off x="1714783" y="2164189"/>
              <a:ext cx="577644" cy="560253"/>
            </a:xfrm>
            <a:custGeom>
              <a:avLst/>
              <a:gdLst>
                <a:gd name="connsiteX0" fmla="*/ 35700 w 578738"/>
                <a:gd name="connsiteY0" fmla="*/ 243554 h 561315"/>
                <a:gd name="connsiteX1" fmla="*/ 30383 w 578738"/>
                <a:gd name="connsiteY1" fmla="*/ 254930 h 561315"/>
                <a:gd name="connsiteX2" fmla="*/ 30383 w 578738"/>
                <a:gd name="connsiteY2" fmla="*/ 519604 h 561315"/>
                <a:gd name="connsiteX3" fmla="*/ 35700 w 578738"/>
                <a:gd name="connsiteY3" fmla="*/ 530980 h 561315"/>
                <a:gd name="connsiteX4" fmla="*/ 132926 w 578738"/>
                <a:gd name="connsiteY4" fmla="*/ 530980 h 561315"/>
                <a:gd name="connsiteX5" fmla="*/ 138243 w 578738"/>
                <a:gd name="connsiteY5" fmla="*/ 519604 h 561315"/>
                <a:gd name="connsiteX6" fmla="*/ 138243 w 578738"/>
                <a:gd name="connsiteY6" fmla="*/ 254930 h 561315"/>
                <a:gd name="connsiteX7" fmla="*/ 132926 w 578738"/>
                <a:gd name="connsiteY7" fmla="*/ 243554 h 561315"/>
                <a:gd name="connsiteX8" fmla="*/ 35700 w 578738"/>
                <a:gd name="connsiteY8" fmla="*/ 213219 h 561315"/>
                <a:gd name="connsiteX9" fmla="*/ 132926 w 578738"/>
                <a:gd name="connsiteY9" fmla="*/ 213219 h 561315"/>
                <a:gd name="connsiteX10" fmla="*/ 168626 w 578738"/>
                <a:gd name="connsiteY10" fmla="*/ 254930 h 561315"/>
                <a:gd name="connsiteX11" fmla="*/ 168626 w 578738"/>
                <a:gd name="connsiteY11" fmla="*/ 519604 h 561315"/>
                <a:gd name="connsiteX12" fmla="*/ 132926 w 578738"/>
                <a:gd name="connsiteY12" fmla="*/ 561315 h 561315"/>
                <a:gd name="connsiteX13" fmla="*/ 35700 w 578738"/>
                <a:gd name="connsiteY13" fmla="*/ 561315 h 561315"/>
                <a:gd name="connsiteX14" fmla="*/ 0 w 578738"/>
                <a:gd name="connsiteY14" fmla="*/ 519604 h 561315"/>
                <a:gd name="connsiteX15" fmla="*/ 0 w 578738"/>
                <a:gd name="connsiteY15" fmla="*/ 254930 h 561315"/>
                <a:gd name="connsiteX16" fmla="*/ 35700 w 578738"/>
                <a:gd name="connsiteY16" fmla="*/ 213219 h 561315"/>
                <a:gd name="connsiteX17" fmla="*/ 321281 w 578738"/>
                <a:gd name="connsiteY17" fmla="*/ 30341 h 561315"/>
                <a:gd name="connsiteX18" fmla="*/ 296219 w 578738"/>
                <a:gd name="connsiteY18" fmla="*/ 55373 h 561315"/>
                <a:gd name="connsiteX19" fmla="*/ 296979 w 578738"/>
                <a:gd name="connsiteY19" fmla="*/ 60683 h 561315"/>
                <a:gd name="connsiteX20" fmla="*/ 296979 w 578738"/>
                <a:gd name="connsiteY20" fmla="*/ 65992 h 561315"/>
                <a:gd name="connsiteX21" fmla="*/ 268119 w 578738"/>
                <a:gd name="connsiteY21" fmla="*/ 212389 h 561315"/>
                <a:gd name="connsiteX22" fmla="*/ 263563 w 578738"/>
                <a:gd name="connsiteY22" fmla="*/ 221492 h 561315"/>
                <a:gd name="connsiteX23" fmla="*/ 262044 w 578738"/>
                <a:gd name="connsiteY23" fmla="*/ 223009 h 561315"/>
                <a:gd name="connsiteX24" fmla="*/ 232425 w 578738"/>
                <a:gd name="connsiteY24" fmla="*/ 240455 h 561315"/>
                <a:gd name="connsiteX25" fmla="*/ 230146 w 578738"/>
                <a:gd name="connsiteY25" fmla="*/ 240455 h 561315"/>
                <a:gd name="connsiteX26" fmla="*/ 225590 w 578738"/>
                <a:gd name="connsiteY26" fmla="*/ 240455 h 561315"/>
                <a:gd name="connsiteX27" fmla="*/ 224071 w 578738"/>
                <a:gd name="connsiteY27" fmla="*/ 241214 h 561315"/>
                <a:gd name="connsiteX28" fmla="*/ 211919 w 578738"/>
                <a:gd name="connsiteY28" fmla="*/ 253350 h 561315"/>
                <a:gd name="connsiteX29" fmla="*/ 211919 w 578738"/>
                <a:gd name="connsiteY29" fmla="*/ 518079 h 561315"/>
                <a:gd name="connsiteX30" fmla="*/ 224830 w 578738"/>
                <a:gd name="connsiteY30" fmla="*/ 530974 h 561315"/>
                <a:gd name="connsiteX31" fmla="*/ 521019 w 578738"/>
                <a:gd name="connsiteY31" fmla="*/ 530974 h 561315"/>
                <a:gd name="connsiteX32" fmla="*/ 522538 w 578738"/>
                <a:gd name="connsiteY32" fmla="*/ 530215 h 561315"/>
                <a:gd name="connsiteX33" fmla="*/ 546081 w 578738"/>
                <a:gd name="connsiteY33" fmla="*/ 505942 h 561315"/>
                <a:gd name="connsiteX34" fmla="*/ 522538 w 578738"/>
                <a:gd name="connsiteY34" fmla="*/ 480910 h 561315"/>
                <a:gd name="connsiteX35" fmla="*/ 508108 w 578738"/>
                <a:gd name="connsiteY35" fmla="*/ 465740 h 561315"/>
                <a:gd name="connsiteX36" fmla="*/ 523298 w 578738"/>
                <a:gd name="connsiteY36" fmla="*/ 450569 h 561315"/>
                <a:gd name="connsiteX37" fmla="*/ 548360 w 578738"/>
                <a:gd name="connsiteY37" fmla="*/ 425537 h 561315"/>
                <a:gd name="connsiteX38" fmla="*/ 523298 w 578738"/>
                <a:gd name="connsiteY38" fmla="*/ 401264 h 561315"/>
                <a:gd name="connsiteX39" fmla="*/ 508108 w 578738"/>
                <a:gd name="connsiteY39" fmla="*/ 386094 h 561315"/>
                <a:gd name="connsiteX40" fmla="*/ 523298 w 578738"/>
                <a:gd name="connsiteY40" fmla="*/ 370923 h 561315"/>
                <a:gd name="connsiteX41" fmla="*/ 548360 w 578738"/>
                <a:gd name="connsiteY41" fmla="*/ 345891 h 561315"/>
                <a:gd name="connsiteX42" fmla="*/ 523298 w 578738"/>
                <a:gd name="connsiteY42" fmla="*/ 320860 h 561315"/>
                <a:gd name="connsiteX43" fmla="*/ 508108 w 578738"/>
                <a:gd name="connsiteY43" fmla="*/ 305689 h 561315"/>
                <a:gd name="connsiteX44" fmla="*/ 523298 w 578738"/>
                <a:gd name="connsiteY44" fmla="*/ 290518 h 561315"/>
                <a:gd name="connsiteX45" fmla="*/ 548360 w 578738"/>
                <a:gd name="connsiteY45" fmla="*/ 265487 h 561315"/>
                <a:gd name="connsiteX46" fmla="*/ 523298 w 578738"/>
                <a:gd name="connsiteY46" fmla="*/ 240455 h 561315"/>
                <a:gd name="connsiteX47" fmla="*/ 373684 w 578738"/>
                <a:gd name="connsiteY47" fmla="*/ 240455 h 561315"/>
                <a:gd name="connsiteX48" fmla="*/ 361533 w 578738"/>
                <a:gd name="connsiteY48" fmla="*/ 234387 h 561315"/>
                <a:gd name="connsiteX49" fmla="*/ 360014 w 578738"/>
                <a:gd name="connsiteY49" fmla="*/ 219975 h 561315"/>
                <a:gd name="connsiteX50" fmla="*/ 343306 w 578738"/>
                <a:gd name="connsiteY50" fmla="*/ 42478 h 561315"/>
                <a:gd name="connsiteX51" fmla="*/ 341787 w 578738"/>
                <a:gd name="connsiteY51" fmla="*/ 40961 h 561315"/>
                <a:gd name="connsiteX52" fmla="*/ 321281 w 578738"/>
                <a:gd name="connsiteY52" fmla="*/ 30341 h 561315"/>
                <a:gd name="connsiteX53" fmla="*/ 321281 w 578738"/>
                <a:gd name="connsiteY53" fmla="*/ 0 h 561315"/>
                <a:gd name="connsiteX54" fmla="*/ 365330 w 578738"/>
                <a:gd name="connsiteY54" fmla="*/ 21997 h 561315"/>
                <a:gd name="connsiteX55" fmla="*/ 395708 w 578738"/>
                <a:gd name="connsiteY55" fmla="*/ 210114 h 561315"/>
                <a:gd name="connsiteX56" fmla="*/ 523298 w 578738"/>
                <a:gd name="connsiteY56" fmla="*/ 210114 h 561315"/>
                <a:gd name="connsiteX57" fmla="*/ 562789 w 578738"/>
                <a:gd name="connsiteY57" fmla="*/ 226802 h 561315"/>
                <a:gd name="connsiteX58" fmla="*/ 578738 w 578738"/>
                <a:gd name="connsiteY58" fmla="*/ 265487 h 561315"/>
                <a:gd name="connsiteX59" fmla="*/ 561270 w 578738"/>
                <a:gd name="connsiteY59" fmla="*/ 305689 h 561315"/>
                <a:gd name="connsiteX60" fmla="*/ 578738 w 578738"/>
                <a:gd name="connsiteY60" fmla="*/ 345891 h 561315"/>
                <a:gd name="connsiteX61" fmla="*/ 561270 w 578738"/>
                <a:gd name="connsiteY61" fmla="*/ 386094 h 561315"/>
                <a:gd name="connsiteX62" fmla="*/ 578738 w 578738"/>
                <a:gd name="connsiteY62" fmla="*/ 425537 h 561315"/>
                <a:gd name="connsiteX63" fmla="*/ 560511 w 578738"/>
                <a:gd name="connsiteY63" fmla="*/ 466498 h 561315"/>
                <a:gd name="connsiteX64" fmla="*/ 576460 w 578738"/>
                <a:gd name="connsiteY64" fmla="*/ 505942 h 561315"/>
                <a:gd name="connsiteX65" fmla="*/ 527095 w 578738"/>
                <a:gd name="connsiteY65" fmla="*/ 560556 h 561315"/>
                <a:gd name="connsiteX66" fmla="*/ 523298 w 578738"/>
                <a:gd name="connsiteY66" fmla="*/ 561315 h 561315"/>
                <a:gd name="connsiteX67" fmla="*/ 224830 w 578738"/>
                <a:gd name="connsiteY67" fmla="*/ 561315 h 561315"/>
                <a:gd name="connsiteX68" fmla="*/ 181541 w 578738"/>
                <a:gd name="connsiteY68" fmla="*/ 518079 h 561315"/>
                <a:gd name="connsiteX69" fmla="*/ 181541 w 578738"/>
                <a:gd name="connsiteY69" fmla="*/ 253350 h 561315"/>
                <a:gd name="connsiteX70" fmla="*/ 222552 w 578738"/>
                <a:gd name="connsiteY70" fmla="*/ 210872 h 561315"/>
                <a:gd name="connsiteX71" fmla="*/ 224830 w 578738"/>
                <a:gd name="connsiteY71" fmla="*/ 210114 h 561315"/>
                <a:gd name="connsiteX72" fmla="*/ 229387 w 578738"/>
                <a:gd name="connsiteY72" fmla="*/ 210114 h 561315"/>
                <a:gd name="connsiteX73" fmla="*/ 237741 w 578738"/>
                <a:gd name="connsiteY73" fmla="*/ 205563 h 561315"/>
                <a:gd name="connsiteX74" fmla="*/ 240779 w 578738"/>
                <a:gd name="connsiteY74" fmla="*/ 198736 h 561315"/>
                <a:gd name="connsiteX75" fmla="*/ 266600 w 578738"/>
                <a:gd name="connsiteY75" fmla="*/ 66751 h 561315"/>
                <a:gd name="connsiteX76" fmla="*/ 266600 w 578738"/>
                <a:gd name="connsiteY76" fmla="*/ 60683 h 561315"/>
                <a:gd name="connsiteX77" fmla="*/ 265841 w 578738"/>
                <a:gd name="connsiteY77" fmla="*/ 55373 h 561315"/>
                <a:gd name="connsiteX78" fmla="*/ 321281 w 578738"/>
                <a:gd name="connsiteY78" fmla="*/ 0 h 5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8738" h="561315">
                  <a:moveTo>
                    <a:pt x="35700" y="243554"/>
                  </a:moveTo>
                  <a:cubicBezTo>
                    <a:pt x="34181" y="243554"/>
                    <a:pt x="30383" y="248104"/>
                    <a:pt x="30383" y="254930"/>
                  </a:cubicBezTo>
                  <a:lnTo>
                    <a:pt x="30383" y="519604"/>
                  </a:lnTo>
                  <a:cubicBezTo>
                    <a:pt x="30383" y="526430"/>
                    <a:pt x="34181" y="530980"/>
                    <a:pt x="35700" y="530980"/>
                  </a:cubicBezTo>
                  <a:lnTo>
                    <a:pt x="132926" y="530980"/>
                  </a:lnTo>
                  <a:cubicBezTo>
                    <a:pt x="134445" y="530980"/>
                    <a:pt x="138243" y="526430"/>
                    <a:pt x="138243" y="519604"/>
                  </a:cubicBezTo>
                  <a:lnTo>
                    <a:pt x="138243" y="254930"/>
                  </a:lnTo>
                  <a:cubicBezTo>
                    <a:pt x="138243" y="248104"/>
                    <a:pt x="134445" y="243554"/>
                    <a:pt x="132926" y="243554"/>
                  </a:cubicBezTo>
                  <a:close/>
                  <a:moveTo>
                    <a:pt x="35700" y="213219"/>
                  </a:moveTo>
                  <a:lnTo>
                    <a:pt x="132926" y="213219"/>
                  </a:lnTo>
                  <a:cubicBezTo>
                    <a:pt x="152675" y="213219"/>
                    <a:pt x="168626" y="231420"/>
                    <a:pt x="168626" y="254930"/>
                  </a:cubicBezTo>
                  <a:lnTo>
                    <a:pt x="168626" y="519604"/>
                  </a:lnTo>
                  <a:cubicBezTo>
                    <a:pt x="168626" y="542356"/>
                    <a:pt x="152675" y="561315"/>
                    <a:pt x="132926" y="561315"/>
                  </a:cubicBezTo>
                  <a:lnTo>
                    <a:pt x="35700" y="561315"/>
                  </a:lnTo>
                  <a:cubicBezTo>
                    <a:pt x="15951" y="561315"/>
                    <a:pt x="0" y="542356"/>
                    <a:pt x="0" y="519604"/>
                  </a:cubicBezTo>
                  <a:lnTo>
                    <a:pt x="0" y="254930"/>
                  </a:lnTo>
                  <a:cubicBezTo>
                    <a:pt x="0" y="231420"/>
                    <a:pt x="15951" y="213219"/>
                    <a:pt x="35700" y="213219"/>
                  </a:cubicBezTo>
                  <a:close/>
                  <a:moveTo>
                    <a:pt x="321281" y="30341"/>
                  </a:moveTo>
                  <a:cubicBezTo>
                    <a:pt x="307611" y="30341"/>
                    <a:pt x="296219" y="41719"/>
                    <a:pt x="296219" y="55373"/>
                  </a:cubicBezTo>
                  <a:cubicBezTo>
                    <a:pt x="296219" y="56890"/>
                    <a:pt x="296979" y="59166"/>
                    <a:pt x="296979" y="60683"/>
                  </a:cubicBezTo>
                  <a:cubicBezTo>
                    <a:pt x="297738" y="62200"/>
                    <a:pt x="297738" y="64475"/>
                    <a:pt x="296979" y="65992"/>
                  </a:cubicBezTo>
                  <a:cubicBezTo>
                    <a:pt x="306852" y="119090"/>
                    <a:pt x="287106" y="174463"/>
                    <a:pt x="268119" y="212389"/>
                  </a:cubicBezTo>
                  <a:cubicBezTo>
                    <a:pt x="266600" y="215424"/>
                    <a:pt x="265081" y="218458"/>
                    <a:pt x="263563" y="221492"/>
                  </a:cubicBezTo>
                  <a:cubicBezTo>
                    <a:pt x="263563" y="221492"/>
                    <a:pt x="262803" y="222250"/>
                    <a:pt x="262044" y="223009"/>
                  </a:cubicBezTo>
                  <a:cubicBezTo>
                    <a:pt x="255209" y="232870"/>
                    <a:pt x="244576" y="238938"/>
                    <a:pt x="232425" y="240455"/>
                  </a:cubicBezTo>
                  <a:cubicBezTo>
                    <a:pt x="231665" y="240455"/>
                    <a:pt x="230906" y="240455"/>
                    <a:pt x="230146" y="240455"/>
                  </a:cubicBezTo>
                  <a:lnTo>
                    <a:pt x="225590" y="240455"/>
                  </a:lnTo>
                  <a:cubicBezTo>
                    <a:pt x="225590" y="241214"/>
                    <a:pt x="224830" y="241214"/>
                    <a:pt x="224071" y="241214"/>
                  </a:cubicBezTo>
                  <a:cubicBezTo>
                    <a:pt x="217236" y="241214"/>
                    <a:pt x="211919" y="246524"/>
                    <a:pt x="211919" y="253350"/>
                  </a:cubicBezTo>
                  <a:lnTo>
                    <a:pt x="211919" y="518079"/>
                  </a:lnTo>
                  <a:cubicBezTo>
                    <a:pt x="211919" y="524905"/>
                    <a:pt x="217995" y="530974"/>
                    <a:pt x="224830" y="530974"/>
                  </a:cubicBezTo>
                  <a:lnTo>
                    <a:pt x="521019" y="530974"/>
                  </a:lnTo>
                  <a:cubicBezTo>
                    <a:pt x="521779" y="530974"/>
                    <a:pt x="521779" y="530215"/>
                    <a:pt x="522538" y="530215"/>
                  </a:cubicBezTo>
                  <a:cubicBezTo>
                    <a:pt x="536208" y="530215"/>
                    <a:pt x="546081" y="518837"/>
                    <a:pt x="546081" y="505942"/>
                  </a:cubicBezTo>
                  <a:cubicBezTo>
                    <a:pt x="546081" y="493047"/>
                    <a:pt x="536208" y="481669"/>
                    <a:pt x="522538" y="480910"/>
                  </a:cubicBezTo>
                  <a:cubicBezTo>
                    <a:pt x="514943" y="480910"/>
                    <a:pt x="508108" y="474084"/>
                    <a:pt x="508108" y="465740"/>
                  </a:cubicBezTo>
                  <a:cubicBezTo>
                    <a:pt x="508108" y="457396"/>
                    <a:pt x="514943" y="450569"/>
                    <a:pt x="523298" y="450569"/>
                  </a:cubicBezTo>
                  <a:cubicBezTo>
                    <a:pt x="536968" y="450569"/>
                    <a:pt x="548360" y="439191"/>
                    <a:pt x="548360" y="425537"/>
                  </a:cubicBezTo>
                  <a:cubicBezTo>
                    <a:pt x="548360" y="411884"/>
                    <a:pt x="536968" y="401264"/>
                    <a:pt x="523298" y="401264"/>
                  </a:cubicBezTo>
                  <a:cubicBezTo>
                    <a:pt x="514943" y="401264"/>
                    <a:pt x="508108" y="394438"/>
                    <a:pt x="508108" y="386094"/>
                  </a:cubicBezTo>
                  <a:cubicBezTo>
                    <a:pt x="508108" y="377750"/>
                    <a:pt x="514943" y="370923"/>
                    <a:pt x="523298" y="370923"/>
                  </a:cubicBezTo>
                  <a:cubicBezTo>
                    <a:pt x="536968" y="370923"/>
                    <a:pt x="548360" y="359545"/>
                    <a:pt x="548360" y="345891"/>
                  </a:cubicBezTo>
                  <a:cubicBezTo>
                    <a:pt x="548360" y="332238"/>
                    <a:pt x="536968" y="320860"/>
                    <a:pt x="523298" y="320860"/>
                  </a:cubicBezTo>
                  <a:cubicBezTo>
                    <a:pt x="514943" y="320860"/>
                    <a:pt x="508108" y="314033"/>
                    <a:pt x="508108" y="305689"/>
                  </a:cubicBezTo>
                  <a:cubicBezTo>
                    <a:pt x="508108" y="297345"/>
                    <a:pt x="514943" y="290518"/>
                    <a:pt x="523298" y="290518"/>
                  </a:cubicBezTo>
                  <a:cubicBezTo>
                    <a:pt x="536968" y="290518"/>
                    <a:pt x="548360" y="279140"/>
                    <a:pt x="548360" y="265487"/>
                  </a:cubicBezTo>
                  <a:cubicBezTo>
                    <a:pt x="548360" y="251833"/>
                    <a:pt x="536968" y="240455"/>
                    <a:pt x="523298" y="240455"/>
                  </a:cubicBezTo>
                  <a:lnTo>
                    <a:pt x="373684" y="240455"/>
                  </a:lnTo>
                  <a:cubicBezTo>
                    <a:pt x="369127" y="240455"/>
                    <a:pt x="363811" y="238180"/>
                    <a:pt x="361533" y="234387"/>
                  </a:cubicBezTo>
                  <a:cubicBezTo>
                    <a:pt x="358495" y="229836"/>
                    <a:pt x="357735" y="224526"/>
                    <a:pt x="360014" y="219975"/>
                  </a:cubicBezTo>
                  <a:cubicBezTo>
                    <a:pt x="401784" y="120607"/>
                    <a:pt x="349381" y="50822"/>
                    <a:pt x="343306" y="42478"/>
                  </a:cubicBezTo>
                  <a:cubicBezTo>
                    <a:pt x="342546" y="42478"/>
                    <a:pt x="341787" y="41719"/>
                    <a:pt x="341787" y="40961"/>
                  </a:cubicBezTo>
                  <a:cubicBezTo>
                    <a:pt x="336471" y="34134"/>
                    <a:pt x="329635" y="30341"/>
                    <a:pt x="321281" y="30341"/>
                  </a:cubicBezTo>
                  <a:close/>
                  <a:moveTo>
                    <a:pt x="321281" y="0"/>
                  </a:moveTo>
                  <a:cubicBezTo>
                    <a:pt x="338749" y="0"/>
                    <a:pt x="354698" y="8344"/>
                    <a:pt x="365330" y="21997"/>
                  </a:cubicBezTo>
                  <a:cubicBezTo>
                    <a:pt x="368368" y="25032"/>
                    <a:pt x="431403" y="99368"/>
                    <a:pt x="395708" y="210114"/>
                  </a:cubicBezTo>
                  <a:lnTo>
                    <a:pt x="523298" y="210114"/>
                  </a:lnTo>
                  <a:cubicBezTo>
                    <a:pt x="538487" y="210114"/>
                    <a:pt x="552157" y="216182"/>
                    <a:pt x="562789" y="226802"/>
                  </a:cubicBezTo>
                  <a:cubicBezTo>
                    <a:pt x="572662" y="237421"/>
                    <a:pt x="578738" y="251075"/>
                    <a:pt x="578738" y="265487"/>
                  </a:cubicBezTo>
                  <a:cubicBezTo>
                    <a:pt x="578738" y="281416"/>
                    <a:pt x="571903" y="295828"/>
                    <a:pt x="561270" y="305689"/>
                  </a:cubicBezTo>
                  <a:cubicBezTo>
                    <a:pt x="571903" y="315550"/>
                    <a:pt x="578738" y="329962"/>
                    <a:pt x="578738" y="345891"/>
                  </a:cubicBezTo>
                  <a:cubicBezTo>
                    <a:pt x="578738" y="361821"/>
                    <a:pt x="571903" y="375474"/>
                    <a:pt x="561270" y="386094"/>
                  </a:cubicBezTo>
                  <a:cubicBezTo>
                    <a:pt x="571903" y="395955"/>
                    <a:pt x="578738" y="410367"/>
                    <a:pt x="578738" y="425537"/>
                  </a:cubicBezTo>
                  <a:cubicBezTo>
                    <a:pt x="578738" y="442225"/>
                    <a:pt x="571903" y="456637"/>
                    <a:pt x="560511" y="466498"/>
                  </a:cubicBezTo>
                  <a:cubicBezTo>
                    <a:pt x="570384" y="477118"/>
                    <a:pt x="576460" y="490771"/>
                    <a:pt x="576460" y="505942"/>
                  </a:cubicBezTo>
                  <a:cubicBezTo>
                    <a:pt x="576460" y="534008"/>
                    <a:pt x="555195" y="557522"/>
                    <a:pt x="527095" y="560556"/>
                  </a:cubicBezTo>
                  <a:cubicBezTo>
                    <a:pt x="525576" y="560556"/>
                    <a:pt x="524816" y="561315"/>
                    <a:pt x="523298" y="561315"/>
                  </a:cubicBezTo>
                  <a:lnTo>
                    <a:pt x="224830" y="561315"/>
                  </a:lnTo>
                  <a:cubicBezTo>
                    <a:pt x="201287" y="561315"/>
                    <a:pt x="181541" y="541593"/>
                    <a:pt x="181541" y="518079"/>
                  </a:cubicBezTo>
                  <a:lnTo>
                    <a:pt x="181541" y="253350"/>
                  </a:lnTo>
                  <a:cubicBezTo>
                    <a:pt x="181541" y="230594"/>
                    <a:pt x="199768" y="211631"/>
                    <a:pt x="222552" y="210872"/>
                  </a:cubicBezTo>
                  <a:cubicBezTo>
                    <a:pt x="223311" y="210872"/>
                    <a:pt x="224071" y="210114"/>
                    <a:pt x="224830" y="210114"/>
                  </a:cubicBezTo>
                  <a:lnTo>
                    <a:pt x="229387" y="210114"/>
                  </a:lnTo>
                  <a:cubicBezTo>
                    <a:pt x="232425" y="210114"/>
                    <a:pt x="235463" y="208597"/>
                    <a:pt x="237741" y="205563"/>
                  </a:cubicBezTo>
                  <a:cubicBezTo>
                    <a:pt x="238500" y="203287"/>
                    <a:pt x="240019" y="201011"/>
                    <a:pt x="240779" y="198736"/>
                  </a:cubicBezTo>
                  <a:cubicBezTo>
                    <a:pt x="255209" y="170670"/>
                    <a:pt x="277233" y="115297"/>
                    <a:pt x="266600" y="66751"/>
                  </a:cubicBezTo>
                  <a:cubicBezTo>
                    <a:pt x="265841" y="65234"/>
                    <a:pt x="265841" y="62958"/>
                    <a:pt x="266600" y="60683"/>
                  </a:cubicBezTo>
                  <a:cubicBezTo>
                    <a:pt x="265841" y="59166"/>
                    <a:pt x="265841" y="56890"/>
                    <a:pt x="265841" y="55373"/>
                  </a:cubicBezTo>
                  <a:cubicBezTo>
                    <a:pt x="265841" y="25032"/>
                    <a:pt x="290903" y="0"/>
                    <a:pt x="32128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2400">
                <a:latin typeface="微软雅黑" panose="020B0503020204020204" charset="-122"/>
                <a:ea typeface="微软雅黑" panose="020B0503020204020204" charset="-122"/>
              </a:endParaRPr>
            </a:p>
          </p:txBody>
        </p:sp>
        <p:sp>
          <p:nvSpPr>
            <p:cNvPr id="98" name="椭圆 32"/>
            <p:cNvSpPr/>
            <p:nvPr/>
          </p:nvSpPr>
          <p:spPr>
            <a:xfrm>
              <a:off x="4190614" y="2164624"/>
              <a:ext cx="577644" cy="576769"/>
            </a:xfrm>
            <a:custGeom>
              <a:avLst/>
              <a:gdLst>
                <a:gd name="connsiteX0" fmla="*/ 288111 w 575551"/>
                <a:gd name="connsiteY0" fmla="*/ 195956 h 574680"/>
                <a:gd name="connsiteX1" fmla="*/ 250987 w 575551"/>
                <a:gd name="connsiteY1" fmla="*/ 204012 h 574680"/>
                <a:gd name="connsiteX2" fmla="*/ 204180 w 575551"/>
                <a:gd name="connsiteY2" fmla="*/ 324853 h 574680"/>
                <a:gd name="connsiteX3" fmla="*/ 288111 w 575551"/>
                <a:gd name="connsiteY3" fmla="*/ 378828 h 574680"/>
                <a:gd name="connsiteX4" fmla="*/ 325234 w 575551"/>
                <a:gd name="connsiteY4" fmla="*/ 370772 h 574680"/>
                <a:gd name="connsiteX5" fmla="*/ 371234 w 575551"/>
                <a:gd name="connsiteY5" fmla="*/ 250737 h 574680"/>
                <a:gd name="connsiteX6" fmla="*/ 288111 w 575551"/>
                <a:gd name="connsiteY6" fmla="*/ 195956 h 574680"/>
                <a:gd name="connsiteX7" fmla="*/ 288111 w 575551"/>
                <a:gd name="connsiteY7" fmla="*/ 163732 h 574680"/>
                <a:gd name="connsiteX8" fmla="*/ 401094 w 575551"/>
                <a:gd name="connsiteY8" fmla="*/ 237042 h 574680"/>
                <a:gd name="connsiteX9" fmla="*/ 338146 w 575551"/>
                <a:gd name="connsiteY9" fmla="*/ 400579 h 574680"/>
                <a:gd name="connsiteX10" fmla="*/ 288111 w 575551"/>
                <a:gd name="connsiteY10" fmla="*/ 411052 h 574680"/>
                <a:gd name="connsiteX11" fmla="*/ 175127 w 575551"/>
                <a:gd name="connsiteY11" fmla="*/ 337742 h 574680"/>
                <a:gd name="connsiteX12" fmla="*/ 237268 w 575551"/>
                <a:gd name="connsiteY12" fmla="*/ 175011 h 574680"/>
                <a:gd name="connsiteX13" fmla="*/ 288111 w 575551"/>
                <a:gd name="connsiteY13" fmla="*/ 163732 h 574680"/>
                <a:gd name="connsiteX14" fmla="*/ 307478 w 575551"/>
                <a:gd name="connsiteY14" fmla="*/ 33198 h 574680"/>
                <a:gd name="connsiteX15" fmla="*/ 260674 w 575551"/>
                <a:gd name="connsiteY15" fmla="*/ 34004 h 574680"/>
                <a:gd name="connsiteX16" fmla="*/ 255025 w 575551"/>
                <a:gd name="connsiteY16" fmla="*/ 64624 h 574680"/>
                <a:gd name="connsiteX17" fmla="*/ 179171 w 575551"/>
                <a:gd name="connsiteY17" fmla="*/ 116999 h 574680"/>
                <a:gd name="connsiteX18" fmla="*/ 150120 w 575551"/>
                <a:gd name="connsiteY18" fmla="*/ 111359 h 574680"/>
                <a:gd name="connsiteX19" fmla="*/ 121876 w 575551"/>
                <a:gd name="connsiteY19" fmla="*/ 93631 h 574680"/>
                <a:gd name="connsiteX20" fmla="*/ 88791 w 575551"/>
                <a:gd name="connsiteY20" fmla="*/ 127474 h 574680"/>
                <a:gd name="connsiteX21" fmla="*/ 107351 w 575551"/>
                <a:gd name="connsiteY21" fmla="*/ 153259 h 574680"/>
                <a:gd name="connsiteX22" fmla="*/ 108965 w 575551"/>
                <a:gd name="connsiteY22" fmla="*/ 215304 h 574680"/>
                <a:gd name="connsiteX23" fmla="*/ 66196 w 575551"/>
                <a:gd name="connsiteY23" fmla="*/ 260427 h 574680"/>
                <a:gd name="connsiteX24" fmla="*/ 33110 w 575551"/>
                <a:gd name="connsiteY24" fmla="*/ 267679 h 574680"/>
                <a:gd name="connsiteX25" fmla="*/ 33917 w 575551"/>
                <a:gd name="connsiteY25" fmla="*/ 314414 h 574680"/>
                <a:gd name="connsiteX26" fmla="*/ 65389 w 575551"/>
                <a:gd name="connsiteY26" fmla="*/ 320055 h 574680"/>
                <a:gd name="connsiteX27" fmla="*/ 110579 w 575551"/>
                <a:gd name="connsiteY27" fmla="*/ 362761 h 574680"/>
                <a:gd name="connsiteX28" fmla="*/ 112193 w 575551"/>
                <a:gd name="connsiteY28" fmla="*/ 424806 h 574680"/>
                <a:gd name="connsiteX29" fmla="*/ 93633 w 575551"/>
                <a:gd name="connsiteY29" fmla="*/ 453008 h 574680"/>
                <a:gd name="connsiteX30" fmla="*/ 127525 w 575551"/>
                <a:gd name="connsiteY30" fmla="*/ 486045 h 574680"/>
                <a:gd name="connsiteX31" fmla="*/ 154155 w 575551"/>
                <a:gd name="connsiteY31" fmla="*/ 467512 h 574680"/>
                <a:gd name="connsiteX32" fmla="*/ 187240 w 575551"/>
                <a:gd name="connsiteY32" fmla="*/ 460260 h 574680"/>
                <a:gd name="connsiteX33" fmla="*/ 261481 w 575551"/>
                <a:gd name="connsiteY33" fmla="*/ 508606 h 574680"/>
                <a:gd name="connsiteX34" fmla="*/ 268743 w 575551"/>
                <a:gd name="connsiteY34" fmla="*/ 541643 h 574680"/>
                <a:gd name="connsiteX35" fmla="*/ 315547 w 575551"/>
                <a:gd name="connsiteY35" fmla="*/ 541643 h 574680"/>
                <a:gd name="connsiteX36" fmla="*/ 321196 w 575551"/>
                <a:gd name="connsiteY36" fmla="*/ 508606 h 574680"/>
                <a:gd name="connsiteX37" fmla="*/ 397050 w 575551"/>
                <a:gd name="connsiteY37" fmla="*/ 457037 h 574680"/>
                <a:gd name="connsiteX38" fmla="*/ 426101 w 575551"/>
                <a:gd name="connsiteY38" fmla="*/ 461871 h 574680"/>
                <a:gd name="connsiteX39" fmla="*/ 454345 w 575551"/>
                <a:gd name="connsiteY39" fmla="*/ 481210 h 574680"/>
                <a:gd name="connsiteX40" fmla="*/ 487430 w 575551"/>
                <a:gd name="connsiteY40" fmla="*/ 446562 h 574680"/>
                <a:gd name="connsiteX41" fmla="*/ 468870 w 575551"/>
                <a:gd name="connsiteY41" fmla="*/ 420777 h 574680"/>
                <a:gd name="connsiteX42" fmla="*/ 510025 w 575551"/>
                <a:gd name="connsiteY42" fmla="*/ 313609 h 574680"/>
                <a:gd name="connsiteX43" fmla="*/ 543111 w 575551"/>
                <a:gd name="connsiteY43" fmla="*/ 306357 h 574680"/>
                <a:gd name="connsiteX44" fmla="*/ 541497 w 575551"/>
                <a:gd name="connsiteY44" fmla="*/ 258816 h 574680"/>
                <a:gd name="connsiteX45" fmla="*/ 510832 w 575551"/>
                <a:gd name="connsiteY45" fmla="*/ 253981 h 574680"/>
                <a:gd name="connsiteX46" fmla="*/ 464028 w 575551"/>
                <a:gd name="connsiteY46" fmla="*/ 149230 h 574680"/>
                <a:gd name="connsiteX47" fmla="*/ 481781 w 575551"/>
                <a:gd name="connsiteY47" fmla="*/ 121028 h 574680"/>
                <a:gd name="connsiteX48" fmla="*/ 447889 w 575551"/>
                <a:gd name="connsiteY48" fmla="*/ 88797 h 574680"/>
                <a:gd name="connsiteX49" fmla="*/ 422066 w 575551"/>
                <a:gd name="connsiteY49" fmla="*/ 106524 h 574680"/>
                <a:gd name="connsiteX50" fmla="*/ 388981 w 575551"/>
                <a:gd name="connsiteY50" fmla="*/ 113776 h 574680"/>
                <a:gd name="connsiteX51" fmla="*/ 314740 w 575551"/>
                <a:gd name="connsiteY51" fmla="*/ 65429 h 574680"/>
                <a:gd name="connsiteX52" fmla="*/ 307478 w 575551"/>
                <a:gd name="connsiteY52" fmla="*/ 33198 h 574680"/>
                <a:gd name="connsiteX53" fmla="*/ 327652 w 575551"/>
                <a:gd name="connsiteY53" fmla="*/ 2579 h 574680"/>
                <a:gd name="connsiteX54" fmla="*/ 338142 w 575551"/>
                <a:gd name="connsiteY54" fmla="*/ 9831 h 574680"/>
                <a:gd name="connsiteX55" fmla="*/ 340563 w 575551"/>
                <a:gd name="connsiteY55" fmla="*/ 21917 h 574680"/>
                <a:gd name="connsiteX56" fmla="*/ 343791 w 575551"/>
                <a:gd name="connsiteY56" fmla="*/ 52537 h 574680"/>
                <a:gd name="connsiteX57" fmla="*/ 388981 w 575551"/>
                <a:gd name="connsiteY57" fmla="*/ 81545 h 574680"/>
                <a:gd name="connsiteX58" fmla="*/ 409155 w 575551"/>
                <a:gd name="connsiteY58" fmla="*/ 76710 h 574680"/>
                <a:gd name="connsiteX59" fmla="*/ 430943 w 575551"/>
                <a:gd name="connsiteY59" fmla="*/ 57372 h 574680"/>
                <a:gd name="connsiteX60" fmla="*/ 441433 w 575551"/>
                <a:gd name="connsiteY60" fmla="*/ 50120 h 574680"/>
                <a:gd name="connsiteX61" fmla="*/ 454345 w 575551"/>
                <a:gd name="connsiteY61" fmla="*/ 52537 h 574680"/>
                <a:gd name="connsiteX62" fmla="*/ 517288 w 575551"/>
                <a:gd name="connsiteY62" fmla="*/ 113776 h 574680"/>
                <a:gd name="connsiteX63" fmla="*/ 519709 w 575551"/>
                <a:gd name="connsiteY63" fmla="*/ 125863 h 574680"/>
                <a:gd name="connsiteX64" fmla="*/ 513253 w 575551"/>
                <a:gd name="connsiteY64" fmla="*/ 137143 h 574680"/>
                <a:gd name="connsiteX65" fmla="*/ 493886 w 575551"/>
                <a:gd name="connsiteY65" fmla="*/ 160511 h 574680"/>
                <a:gd name="connsiteX66" fmla="*/ 522130 w 575551"/>
                <a:gd name="connsiteY66" fmla="*/ 224167 h 574680"/>
                <a:gd name="connsiteX67" fmla="*/ 551987 w 575551"/>
                <a:gd name="connsiteY67" fmla="*/ 225779 h 574680"/>
                <a:gd name="connsiteX68" fmla="*/ 564092 w 575551"/>
                <a:gd name="connsiteY68" fmla="*/ 227391 h 574680"/>
                <a:gd name="connsiteX69" fmla="*/ 571354 w 575551"/>
                <a:gd name="connsiteY69" fmla="*/ 238671 h 574680"/>
                <a:gd name="connsiteX70" fmla="*/ 572968 w 575551"/>
                <a:gd name="connsiteY70" fmla="*/ 326501 h 574680"/>
                <a:gd name="connsiteX71" fmla="*/ 566513 w 575551"/>
                <a:gd name="connsiteY71" fmla="*/ 336976 h 574680"/>
                <a:gd name="connsiteX72" fmla="*/ 553601 w 575551"/>
                <a:gd name="connsiteY72" fmla="*/ 339393 h 574680"/>
                <a:gd name="connsiteX73" fmla="*/ 522937 w 575551"/>
                <a:gd name="connsiteY73" fmla="*/ 342617 h 574680"/>
                <a:gd name="connsiteX74" fmla="*/ 497921 w 575551"/>
                <a:gd name="connsiteY74" fmla="*/ 407884 h 574680"/>
                <a:gd name="connsiteX75" fmla="*/ 518095 w 575551"/>
                <a:gd name="connsiteY75" fmla="*/ 429640 h 574680"/>
                <a:gd name="connsiteX76" fmla="*/ 526164 w 575551"/>
                <a:gd name="connsiteY76" fmla="*/ 440116 h 574680"/>
                <a:gd name="connsiteX77" fmla="*/ 522937 w 575551"/>
                <a:gd name="connsiteY77" fmla="*/ 453008 h 574680"/>
                <a:gd name="connsiteX78" fmla="*/ 461607 w 575551"/>
                <a:gd name="connsiteY78" fmla="*/ 516664 h 574680"/>
                <a:gd name="connsiteX79" fmla="*/ 449503 w 575551"/>
                <a:gd name="connsiteY79" fmla="*/ 519082 h 574680"/>
                <a:gd name="connsiteX80" fmla="*/ 438205 w 575551"/>
                <a:gd name="connsiteY80" fmla="*/ 511830 h 574680"/>
                <a:gd name="connsiteX81" fmla="*/ 414804 w 575551"/>
                <a:gd name="connsiteY81" fmla="*/ 492491 h 574680"/>
                <a:gd name="connsiteX82" fmla="*/ 397050 w 575551"/>
                <a:gd name="connsiteY82" fmla="*/ 489268 h 574680"/>
                <a:gd name="connsiteX83" fmla="*/ 351054 w 575551"/>
                <a:gd name="connsiteY83" fmla="*/ 520693 h 574680"/>
                <a:gd name="connsiteX84" fmla="*/ 349440 w 575551"/>
                <a:gd name="connsiteY84" fmla="*/ 550507 h 574680"/>
                <a:gd name="connsiteX85" fmla="*/ 347826 w 575551"/>
                <a:gd name="connsiteY85" fmla="*/ 563399 h 574680"/>
                <a:gd name="connsiteX86" fmla="*/ 336528 w 575551"/>
                <a:gd name="connsiteY86" fmla="*/ 570651 h 574680"/>
                <a:gd name="connsiteX87" fmla="*/ 288110 w 575551"/>
                <a:gd name="connsiteY87" fmla="*/ 574680 h 574680"/>
                <a:gd name="connsiteX88" fmla="*/ 248569 w 575551"/>
                <a:gd name="connsiteY88" fmla="*/ 572263 h 574680"/>
                <a:gd name="connsiteX89" fmla="*/ 237272 w 575551"/>
                <a:gd name="connsiteY89" fmla="*/ 565011 h 574680"/>
                <a:gd name="connsiteX90" fmla="*/ 234851 w 575551"/>
                <a:gd name="connsiteY90" fmla="*/ 552924 h 574680"/>
                <a:gd name="connsiteX91" fmla="*/ 232430 w 575551"/>
                <a:gd name="connsiteY91" fmla="*/ 521499 h 574680"/>
                <a:gd name="connsiteX92" fmla="*/ 187240 w 575551"/>
                <a:gd name="connsiteY92" fmla="*/ 492491 h 574680"/>
                <a:gd name="connsiteX93" fmla="*/ 167066 w 575551"/>
                <a:gd name="connsiteY93" fmla="*/ 496520 h 574680"/>
                <a:gd name="connsiteX94" fmla="*/ 144471 w 575551"/>
                <a:gd name="connsiteY94" fmla="*/ 516664 h 574680"/>
                <a:gd name="connsiteX95" fmla="*/ 133981 w 575551"/>
                <a:gd name="connsiteY95" fmla="*/ 524722 h 574680"/>
                <a:gd name="connsiteX96" fmla="*/ 121069 w 575551"/>
                <a:gd name="connsiteY96" fmla="*/ 522305 h 574680"/>
                <a:gd name="connsiteX97" fmla="*/ 58126 w 575551"/>
                <a:gd name="connsiteY97" fmla="*/ 460260 h 574680"/>
                <a:gd name="connsiteX98" fmla="*/ 54898 w 575551"/>
                <a:gd name="connsiteY98" fmla="*/ 448173 h 574680"/>
                <a:gd name="connsiteX99" fmla="*/ 62161 w 575551"/>
                <a:gd name="connsiteY99" fmla="*/ 436892 h 574680"/>
                <a:gd name="connsiteX100" fmla="*/ 82335 w 575551"/>
                <a:gd name="connsiteY100" fmla="*/ 413525 h 574680"/>
                <a:gd name="connsiteX101" fmla="*/ 81528 w 575551"/>
                <a:gd name="connsiteY101" fmla="*/ 375653 h 574680"/>
                <a:gd name="connsiteX102" fmla="*/ 54091 w 575551"/>
                <a:gd name="connsiteY102" fmla="*/ 349869 h 574680"/>
                <a:gd name="connsiteX103" fmla="*/ 24234 w 575551"/>
                <a:gd name="connsiteY103" fmla="*/ 348257 h 574680"/>
                <a:gd name="connsiteX104" fmla="*/ 11322 w 575551"/>
                <a:gd name="connsiteY104" fmla="*/ 346645 h 574680"/>
                <a:gd name="connsiteX105" fmla="*/ 4060 w 575551"/>
                <a:gd name="connsiteY105" fmla="*/ 335365 h 574680"/>
                <a:gd name="connsiteX106" fmla="*/ 3253 w 575551"/>
                <a:gd name="connsiteY106" fmla="*/ 247535 h 574680"/>
                <a:gd name="connsiteX107" fmla="*/ 9708 w 575551"/>
                <a:gd name="connsiteY107" fmla="*/ 236254 h 574680"/>
                <a:gd name="connsiteX108" fmla="*/ 22620 w 575551"/>
                <a:gd name="connsiteY108" fmla="*/ 233837 h 574680"/>
                <a:gd name="connsiteX109" fmla="*/ 53284 w 575551"/>
                <a:gd name="connsiteY109" fmla="*/ 230614 h 574680"/>
                <a:gd name="connsiteX110" fmla="*/ 79107 w 575551"/>
                <a:gd name="connsiteY110" fmla="*/ 204023 h 574680"/>
                <a:gd name="connsiteX111" fmla="*/ 78300 w 575551"/>
                <a:gd name="connsiteY111" fmla="*/ 166152 h 574680"/>
                <a:gd name="connsiteX112" fmla="*/ 58126 w 575551"/>
                <a:gd name="connsiteY112" fmla="*/ 144395 h 574680"/>
                <a:gd name="connsiteX113" fmla="*/ 50864 w 575551"/>
                <a:gd name="connsiteY113" fmla="*/ 133920 h 574680"/>
                <a:gd name="connsiteX114" fmla="*/ 53284 w 575551"/>
                <a:gd name="connsiteY114" fmla="*/ 121028 h 574680"/>
                <a:gd name="connsiteX115" fmla="*/ 114614 w 575551"/>
                <a:gd name="connsiteY115" fmla="*/ 58177 h 574680"/>
                <a:gd name="connsiteX116" fmla="*/ 127525 w 575551"/>
                <a:gd name="connsiteY116" fmla="*/ 54954 h 574680"/>
                <a:gd name="connsiteX117" fmla="*/ 138015 w 575551"/>
                <a:gd name="connsiteY117" fmla="*/ 62206 h 574680"/>
                <a:gd name="connsiteX118" fmla="*/ 161417 w 575551"/>
                <a:gd name="connsiteY118" fmla="*/ 81545 h 574680"/>
                <a:gd name="connsiteX119" fmla="*/ 179171 w 575551"/>
                <a:gd name="connsiteY119" fmla="*/ 84768 h 574680"/>
                <a:gd name="connsiteX120" fmla="*/ 225167 w 575551"/>
                <a:gd name="connsiteY120" fmla="*/ 53343 h 574680"/>
                <a:gd name="connsiteX121" fmla="*/ 226781 w 575551"/>
                <a:gd name="connsiteY121" fmla="*/ 24335 h 574680"/>
                <a:gd name="connsiteX122" fmla="*/ 229202 w 575551"/>
                <a:gd name="connsiteY122" fmla="*/ 11442 h 574680"/>
                <a:gd name="connsiteX123" fmla="*/ 239693 w 575551"/>
                <a:gd name="connsiteY123" fmla="*/ 4190 h 574680"/>
                <a:gd name="connsiteX124" fmla="*/ 327652 w 575551"/>
                <a:gd name="connsiteY124" fmla="*/ 2579 h 5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575551" h="574680">
                  <a:moveTo>
                    <a:pt x="288111" y="195956"/>
                  </a:moveTo>
                  <a:cubicBezTo>
                    <a:pt x="275198" y="195956"/>
                    <a:pt x="262286" y="199179"/>
                    <a:pt x="250987" y="204012"/>
                  </a:cubicBezTo>
                  <a:cubicBezTo>
                    <a:pt x="204987" y="224958"/>
                    <a:pt x="184004" y="278933"/>
                    <a:pt x="204180" y="324853"/>
                  </a:cubicBezTo>
                  <a:cubicBezTo>
                    <a:pt x="218706" y="357882"/>
                    <a:pt x="251794" y="378828"/>
                    <a:pt x="288111" y="378828"/>
                  </a:cubicBezTo>
                  <a:cubicBezTo>
                    <a:pt x="301023" y="378828"/>
                    <a:pt x="313128" y="376411"/>
                    <a:pt x="325234" y="370772"/>
                  </a:cubicBezTo>
                  <a:cubicBezTo>
                    <a:pt x="371234" y="350632"/>
                    <a:pt x="392217" y="296657"/>
                    <a:pt x="371234" y="250737"/>
                  </a:cubicBezTo>
                  <a:cubicBezTo>
                    <a:pt x="356708" y="217708"/>
                    <a:pt x="323620" y="195956"/>
                    <a:pt x="288111" y="195956"/>
                  </a:cubicBezTo>
                  <a:close/>
                  <a:moveTo>
                    <a:pt x="288111" y="163732"/>
                  </a:moveTo>
                  <a:cubicBezTo>
                    <a:pt x="336532" y="163732"/>
                    <a:pt x="380919" y="192734"/>
                    <a:pt x="401094" y="237042"/>
                  </a:cubicBezTo>
                  <a:cubicBezTo>
                    <a:pt x="428533" y="299879"/>
                    <a:pt x="400287" y="372383"/>
                    <a:pt x="338146" y="400579"/>
                  </a:cubicBezTo>
                  <a:cubicBezTo>
                    <a:pt x="322006" y="407830"/>
                    <a:pt x="305058" y="411052"/>
                    <a:pt x="288111" y="411052"/>
                  </a:cubicBezTo>
                  <a:cubicBezTo>
                    <a:pt x="238882" y="411052"/>
                    <a:pt x="194496" y="382050"/>
                    <a:pt x="175127" y="337742"/>
                  </a:cubicBezTo>
                  <a:cubicBezTo>
                    <a:pt x="146881" y="275711"/>
                    <a:pt x="175127" y="202401"/>
                    <a:pt x="237268" y="175011"/>
                  </a:cubicBezTo>
                  <a:cubicBezTo>
                    <a:pt x="253408" y="167760"/>
                    <a:pt x="270356" y="163732"/>
                    <a:pt x="288111" y="163732"/>
                  </a:cubicBezTo>
                  <a:close/>
                  <a:moveTo>
                    <a:pt x="307478" y="33198"/>
                  </a:moveTo>
                  <a:cubicBezTo>
                    <a:pt x="292145" y="31587"/>
                    <a:pt x="276006" y="32392"/>
                    <a:pt x="260674" y="34004"/>
                  </a:cubicBezTo>
                  <a:cubicBezTo>
                    <a:pt x="260674" y="44479"/>
                    <a:pt x="259060" y="54954"/>
                    <a:pt x="255025" y="64624"/>
                  </a:cubicBezTo>
                  <a:cubicBezTo>
                    <a:pt x="242921" y="96049"/>
                    <a:pt x="212256" y="116999"/>
                    <a:pt x="179171" y="116999"/>
                  </a:cubicBezTo>
                  <a:cubicBezTo>
                    <a:pt x="168680" y="116999"/>
                    <a:pt x="158997" y="115387"/>
                    <a:pt x="150120" y="111359"/>
                  </a:cubicBezTo>
                  <a:cubicBezTo>
                    <a:pt x="139629" y="107330"/>
                    <a:pt x="129946" y="101689"/>
                    <a:pt x="121876" y="93631"/>
                  </a:cubicBezTo>
                  <a:cubicBezTo>
                    <a:pt x="109772" y="103301"/>
                    <a:pt x="99281" y="114582"/>
                    <a:pt x="88791" y="127474"/>
                  </a:cubicBezTo>
                  <a:cubicBezTo>
                    <a:pt x="96860" y="134726"/>
                    <a:pt x="103316" y="143590"/>
                    <a:pt x="107351" y="153259"/>
                  </a:cubicBezTo>
                  <a:cubicBezTo>
                    <a:pt x="116228" y="172598"/>
                    <a:pt x="117034" y="195160"/>
                    <a:pt x="108965" y="215304"/>
                  </a:cubicBezTo>
                  <a:cubicBezTo>
                    <a:pt x="100895" y="235448"/>
                    <a:pt x="86370" y="251564"/>
                    <a:pt x="66196" y="260427"/>
                  </a:cubicBezTo>
                  <a:cubicBezTo>
                    <a:pt x="55705" y="265262"/>
                    <a:pt x="44408" y="267679"/>
                    <a:pt x="33110" y="267679"/>
                  </a:cubicBezTo>
                  <a:cubicBezTo>
                    <a:pt x="31496" y="282989"/>
                    <a:pt x="32303" y="299105"/>
                    <a:pt x="33917" y="314414"/>
                  </a:cubicBezTo>
                  <a:cubicBezTo>
                    <a:pt x="44408" y="313609"/>
                    <a:pt x="55705" y="316026"/>
                    <a:pt x="65389" y="320055"/>
                  </a:cubicBezTo>
                  <a:cubicBezTo>
                    <a:pt x="85563" y="327307"/>
                    <a:pt x="101702" y="342617"/>
                    <a:pt x="110579" y="362761"/>
                  </a:cubicBezTo>
                  <a:cubicBezTo>
                    <a:pt x="119455" y="382100"/>
                    <a:pt x="120262" y="404661"/>
                    <a:pt x="112193" y="424806"/>
                  </a:cubicBezTo>
                  <a:cubicBezTo>
                    <a:pt x="108158" y="435281"/>
                    <a:pt x="101702" y="444950"/>
                    <a:pt x="93633" y="453008"/>
                  </a:cubicBezTo>
                  <a:cubicBezTo>
                    <a:pt x="104123" y="465095"/>
                    <a:pt x="115421" y="476375"/>
                    <a:pt x="127525" y="486045"/>
                  </a:cubicBezTo>
                  <a:cubicBezTo>
                    <a:pt x="134788" y="477987"/>
                    <a:pt x="143664" y="471541"/>
                    <a:pt x="154155" y="467512"/>
                  </a:cubicBezTo>
                  <a:cubicBezTo>
                    <a:pt x="164645" y="462677"/>
                    <a:pt x="175943" y="460260"/>
                    <a:pt x="187240" y="460260"/>
                  </a:cubicBezTo>
                  <a:cubicBezTo>
                    <a:pt x="219519" y="460260"/>
                    <a:pt x="248569" y="478793"/>
                    <a:pt x="261481" y="508606"/>
                  </a:cubicBezTo>
                  <a:cubicBezTo>
                    <a:pt x="266323" y="519082"/>
                    <a:pt x="268743" y="530362"/>
                    <a:pt x="268743" y="541643"/>
                  </a:cubicBezTo>
                  <a:cubicBezTo>
                    <a:pt x="284076" y="543255"/>
                    <a:pt x="300215" y="543255"/>
                    <a:pt x="315547" y="541643"/>
                  </a:cubicBezTo>
                  <a:cubicBezTo>
                    <a:pt x="315547" y="530362"/>
                    <a:pt x="317161" y="519082"/>
                    <a:pt x="321196" y="508606"/>
                  </a:cubicBezTo>
                  <a:cubicBezTo>
                    <a:pt x="333300" y="477987"/>
                    <a:pt x="363965" y="457037"/>
                    <a:pt x="397050" y="457037"/>
                  </a:cubicBezTo>
                  <a:cubicBezTo>
                    <a:pt x="406734" y="457037"/>
                    <a:pt x="417224" y="458648"/>
                    <a:pt x="426101" y="461871"/>
                  </a:cubicBezTo>
                  <a:cubicBezTo>
                    <a:pt x="437399" y="466706"/>
                    <a:pt x="446275" y="472347"/>
                    <a:pt x="454345" y="481210"/>
                  </a:cubicBezTo>
                  <a:cubicBezTo>
                    <a:pt x="466449" y="470735"/>
                    <a:pt x="477747" y="459454"/>
                    <a:pt x="487430" y="446562"/>
                  </a:cubicBezTo>
                  <a:cubicBezTo>
                    <a:pt x="479361" y="439310"/>
                    <a:pt x="472905" y="430446"/>
                    <a:pt x="468870" y="420777"/>
                  </a:cubicBezTo>
                  <a:cubicBezTo>
                    <a:pt x="450310" y="379682"/>
                    <a:pt x="468870" y="331336"/>
                    <a:pt x="510025" y="313609"/>
                  </a:cubicBezTo>
                  <a:cubicBezTo>
                    <a:pt x="520516" y="308774"/>
                    <a:pt x="531006" y="306357"/>
                    <a:pt x="543111" y="306357"/>
                  </a:cubicBezTo>
                  <a:cubicBezTo>
                    <a:pt x="543918" y="290241"/>
                    <a:pt x="543918" y="274931"/>
                    <a:pt x="541497" y="258816"/>
                  </a:cubicBezTo>
                  <a:cubicBezTo>
                    <a:pt x="531006" y="259622"/>
                    <a:pt x="520516" y="258010"/>
                    <a:pt x="510832" y="253981"/>
                  </a:cubicBezTo>
                  <a:cubicBezTo>
                    <a:pt x="468870" y="237866"/>
                    <a:pt x="447889" y="190325"/>
                    <a:pt x="464028" y="149230"/>
                  </a:cubicBezTo>
                  <a:cubicBezTo>
                    <a:pt x="468063" y="138755"/>
                    <a:pt x="473712" y="129086"/>
                    <a:pt x="481781" y="121028"/>
                  </a:cubicBezTo>
                  <a:cubicBezTo>
                    <a:pt x="471291" y="108941"/>
                    <a:pt x="459993" y="98466"/>
                    <a:pt x="447889" y="88797"/>
                  </a:cubicBezTo>
                  <a:cubicBezTo>
                    <a:pt x="440626" y="96049"/>
                    <a:pt x="431750" y="102495"/>
                    <a:pt x="422066" y="106524"/>
                  </a:cubicBezTo>
                  <a:cubicBezTo>
                    <a:pt x="411576" y="111359"/>
                    <a:pt x="400278" y="113776"/>
                    <a:pt x="388981" y="113776"/>
                  </a:cubicBezTo>
                  <a:cubicBezTo>
                    <a:pt x="356702" y="113776"/>
                    <a:pt x="327652" y="94437"/>
                    <a:pt x="314740" y="65429"/>
                  </a:cubicBezTo>
                  <a:cubicBezTo>
                    <a:pt x="309898" y="54954"/>
                    <a:pt x="307478" y="44479"/>
                    <a:pt x="307478" y="33198"/>
                  </a:cubicBezTo>
                  <a:close/>
                  <a:moveTo>
                    <a:pt x="327652" y="2579"/>
                  </a:moveTo>
                  <a:cubicBezTo>
                    <a:pt x="331686" y="3385"/>
                    <a:pt x="335721" y="5802"/>
                    <a:pt x="338142" y="9831"/>
                  </a:cubicBezTo>
                  <a:cubicBezTo>
                    <a:pt x="340563" y="13054"/>
                    <a:pt x="341370" y="17889"/>
                    <a:pt x="340563" y="21917"/>
                  </a:cubicBezTo>
                  <a:cubicBezTo>
                    <a:pt x="338949" y="32392"/>
                    <a:pt x="339756" y="42868"/>
                    <a:pt x="343791" y="52537"/>
                  </a:cubicBezTo>
                  <a:cubicBezTo>
                    <a:pt x="351861" y="70264"/>
                    <a:pt x="369614" y="81545"/>
                    <a:pt x="388981" y="81545"/>
                  </a:cubicBezTo>
                  <a:cubicBezTo>
                    <a:pt x="395436" y="81545"/>
                    <a:pt x="402699" y="79933"/>
                    <a:pt x="409155" y="76710"/>
                  </a:cubicBezTo>
                  <a:cubicBezTo>
                    <a:pt x="418031" y="72681"/>
                    <a:pt x="425294" y="66235"/>
                    <a:pt x="430943" y="57372"/>
                  </a:cubicBezTo>
                  <a:cubicBezTo>
                    <a:pt x="433364" y="54148"/>
                    <a:pt x="437399" y="50925"/>
                    <a:pt x="441433" y="50120"/>
                  </a:cubicBezTo>
                  <a:cubicBezTo>
                    <a:pt x="445468" y="49314"/>
                    <a:pt x="450310" y="50120"/>
                    <a:pt x="454345" y="52537"/>
                  </a:cubicBezTo>
                  <a:cubicBezTo>
                    <a:pt x="477747" y="69458"/>
                    <a:pt x="499535" y="90408"/>
                    <a:pt x="517288" y="113776"/>
                  </a:cubicBezTo>
                  <a:cubicBezTo>
                    <a:pt x="519709" y="116999"/>
                    <a:pt x="520516" y="121834"/>
                    <a:pt x="519709" y="125863"/>
                  </a:cubicBezTo>
                  <a:cubicBezTo>
                    <a:pt x="519709" y="130697"/>
                    <a:pt x="516481" y="134726"/>
                    <a:pt x="513253" y="137143"/>
                  </a:cubicBezTo>
                  <a:cubicBezTo>
                    <a:pt x="504376" y="142784"/>
                    <a:pt x="497114" y="150842"/>
                    <a:pt x="493886" y="160511"/>
                  </a:cubicBezTo>
                  <a:cubicBezTo>
                    <a:pt x="484202" y="185490"/>
                    <a:pt x="497114" y="214498"/>
                    <a:pt x="522130" y="224167"/>
                  </a:cubicBezTo>
                  <a:cubicBezTo>
                    <a:pt x="531813" y="227391"/>
                    <a:pt x="541497" y="228196"/>
                    <a:pt x="551987" y="225779"/>
                  </a:cubicBezTo>
                  <a:cubicBezTo>
                    <a:pt x="556022" y="224167"/>
                    <a:pt x="560864" y="224973"/>
                    <a:pt x="564092" y="227391"/>
                  </a:cubicBezTo>
                  <a:cubicBezTo>
                    <a:pt x="568126" y="229808"/>
                    <a:pt x="570547" y="233837"/>
                    <a:pt x="571354" y="238671"/>
                  </a:cubicBezTo>
                  <a:cubicBezTo>
                    <a:pt x="576196" y="267679"/>
                    <a:pt x="577003" y="296687"/>
                    <a:pt x="572968" y="326501"/>
                  </a:cubicBezTo>
                  <a:cubicBezTo>
                    <a:pt x="572161" y="330530"/>
                    <a:pt x="569740" y="334559"/>
                    <a:pt x="566513" y="336976"/>
                  </a:cubicBezTo>
                  <a:cubicBezTo>
                    <a:pt x="562478" y="339393"/>
                    <a:pt x="558443" y="341005"/>
                    <a:pt x="553601" y="339393"/>
                  </a:cubicBezTo>
                  <a:cubicBezTo>
                    <a:pt x="543111" y="337782"/>
                    <a:pt x="532620" y="338588"/>
                    <a:pt x="522937" y="342617"/>
                  </a:cubicBezTo>
                  <a:cubicBezTo>
                    <a:pt x="498728" y="353897"/>
                    <a:pt x="487430" y="382905"/>
                    <a:pt x="497921" y="407884"/>
                  </a:cubicBezTo>
                  <a:cubicBezTo>
                    <a:pt x="501956" y="416748"/>
                    <a:pt x="509218" y="424806"/>
                    <a:pt x="518095" y="429640"/>
                  </a:cubicBezTo>
                  <a:cubicBezTo>
                    <a:pt x="522130" y="432058"/>
                    <a:pt x="524550" y="436087"/>
                    <a:pt x="526164" y="440116"/>
                  </a:cubicBezTo>
                  <a:cubicBezTo>
                    <a:pt x="526971" y="444950"/>
                    <a:pt x="526164" y="448979"/>
                    <a:pt x="522937" y="453008"/>
                  </a:cubicBezTo>
                  <a:cubicBezTo>
                    <a:pt x="505990" y="477181"/>
                    <a:pt x="485816" y="498937"/>
                    <a:pt x="461607" y="516664"/>
                  </a:cubicBezTo>
                  <a:cubicBezTo>
                    <a:pt x="458380" y="519082"/>
                    <a:pt x="453538" y="520693"/>
                    <a:pt x="449503" y="519082"/>
                  </a:cubicBezTo>
                  <a:cubicBezTo>
                    <a:pt x="444661" y="518276"/>
                    <a:pt x="440626" y="515858"/>
                    <a:pt x="438205" y="511830"/>
                  </a:cubicBezTo>
                  <a:cubicBezTo>
                    <a:pt x="432557" y="502966"/>
                    <a:pt x="424487" y="495714"/>
                    <a:pt x="414804" y="492491"/>
                  </a:cubicBezTo>
                  <a:cubicBezTo>
                    <a:pt x="409155" y="490074"/>
                    <a:pt x="403506" y="489268"/>
                    <a:pt x="397050" y="489268"/>
                  </a:cubicBezTo>
                  <a:cubicBezTo>
                    <a:pt x="376876" y="489268"/>
                    <a:pt x="358316" y="501355"/>
                    <a:pt x="351054" y="520693"/>
                  </a:cubicBezTo>
                  <a:cubicBezTo>
                    <a:pt x="347826" y="530362"/>
                    <a:pt x="347019" y="540838"/>
                    <a:pt x="349440" y="550507"/>
                  </a:cubicBezTo>
                  <a:cubicBezTo>
                    <a:pt x="351054" y="555342"/>
                    <a:pt x="350247" y="559370"/>
                    <a:pt x="347826" y="563399"/>
                  </a:cubicBezTo>
                  <a:cubicBezTo>
                    <a:pt x="345405" y="567428"/>
                    <a:pt x="341370" y="569845"/>
                    <a:pt x="336528" y="570651"/>
                  </a:cubicBezTo>
                  <a:cubicBezTo>
                    <a:pt x="321196" y="573874"/>
                    <a:pt x="304250" y="574680"/>
                    <a:pt x="288110" y="574680"/>
                  </a:cubicBezTo>
                  <a:cubicBezTo>
                    <a:pt x="275199" y="574680"/>
                    <a:pt x="261481" y="573874"/>
                    <a:pt x="248569" y="572263"/>
                  </a:cubicBezTo>
                  <a:cubicBezTo>
                    <a:pt x="243728" y="571457"/>
                    <a:pt x="239693" y="569040"/>
                    <a:pt x="237272" y="565011"/>
                  </a:cubicBezTo>
                  <a:cubicBezTo>
                    <a:pt x="234851" y="561788"/>
                    <a:pt x="234044" y="556953"/>
                    <a:pt x="234851" y="552924"/>
                  </a:cubicBezTo>
                  <a:cubicBezTo>
                    <a:pt x="237272" y="542449"/>
                    <a:pt x="236465" y="531168"/>
                    <a:pt x="232430" y="521499"/>
                  </a:cubicBezTo>
                  <a:cubicBezTo>
                    <a:pt x="224360" y="503772"/>
                    <a:pt x="206607" y="492491"/>
                    <a:pt x="187240" y="492491"/>
                  </a:cubicBezTo>
                  <a:cubicBezTo>
                    <a:pt x="179978" y="492491"/>
                    <a:pt x="173522" y="494103"/>
                    <a:pt x="167066" y="496520"/>
                  </a:cubicBezTo>
                  <a:cubicBezTo>
                    <a:pt x="157383" y="500549"/>
                    <a:pt x="150120" y="507801"/>
                    <a:pt x="144471" y="516664"/>
                  </a:cubicBezTo>
                  <a:cubicBezTo>
                    <a:pt x="142050" y="520693"/>
                    <a:pt x="138822" y="523916"/>
                    <a:pt x="133981" y="524722"/>
                  </a:cubicBezTo>
                  <a:cubicBezTo>
                    <a:pt x="129946" y="525528"/>
                    <a:pt x="125104" y="524722"/>
                    <a:pt x="121069" y="522305"/>
                  </a:cubicBezTo>
                  <a:cubicBezTo>
                    <a:pt x="96860" y="504578"/>
                    <a:pt x="75879" y="484433"/>
                    <a:pt x="58126" y="460260"/>
                  </a:cubicBezTo>
                  <a:cubicBezTo>
                    <a:pt x="54898" y="457037"/>
                    <a:pt x="54091" y="452202"/>
                    <a:pt x="54898" y="448173"/>
                  </a:cubicBezTo>
                  <a:cubicBezTo>
                    <a:pt x="55705" y="443339"/>
                    <a:pt x="58126" y="439310"/>
                    <a:pt x="62161" y="436892"/>
                  </a:cubicBezTo>
                  <a:cubicBezTo>
                    <a:pt x="71845" y="431252"/>
                    <a:pt x="78300" y="423194"/>
                    <a:pt x="82335" y="413525"/>
                  </a:cubicBezTo>
                  <a:cubicBezTo>
                    <a:pt x="87177" y="400632"/>
                    <a:pt x="86370" y="387740"/>
                    <a:pt x="81528" y="375653"/>
                  </a:cubicBezTo>
                  <a:cubicBezTo>
                    <a:pt x="75879" y="363567"/>
                    <a:pt x="66196" y="354703"/>
                    <a:pt x="54091" y="349869"/>
                  </a:cubicBezTo>
                  <a:cubicBezTo>
                    <a:pt x="44408" y="345840"/>
                    <a:pt x="33917" y="345840"/>
                    <a:pt x="24234" y="348257"/>
                  </a:cubicBezTo>
                  <a:cubicBezTo>
                    <a:pt x="19392" y="349063"/>
                    <a:pt x="15357" y="349063"/>
                    <a:pt x="11322" y="346645"/>
                  </a:cubicBezTo>
                  <a:cubicBezTo>
                    <a:pt x="7288" y="343422"/>
                    <a:pt x="4867" y="340199"/>
                    <a:pt x="4060" y="335365"/>
                  </a:cubicBezTo>
                  <a:cubicBezTo>
                    <a:pt x="-782" y="306357"/>
                    <a:pt x="-1589" y="276543"/>
                    <a:pt x="3253" y="247535"/>
                  </a:cubicBezTo>
                  <a:cubicBezTo>
                    <a:pt x="3253" y="242700"/>
                    <a:pt x="5674" y="238671"/>
                    <a:pt x="9708" y="236254"/>
                  </a:cubicBezTo>
                  <a:cubicBezTo>
                    <a:pt x="13743" y="233837"/>
                    <a:pt x="17778" y="233031"/>
                    <a:pt x="22620" y="233837"/>
                  </a:cubicBezTo>
                  <a:cubicBezTo>
                    <a:pt x="33110" y="236254"/>
                    <a:pt x="43601" y="235448"/>
                    <a:pt x="53284" y="230614"/>
                  </a:cubicBezTo>
                  <a:cubicBezTo>
                    <a:pt x="65389" y="225779"/>
                    <a:pt x="74265" y="216110"/>
                    <a:pt x="79107" y="204023"/>
                  </a:cubicBezTo>
                  <a:cubicBezTo>
                    <a:pt x="83949" y="191131"/>
                    <a:pt x="83142" y="178238"/>
                    <a:pt x="78300" y="166152"/>
                  </a:cubicBezTo>
                  <a:cubicBezTo>
                    <a:pt x="73459" y="157288"/>
                    <a:pt x="67003" y="149230"/>
                    <a:pt x="58126" y="144395"/>
                  </a:cubicBezTo>
                  <a:cubicBezTo>
                    <a:pt x="54091" y="141978"/>
                    <a:pt x="51671" y="137949"/>
                    <a:pt x="50864" y="133920"/>
                  </a:cubicBezTo>
                  <a:cubicBezTo>
                    <a:pt x="50057" y="129086"/>
                    <a:pt x="50864" y="124251"/>
                    <a:pt x="53284" y="121028"/>
                  </a:cubicBezTo>
                  <a:cubicBezTo>
                    <a:pt x="70231" y="96855"/>
                    <a:pt x="91212" y="75904"/>
                    <a:pt x="114614" y="58177"/>
                  </a:cubicBezTo>
                  <a:cubicBezTo>
                    <a:pt x="118648" y="55760"/>
                    <a:pt x="122683" y="54148"/>
                    <a:pt x="127525" y="54954"/>
                  </a:cubicBezTo>
                  <a:cubicBezTo>
                    <a:pt x="131560" y="55760"/>
                    <a:pt x="135595" y="58177"/>
                    <a:pt x="138015" y="62206"/>
                  </a:cubicBezTo>
                  <a:cubicBezTo>
                    <a:pt x="143664" y="71070"/>
                    <a:pt x="151734" y="77516"/>
                    <a:pt x="161417" y="81545"/>
                  </a:cubicBezTo>
                  <a:cubicBezTo>
                    <a:pt x="167066" y="83962"/>
                    <a:pt x="172715" y="84768"/>
                    <a:pt x="179171" y="84768"/>
                  </a:cubicBezTo>
                  <a:cubicBezTo>
                    <a:pt x="199345" y="84768"/>
                    <a:pt x="217905" y="71876"/>
                    <a:pt x="225167" y="53343"/>
                  </a:cubicBezTo>
                  <a:cubicBezTo>
                    <a:pt x="228395" y="43673"/>
                    <a:pt x="229202" y="34004"/>
                    <a:pt x="226781" y="24335"/>
                  </a:cubicBezTo>
                  <a:cubicBezTo>
                    <a:pt x="225974" y="19500"/>
                    <a:pt x="226781" y="14665"/>
                    <a:pt x="229202" y="11442"/>
                  </a:cubicBezTo>
                  <a:cubicBezTo>
                    <a:pt x="231623" y="7413"/>
                    <a:pt x="235658" y="4996"/>
                    <a:pt x="239693" y="4190"/>
                  </a:cubicBezTo>
                  <a:cubicBezTo>
                    <a:pt x="268743" y="-644"/>
                    <a:pt x="297794" y="-1450"/>
                    <a:pt x="327652" y="25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2400">
                <a:latin typeface="微软雅黑" panose="020B0503020204020204" charset="-122"/>
                <a:ea typeface="微软雅黑" panose="020B0503020204020204" charset="-122"/>
              </a:endParaRPr>
            </a:p>
          </p:txBody>
        </p:sp>
        <p:sp>
          <p:nvSpPr>
            <p:cNvPr id="99" name="椭圆 46"/>
            <p:cNvSpPr/>
            <p:nvPr/>
          </p:nvSpPr>
          <p:spPr>
            <a:xfrm>
              <a:off x="1714783" y="4414858"/>
              <a:ext cx="577644" cy="475186"/>
            </a:xfrm>
            <a:custGeom>
              <a:avLst/>
              <a:gdLst>
                <a:gd name="connsiteX0" fmla="*/ 440068 w 607497"/>
                <a:gd name="connsiteY0" fmla="*/ 391268 h 499744"/>
                <a:gd name="connsiteX1" fmla="*/ 440068 w 607497"/>
                <a:gd name="connsiteY1" fmla="*/ 469334 h 499744"/>
                <a:gd name="connsiteX2" fmla="*/ 577038 w 607497"/>
                <a:gd name="connsiteY2" fmla="*/ 469334 h 499744"/>
                <a:gd name="connsiteX3" fmla="*/ 577038 w 607497"/>
                <a:gd name="connsiteY3" fmla="*/ 391268 h 499744"/>
                <a:gd name="connsiteX4" fmla="*/ 508507 w 607497"/>
                <a:gd name="connsiteY4" fmla="*/ 291692 h 499744"/>
                <a:gd name="connsiteX5" fmla="*/ 467462 w 607497"/>
                <a:gd name="connsiteY5" fmla="*/ 332672 h 499744"/>
                <a:gd name="connsiteX6" fmla="*/ 467462 w 607497"/>
                <a:gd name="connsiteY6" fmla="*/ 361043 h 499744"/>
                <a:gd name="connsiteX7" fmla="*/ 549644 w 607497"/>
                <a:gd name="connsiteY7" fmla="*/ 361043 h 499744"/>
                <a:gd name="connsiteX8" fmla="*/ 549644 w 607497"/>
                <a:gd name="connsiteY8" fmla="*/ 332672 h 499744"/>
                <a:gd name="connsiteX9" fmla="*/ 508507 w 607497"/>
                <a:gd name="connsiteY9" fmla="*/ 291692 h 499744"/>
                <a:gd name="connsiteX10" fmla="*/ 508507 w 607497"/>
                <a:gd name="connsiteY10" fmla="*/ 261374 h 499744"/>
                <a:gd name="connsiteX11" fmla="*/ 580010 w 607497"/>
                <a:gd name="connsiteY11" fmla="*/ 332672 h 499744"/>
                <a:gd name="connsiteX12" fmla="*/ 580010 w 607497"/>
                <a:gd name="connsiteY12" fmla="*/ 361228 h 499744"/>
                <a:gd name="connsiteX13" fmla="*/ 607497 w 607497"/>
                <a:gd name="connsiteY13" fmla="*/ 390804 h 499744"/>
                <a:gd name="connsiteX14" fmla="*/ 607497 w 607497"/>
                <a:gd name="connsiteY14" fmla="*/ 469890 h 499744"/>
                <a:gd name="connsiteX15" fmla="*/ 577596 w 607497"/>
                <a:gd name="connsiteY15" fmla="*/ 499744 h 499744"/>
                <a:gd name="connsiteX16" fmla="*/ 439603 w 607497"/>
                <a:gd name="connsiteY16" fmla="*/ 499744 h 499744"/>
                <a:gd name="connsiteX17" fmla="*/ 409702 w 607497"/>
                <a:gd name="connsiteY17" fmla="*/ 469890 h 499744"/>
                <a:gd name="connsiteX18" fmla="*/ 409702 w 607497"/>
                <a:gd name="connsiteY18" fmla="*/ 390804 h 499744"/>
                <a:gd name="connsiteX19" fmla="*/ 437096 w 607497"/>
                <a:gd name="connsiteY19" fmla="*/ 361228 h 499744"/>
                <a:gd name="connsiteX20" fmla="*/ 437096 w 607497"/>
                <a:gd name="connsiteY20" fmla="*/ 332672 h 499744"/>
                <a:gd name="connsiteX21" fmla="*/ 508507 w 607497"/>
                <a:gd name="connsiteY21" fmla="*/ 261374 h 499744"/>
                <a:gd name="connsiteX22" fmla="*/ 360977 w 607497"/>
                <a:gd name="connsiteY22" fmla="*/ 231737 h 499744"/>
                <a:gd name="connsiteX23" fmla="*/ 379077 w 607497"/>
                <a:gd name="connsiteY23" fmla="*/ 249767 h 499744"/>
                <a:gd name="connsiteX24" fmla="*/ 360977 w 607497"/>
                <a:gd name="connsiteY24" fmla="*/ 267797 h 499744"/>
                <a:gd name="connsiteX25" fmla="*/ 342877 w 607497"/>
                <a:gd name="connsiteY25" fmla="*/ 249767 h 499744"/>
                <a:gd name="connsiteX26" fmla="*/ 360977 w 607497"/>
                <a:gd name="connsiteY26" fmla="*/ 231737 h 499744"/>
                <a:gd name="connsiteX27" fmla="*/ 283108 w 607497"/>
                <a:gd name="connsiteY27" fmla="*/ 231737 h 499744"/>
                <a:gd name="connsiteX28" fmla="*/ 301173 w 607497"/>
                <a:gd name="connsiteY28" fmla="*/ 249767 h 499744"/>
                <a:gd name="connsiteX29" fmla="*/ 283108 w 607497"/>
                <a:gd name="connsiteY29" fmla="*/ 267797 h 499744"/>
                <a:gd name="connsiteX30" fmla="*/ 265043 w 607497"/>
                <a:gd name="connsiteY30" fmla="*/ 249767 h 499744"/>
                <a:gd name="connsiteX31" fmla="*/ 283108 w 607497"/>
                <a:gd name="connsiteY31" fmla="*/ 231737 h 499744"/>
                <a:gd name="connsiteX32" fmla="*/ 205240 w 607497"/>
                <a:gd name="connsiteY32" fmla="*/ 231737 h 499744"/>
                <a:gd name="connsiteX33" fmla="*/ 223270 w 607497"/>
                <a:gd name="connsiteY33" fmla="*/ 249767 h 499744"/>
                <a:gd name="connsiteX34" fmla="*/ 205240 w 607497"/>
                <a:gd name="connsiteY34" fmla="*/ 267797 h 499744"/>
                <a:gd name="connsiteX35" fmla="*/ 187210 w 607497"/>
                <a:gd name="connsiteY35" fmla="*/ 249767 h 499744"/>
                <a:gd name="connsiteX36" fmla="*/ 205240 w 607497"/>
                <a:gd name="connsiteY36" fmla="*/ 231737 h 499744"/>
                <a:gd name="connsiteX37" fmla="*/ 283279 w 607497"/>
                <a:gd name="connsiteY37" fmla="*/ 0 h 499744"/>
                <a:gd name="connsiteX38" fmla="*/ 564608 w 607497"/>
                <a:gd name="connsiteY38" fmla="*/ 221726 h 499744"/>
                <a:gd name="connsiteX39" fmla="*/ 551516 w 607497"/>
                <a:gd name="connsiteY39" fmla="*/ 238689 h 499744"/>
                <a:gd name="connsiteX40" fmla="*/ 534525 w 607497"/>
                <a:gd name="connsiteY40" fmla="*/ 225526 h 499744"/>
                <a:gd name="connsiteX41" fmla="*/ 283093 w 607497"/>
                <a:gd name="connsiteY41" fmla="*/ 30033 h 499744"/>
                <a:gd name="connsiteX42" fmla="*/ 30176 w 607497"/>
                <a:gd name="connsiteY42" fmla="*/ 249534 h 499744"/>
                <a:gd name="connsiteX43" fmla="*/ 85791 w 607497"/>
                <a:gd name="connsiteY43" fmla="*/ 386723 h 499744"/>
                <a:gd name="connsiteX44" fmla="*/ 88855 w 607497"/>
                <a:gd name="connsiteY44" fmla="*/ 402295 h 499744"/>
                <a:gd name="connsiteX45" fmla="*/ 56823 w 607497"/>
                <a:gd name="connsiteY45" fmla="*/ 451609 h 499744"/>
                <a:gd name="connsiteX46" fmla="*/ 129708 w 607497"/>
                <a:gd name="connsiteY46" fmla="*/ 433533 h 499744"/>
                <a:gd name="connsiteX47" fmla="*/ 145121 w 607497"/>
                <a:gd name="connsiteY47" fmla="*/ 433441 h 499744"/>
                <a:gd name="connsiteX48" fmla="*/ 283279 w 607497"/>
                <a:gd name="connsiteY48" fmla="*/ 469128 h 499744"/>
                <a:gd name="connsiteX49" fmla="*/ 361735 w 607497"/>
                <a:gd name="connsiteY49" fmla="*/ 458376 h 499744"/>
                <a:gd name="connsiteX50" fmla="*/ 380398 w 607497"/>
                <a:gd name="connsiteY50" fmla="*/ 468943 h 499744"/>
                <a:gd name="connsiteX51" fmla="*/ 369999 w 607497"/>
                <a:gd name="connsiteY51" fmla="*/ 487574 h 499744"/>
                <a:gd name="connsiteX52" fmla="*/ 283279 w 607497"/>
                <a:gd name="connsiteY52" fmla="*/ 499532 h 499744"/>
                <a:gd name="connsiteX53" fmla="*/ 137693 w 607497"/>
                <a:gd name="connsiteY53" fmla="*/ 464123 h 499744"/>
                <a:gd name="connsiteX54" fmla="*/ 33054 w 607497"/>
                <a:gd name="connsiteY54" fmla="*/ 480252 h 499744"/>
                <a:gd name="connsiteX55" fmla="*/ 14206 w 607497"/>
                <a:gd name="connsiteY55" fmla="*/ 463103 h 499744"/>
                <a:gd name="connsiteX56" fmla="*/ 24048 w 607497"/>
                <a:gd name="connsiteY56" fmla="*/ 439280 h 499744"/>
                <a:gd name="connsiteX57" fmla="*/ 57101 w 607497"/>
                <a:gd name="connsiteY57" fmla="*/ 400163 h 499744"/>
                <a:gd name="connsiteX58" fmla="*/ 0 w 607497"/>
                <a:gd name="connsiteY58" fmla="*/ 249812 h 499744"/>
                <a:gd name="connsiteX59" fmla="*/ 283279 w 607497"/>
                <a:gd name="connsiteY59" fmla="*/ 0 h 4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7497" h="499744">
                  <a:moveTo>
                    <a:pt x="440068" y="391268"/>
                  </a:moveTo>
                  <a:lnTo>
                    <a:pt x="440068" y="469334"/>
                  </a:lnTo>
                  <a:lnTo>
                    <a:pt x="577038" y="469334"/>
                  </a:lnTo>
                  <a:lnTo>
                    <a:pt x="577038" y="391268"/>
                  </a:lnTo>
                  <a:close/>
                  <a:moveTo>
                    <a:pt x="508507" y="291692"/>
                  </a:moveTo>
                  <a:cubicBezTo>
                    <a:pt x="485848" y="291692"/>
                    <a:pt x="467462" y="310049"/>
                    <a:pt x="467462" y="332672"/>
                  </a:cubicBezTo>
                  <a:lnTo>
                    <a:pt x="467462" y="361043"/>
                  </a:lnTo>
                  <a:lnTo>
                    <a:pt x="549644" y="361043"/>
                  </a:lnTo>
                  <a:lnTo>
                    <a:pt x="549644" y="332672"/>
                  </a:lnTo>
                  <a:cubicBezTo>
                    <a:pt x="549644" y="310049"/>
                    <a:pt x="531165" y="291692"/>
                    <a:pt x="508507" y="291692"/>
                  </a:cubicBezTo>
                  <a:close/>
                  <a:moveTo>
                    <a:pt x="508507" y="261374"/>
                  </a:moveTo>
                  <a:cubicBezTo>
                    <a:pt x="547880" y="261374"/>
                    <a:pt x="580010" y="293361"/>
                    <a:pt x="580010" y="332672"/>
                  </a:cubicBezTo>
                  <a:lnTo>
                    <a:pt x="580010" y="361228"/>
                  </a:lnTo>
                  <a:cubicBezTo>
                    <a:pt x="595239" y="362526"/>
                    <a:pt x="607311" y="375228"/>
                    <a:pt x="607497" y="390804"/>
                  </a:cubicBezTo>
                  <a:lnTo>
                    <a:pt x="607497" y="469890"/>
                  </a:lnTo>
                  <a:cubicBezTo>
                    <a:pt x="607497" y="486393"/>
                    <a:pt x="594125" y="499744"/>
                    <a:pt x="577596" y="499744"/>
                  </a:cubicBezTo>
                  <a:lnTo>
                    <a:pt x="439603" y="499744"/>
                  </a:lnTo>
                  <a:cubicBezTo>
                    <a:pt x="423074" y="499744"/>
                    <a:pt x="409702" y="486393"/>
                    <a:pt x="409702" y="469890"/>
                  </a:cubicBezTo>
                  <a:lnTo>
                    <a:pt x="409702" y="390804"/>
                  </a:lnTo>
                  <a:cubicBezTo>
                    <a:pt x="409702" y="375228"/>
                    <a:pt x="421867" y="362526"/>
                    <a:pt x="437096" y="361228"/>
                  </a:cubicBezTo>
                  <a:lnTo>
                    <a:pt x="437096" y="332672"/>
                  </a:lnTo>
                  <a:cubicBezTo>
                    <a:pt x="437096" y="293361"/>
                    <a:pt x="469133" y="261374"/>
                    <a:pt x="508507" y="261374"/>
                  </a:cubicBezTo>
                  <a:close/>
                  <a:moveTo>
                    <a:pt x="360977" y="231737"/>
                  </a:moveTo>
                  <a:cubicBezTo>
                    <a:pt x="370973" y="231737"/>
                    <a:pt x="379077" y="239809"/>
                    <a:pt x="379077" y="249767"/>
                  </a:cubicBezTo>
                  <a:cubicBezTo>
                    <a:pt x="379077" y="259725"/>
                    <a:pt x="370973" y="267797"/>
                    <a:pt x="360977" y="267797"/>
                  </a:cubicBezTo>
                  <a:cubicBezTo>
                    <a:pt x="350981" y="267797"/>
                    <a:pt x="342877" y="259725"/>
                    <a:pt x="342877" y="249767"/>
                  </a:cubicBezTo>
                  <a:cubicBezTo>
                    <a:pt x="342877" y="239809"/>
                    <a:pt x="350981" y="231737"/>
                    <a:pt x="360977" y="231737"/>
                  </a:cubicBezTo>
                  <a:close/>
                  <a:moveTo>
                    <a:pt x="283108" y="231737"/>
                  </a:moveTo>
                  <a:cubicBezTo>
                    <a:pt x="293085" y="231737"/>
                    <a:pt x="301173" y="239809"/>
                    <a:pt x="301173" y="249767"/>
                  </a:cubicBezTo>
                  <a:cubicBezTo>
                    <a:pt x="301173" y="259725"/>
                    <a:pt x="293085" y="267797"/>
                    <a:pt x="283108" y="267797"/>
                  </a:cubicBezTo>
                  <a:cubicBezTo>
                    <a:pt x="273131" y="267797"/>
                    <a:pt x="265043" y="259725"/>
                    <a:pt x="265043" y="249767"/>
                  </a:cubicBezTo>
                  <a:cubicBezTo>
                    <a:pt x="265043" y="239809"/>
                    <a:pt x="273131" y="231737"/>
                    <a:pt x="283108" y="231737"/>
                  </a:cubicBezTo>
                  <a:close/>
                  <a:moveTo>
                    <a:pt x="205240" y="231737"/>
                  </a:moveTo>
                  <a:cubicBezTo>
                    <a:pt x="215198" y="231737"/>
                    <a:pt x="223270" y="239809"/>
                    <a:pt x="223270" y="249767"/>
                  </a:cubicBezTo>
                  <a:cubicBezTo>
                    <a:pt x="223270" y="259725"/>
                    <a:pt x="215198" y="267797"/>
                    <a:pt x="205240" y="267797"/>
                  </a:cubicBezTo>
                  <a:cubicBezTo>
                    <a:pt x="195282" y="267797"/>
                    <a:pt x="187210" y="259725"/>
                    <a:pt x="187210" y="249767"/>
                  </a:cubicBezTo>
                  <a:cubicBezTo>
                    <a:pt x="187210" y="239809"/>
                    <a:pt x="195282" y="231737"/>
                    <a:pt x="205240" y="231737"/>
                  </a:cubicBezTo>
                  <a:close/>
                  <a:moveTo>
                    <a:pt x="283279" y="0"/>
                  </a:moveTo>
                  <a:cubicBezTo>
                    <a:pt x="427843" y="0"/>
                    <a:pt x="548917" y="95568"/>
                    <a:pt x="564608" y="221726"/>
                  </a:cubicBezTo>
                  <a:cubicBezTo>
                    <a:pt x="565722" y="229976"/>
                    <a:pt x="559780" y="237669"/>
                    <a:pt x="551516" y="238689"/>
                  </a:cubicBezTo>
                  <a:cubicBezTo>
                    <a:pt x="543253" y="239801"/>
                    <a:pt x="535546" y="233869"/>
                    <a:pt x="534525" y="225526"/>
                  </a:cubicBezTo>
                  <a:cubicBezTo>
                    <a:pt x="520598" y="114107"/>
                    <a:pt x="412523" y="30033"/>
                    <a:pt x="283093" y="30033"/>
                  </a:cubicBezTo>
                  <a:cubicBezTo>
                    <a:pt x="143636" y="30033"/>
                    <a:pt x="30176" y="128568"/>
                    <a:pt x="30176" y="249534"/>
                  </a:cubicBezTo>
                  <a:cubicBezTo>
                    <a:pt x="30176" y="299960"/>
                    <a:pt x="49395" y="347420"/>
                    <a:pt x="85791" y="386723"/>
                  </a:cubicBezTo>
                  <a:cubicBezTo>
                    <a:pt x="89598" y="390894"/>
                    <a:pt x="90898" y="397012"/>
                    <a:pt x="88855" y="402295"/>
                  </a:cubicBezTo>
                  <a:cubicBezTo>
                    <a:pt x="81613" y="421947"/>
                    <a:pt x="70843" y="438539"/>
                    <a:pt x="56823" y="451609"/>
                  </a:cubicBezTo>
                  <a:cubicBezTo>
                    <a:pt x="77342" y="451980"/>
                    <a:pt x="104454" y="448643"/>
                    <a:pt x="129708" y="433533"/>
                  </a:cubicBezTo>
                  <a:cubicBezTo>
                    <a:pt x="134444" y="430845"/>
                    <a:pt x="140386" y="430753"/>
                    <a:pt x="145121" y="433441"/>
                  </a:cubicBezTo>
                  <a:cubicBezTo>
                    <a:pt x="186346" y="456800"/>
                    <a:pt x="234069" y="469128"/>
                    <a:pt x="283279" y="469128"/>
                  </a:cubicBezTo>
                  <a:cubicBezTo>
                    <a:pt x="310112" y="469128"/>
                    <a:pt x="336481" y="465606"/>
                    <a:pt x="361735" y="458376"/>
                  </a:cubicBezTo>
                  <a:cubicBezTo>
                    <a:pt x="369813" y="456151"/>
                    <a:pt x="378169" y="460878"/>
                    <a:pt x="380398" y="468943"/>
                  </a:cubicBezTo>
                  <a:cubicBezTo>
                    <a:pt x="382812" y="476915"/>
                    <a:pt x="378076" y="485257"/>
                    <a:pt x="369999" y="487574"/>
                  </a:cubicBezTo>
                  <a:cubicBezTo>
                    <a:pt x="342051" y="495639"/>
                    <a:pt x="312804" y="499532"/>
                    <a:pt x="283279" y="499532"/>
                  </a:cubicBezTo>
                  <a:cubicBezTo>
                    <a:pt x="231748" y="499532"/>
                    <a:pt x="181610" y="487296"/>
                    <a:pt x="137693" y="464123"/>
                  </a:cubicBezTo>
                  <a:cubicBezTo>
                    <a:pt x="97305" y="485072"/>
                    <a:pt x="55337" y="483403"/>
                    <a:pt x="33054" y="480252"/>
                  </a:cubicBezTo>
                  <a:cubicBezTo>
                    <a:pt x="23676" y="479047"/>
                    <a:pt x="16341" y="472280"/>
                    <a:pt x="14206" y="463103"/>
                  </a:cubicBezTo>
                  <a:cubicBezTo>
                    <a:pt x="12256" y="453834"/>
                    <a:pt x="15970" y="444471"/>
                    <a:pt x="24048" y="439280"/>
                  </a:cubicBezTo>
                  <a:cubicBezTo>
                    <a:pt x="38346" y="429826"/>
                    <a:pt x="49395" y="416756"/>
                    <a:pt x="57101" y="400163"/>
                  </a:cubicBezTo>
                  <a:cubicBezTo>
                    <a:pt x="20148" y="357060"/>
                    <a:pt x="0" y="304039"/>
                    <a:pt x="0" y="249812"/>
                  </a:cubicBezTo>
                  <a:cubicBezTo>
                    <a:pt x="0" y="112068"/>
                    <a:pt x="127016" y="0"/>
                    <a:pt x="28327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2400">
                <a:latin typeface="微软雅黑" panose="020B0503020204020204" charset="-122"/>
                <a:ea typeface="微软雅黑" panose="020B0503020204020204" charset="-122"/>
              </a:endParaRPr>
            </a:p>
          </p:txBody>
        </p:sp>
        <p:sp>
          <p:nvSpPr>
            <p:cNvPr id="100" name="椭圆 60"/>
            <p:cNvSpPr/>
            <p:nvPr/>
          </p:nvSpPr>
          <p:spPr>
            <a:xfrm>
              <a:off x="4187259" y="4307458"/>
              <a:ext cx="558940" cy="577644"/>
            </a:xfrm>
            <a:custGeom>
              <a:avLst/>
              <a:gdLst>
                <a:gd name="T0" fmla="*/ 743 w 743"/>
                <a:gd name="T1" fmla="*/ 27 h 769"/>
                <a:gd name="T2" fmla="*/ 736 w 743"/>
                <a:gd name="T3" fmla="*/ 8 h 769"/>
                <a:gd name="T4" fmla="*/ 717 w 743"/>
                <a:gd name="T5" fmla="*/ 0 h 769"/>
                <a:gd name="T6" fmla="*/ 599 w 743"/>
                <a:gd name="T7" fmla="*/ 0 h 769"/>
                <a:gd name="T8" fmla="*/ 591 w 743"/>
                <a:gd name="T9" fmla="*/ 1 h 769"/>
                <a:gd name="T10" fmla="*/ 569 w 743"/>
                <a:gd name="T11" fmla="*/ 1 h 769"/>
                <a:gd name="T12" fmla="*/ 555 w 743"/>
                <a:gd name="T13" fmla="*/ 2 h 769"/>
                <a:gd name="T14" fmla="*/ 184 w 743"/>
                <a:gd name="T15" fmla="*/ 2 h 769"/>
                <a:gd name="T16" fmla="*/ 171 w 743"/>
                <a:gd name="T17" fmla="*/ 1 h 769"/>
                <a:gd name="T18" fmla="*/ 152 w 743"/>
                <a:gd name="T19" fmla="*/ 1 h 769"/>
                <a:gd name="T20" fmla="*/ 144 w 743"/>
                <a:gd name="T21" fmla="*/ 0 h 769"/>
                <a:gd name="T22" fmla="*/ 26 w 743"/>
                <a:gd name="T23" fmla="*/ 0 h 769"/>
                <a:gd name="T24" fmla="*/ 8 w 743"/>
                <a:gd name="T25" fmla="*/ 8 h 769"/>
                <a:gd name="T26" fmla="*/ 0 w 743"/>
                <a:gd name="T27" fmla="*/ 27 h 769"/>
                <a:gd name="T28" fmla="*/ 118 w 743"/>
                <a:gd name="T29" fmla="*/ 266 h 769"/>
                <a:gd name="T30" fmla="*/ 118 w 743"/>
                <a:gd name="T31" fmla="*/ 267 h 769"/>
                <a:gd name="T32" fmla="*/ 118 w 743"/>
                <a:gd name="T33" fmla="*/ 270 h 769"/>
                <a:gd name="T34" fmla="*/ 342 w 743"/>
                <a:gd name="T35" fmla="*/ 511 h 769"/>
                <a:gd name="T36" fmla="*/ 342 w 743"/>
                <a:gd name="T37" fmla="*/ 713 h 769"/>
                <a:gd name="T38" fmla="*/ 242 w 743"/>
                <a:gd name="T39" fmla="*/ 713 h 769"/>
                <a:gd name="T40" fmla="*/ 228 w 743"/>
                <a:gd name="T41" fmla="*/ 727 h 769"/>
                <a:gd name="T42" fmla="*/ 228 w 743"/>
                <a:gd name="T43" fmla="*/ 756 h 769"/>
                <a:gd name="T44" fmla="*/ 242 w 743"/>
                <a:gd name="T45" fmla="*/ 769 h 769"/>
                <a:gd name="T46" fmla="*/ 498 w 743"/>
                <a:gd name="T47" fmla="*/ 769 h 769"/>
                <a:gd name="T48" fmla="*/ 511 w 743"/>
                <a:gd name="T49" fmla="*/ 756 h 769"/>
                <a:gd name="T50" fmla="*/ 511 w 743"/>
                <a:gd name="T51" fmla="*/ 727 h 769"/>
                <a:gd name="T52" fmla="*/ 498 w 743"/>
                <a:gd name="T53" fmla="*/ 713 h 769"/>
                <a:gd name="T54" fmla="*/ 398 w 743"/>
                <a:gd name="T55" fmla="*/ 713 h 769"/>
                <a:gd name="T56" fmla="*/ 398 w 743"/>
                <a:gd name="T57" fmla="*/ 511 h 769"/>
                <a:gd name="T58" fmla="*/ 621 w 743"/>
                <a:gd name="T59" fmla="*/ 279 h 769"/>
                <a:gd name="T60" fmla="*/ 623 w 743"/>
                <a:gd name="T61" fmla="*/ 271 h 769"/>
                <a:gd name="T62" fmla="*/ 623 w 743"/>
                <a:gd name="T63" fmla="*/ 266 h 769"/>
                <a:gd name="T64" fmla="*/ 743 w 743"/>
                <a:gd name="T65" fmla="*/ 27 h 769"/>
                <a:gd name="T66" fmla="*/ 370 w 743"/>
                <a:gd name="T67" fmla="*/ 457 h 769"/>
                <a:gd name="T68" fmla="*/ 174 w 743"/>
                <a:gd name="T69" fmla="*/ 261 h 769"/>
                <a:gd name="T70" fmla="*/ 174 w 743"/>
                <a:gd name="T71" fmla="*/ 58 h 769"/>
                <a:gd name="T72" fmla="*/ 566 w 743"/>
                <a:gd name="T73" fmla="*/ 58 h 769"/>
                <a:gd name="T74" fmla="*/ 566 w 743"/>
                <a:gd name="T75" fmla="*/ 261 h 769"/>
                <a:gd name="T76" fmla="*/ 370 w 743"/>
                <a:gd name="T77" fmla="*/ 457 h 769"/>
                <a:gd name="T78" fmla="*/ 118 w 743"/>
                <a:gd name="T79" fmla="*/ 209 h 769"/>
                <a:gd name="T80" fmla="*/ 55 w 743"/>
                <a:gd name="T81" fmla="*/ 53 h 769"/>
                <a:gd name="T82" fmla="*/ 118 w 743"/>
                <a:gd name="T83" fmla="*/ 53 h 769"/>
                <a:gd name="T84" fmla="*/ 118 w 743"/>
                <a:gd name="T85" fmla="*/ 209 h 769"/>
                <a:gd name="T86" fmla="*/ 626 w 743"/>
                <a:gd name="T87" fmla="*/ 209 h 769"/>
                <a:gd name="T88" fmla="*/ 626 w 743"/>
                <a:gd name="T89" fmla="*/ 53 h 769"/>
                <a:gd name="T90" fmla="*/ 688 w 743"/>
                <a:gd name="T91" fmla="*/ 53 h 769"/>
                <a:gd name="T92" fmla="*/ 626 w 743"/>
                <a:gd name="T93" fmla="*/ 20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3" h="769">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2400">
                <a:latin typeface="微软雅黑" panose="020B0503020204020204" charset="-122"/>
                <a:ea typeface="微软雅黑" panose="020B0503020204020204" charset="-122"/>
              </a:endParaRPr>
            </a:p>
          </p:txBody>
        </p:sp>
        <p:sp>
          <p:nvSpPr>
            <p:cNvPr id="101" name="矩形 100"/>
            <p:cNvSpPr/>
            <p:nvPr/>
          </p:nvSpPr>
          <p:spPr>
            <a:xfrm>
              <a:off x="3388489" y="4934109"/>
              <a:ext cx="2247563" cy="1145515"/>
            </a:xfrm>
            <a:prstGeom prst="rect">
              <a:avLst/>
            </a:prstGeom>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20000"/>
                </a:lnSpc>
              </a:pPr>
              <a:r>
                <a:rPr lang="zh-CN" altLang="en-US" dirty="0">
                  <a:solidFill>
                    <a:schemeClr val="bg1"/>
                  </a:solidFill>
                  <a:latin typeface="微软雅黑" panose="020B0503020204020204" charset="-122"/>
                  <a:ea typeface="微软雅黑" panose="020B0503020204020204" charset="-122"/>
                </a:rPr>
                <a:t>Insufficient funding and technical support</a:t>
              </a:r>
            </a:p>
          </p:txBody>
        </p:sp>
        <p:sp>
          <p:nvSpPr>
            <p:cNvPr id="102" name="矩形 101"/>
            <p:cNvSpPr/>
            <p:nvPr/>
          </p:nvSpPr>
          <p:spPr>
            <a:xfrm>
              <a:off x="1118627" y="4934109"/>
              <a:ext cx="1770342" cy="1145515"/>
            </a:xfrm>
            <a:prstGeom prst="rect">
              <a:avLst/>
            </a:prstGeom>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20000"/>
                </a:lnSpc>
              </a:pPr>
              <a:r>
                <a:rPr lang="zh-CN" altLang="en-US" dirty="0">
                  <a:solidFill>
                    <a:schemeClr val="bg1"/>
                  </a:solidFill>
                  <a:latin typeface="微软雅黑" panose="020B0503020204020204" charset="-122"/>
                  <a:ea typeface="微软雅黑" panose="020B0503020204020204" charset="-122"/>
                </a:rPr>
                <a:t>Inconsistent policies and standards</a:t>
              </a:r>
            </a:p>
          </p:txBody>
        </p:sp>
        <p:sp>
          <p:nvSpPr>
            <p:cNvPr id="103" name="矩形 102"/>
            <p:cNvSpPr/>
            <p:nvPr/>
          </p:nvSpPr>
          <p:spPr>
            <a:xfrm>
              <a:off x="3342947" y="2631070"/>
              <a:ext cx="2247563" cy="1456470"/>
            </a:xfrm>
            <a:prstGeom prst="rect">
              <a:avLst/>
            </a:prstGeom>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20000"/>
                </a:lnSpc>
              </a:pPr>
              <a:r>
                <a:rPr lang="zh-CN" altLang="en-US" sz="1400" dirty="0">
                  <a:solidFill>
                    <a:schemeClr val="bg1"/>
                  </a:solidFill>
                  <a:latin typeface="微软雅黑" panose="020B0503020204020204" charset="-122"/>
                  <a:ea typeface="微软雅黑" panose="020B0503020204020204" charset="-122"/>
                </a:rPr>
                <a:t>The contradiction between economic development and environmental protection</a:t>
              </a:r>
            </a:p>
          </p:txBody>
        </p:sp>
        <p:sp>
          <p:nvSpPr>
            <p:cNvPr id="104" name="矩形 103"/>
            <p:cNvSpPr/>
            <p:nvPr/>
          </p:nvSpPr>
          <p:spPr>
            <a:xfrm>
              <a:off x="867240" y="2724119"/>
              <a:ext cx="2270299" cy="1184301"/>
            </a:xfrm>
            <a:prstGeom prst="rect">
              <a:avLst/>
            </a:prstGeom>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20000"/>
                </a:lnSpc>
              </a:pPr>
              <a:r>
                <a:rPr lang="zh-CN" altLang="en-US" sz="1400" dirty="0">
                  <a:solidFill>
                    <a:schemeClr val="bg1"/>
                  </a:solidFill>
                  <a:latin typeface="微软雅黑" panose="020B0503020204020204" charset="-122"/>
                  <a:ea typeface="微软雅黑" panose="020B0503020204020204" charset="-122"/>
                </a:rPr>
                <a:t>Difficult to define responsibilities for cross-border environmental issues</a:t>
              </a:r>
            </a:p>
          </p:txBody>
        </p:sp>
      </p:grpSp>
      <p:sp>
        <p:nvSpPr>
          <p:cNvPr id="23" name="文本框 22"/>
          <p:cNvSpPr txBox="1"/>
          <p:nvPr/>
        </p:nvSpPr>
        <p:spPr>
          <a:xfrm>
            <a:off x="8536305" y="1393825"/>
            <a:ext cx="3778885" cy="230124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400" b="1" dirty="0">
                <a:solidFill>
                  <a:schemeClr val="tx1">
                    <a:lumMod val="75000"/>
                    <a:lumOff val="25000"/>
                  </a:schemeClr>
                </a:solidFill>
                <a:latin typeface="微软雅黑" panose="020B0503020204020204" charset="-122"/>
                <a:ea typeface="微软雅黑" panose="020B0503020204020204" charset="-122"/>
              </a:rPr>
              <a:t>Problem: </a:t>
            </a:r>
            <a:r>
              <a:rPr lang="en-US" altLang="zh-CN" sz="1400" dirty="0">
                <a:solidFill>
                  <a:schemeClr val="tx1">
                    <a:lumMod val="75000"/>
                    <a:lumOff val="25000"/>
                  </a:schemeClr>
                </a:solidFill>
                <a:latin typeface="微软雅黑" panose="020B0503020204020204" charset="-122"/>
                <a:ea typeface="微软雅黑" panose="020B0503020204020204" charset="-122"/>
              </a:rPr>
              <a:t>There are significant differences in economic development levels between regions, and some areas may prioritize economic development over tariffs.</a:t>
            </a:r>
          </a:p>
          <a:p>
            <a:pPr>
              <a:lnSpc>
                <a:spcPct val="114000"/>
              </a:lnSpc>
            </a:pPr>
            <a:r>
              <a:rPr lang="en-US" altLang="zh-CN" sz="1400" b="1" dirty="0">
                <a:solidFill>
                  <a:schemeClr val="tx1">
                    <a:lumMod val="75000"/>
                    <a:lumOff val="25000"/>
                  </a:schemeClr>
                </a:solidFill>
                <a:latin typeface="微软雅黑" panose="020B0503020204020204" charset="-122"/>
                <a:ea typeface="微软雅黑" panose="020B0503020204020204" charset="-122"/>
              </a:rPr>
              <a:t>Response measures: </a:t>
            </a:r>
            <a:r>
              <a:rPr lang="en-US" altLang="zh-CN" sz="1400" dirty="0">
                <a:solidFill>
                  <a:schemeClr val="tx1">
                    <a:lumMod val="75000"/>
                    <a:lumOff val="25000"/>
                  </a:schemeClr>
                </a:solidFill>
                <a:latin typeface="微软雅黑" panose="020B0503020204020204" charset="-122"/>
                <a:ea typeface="微软雅黑" panose="020B0503020204020204" charset="-122"/>
              </a:rPr>
              <a:t>Introduce an ecological compensation mechanism and help economically underdeveloped areas achieve green transformation through policy guidance and financial support.</a:t>
            </a:r>
          </a:p>
        </p:txBody>
      </p:sp>
      <p:sp>
        <p:nvSpPr>
          <p:cNvPr id="24" name="文本框 23"/>
          <p:cNvSpPr txBox="1"/>
          <p:nvPr/>
        </p:nvSpPr>
        <p:spPr>
          <a:xfrm>
            <a:off x="8559165" y="3895725"/>
            <a:ext cx="3580765" cy="205613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400" b="1" dirty="0">
                <a:solidFill>
                  <a:schemeClr val="tx1">
                    <a:lumMod val="75000"/>
                    <a:lumOff val="25000"/>
                  </a:schemeClr>
                </a:solidFill>
                <a:latin typeface="微软雅黑" panose="020B0503020204020204" charset="-122"/>
                <a:ea typeface="微软雅黑" panose="020B0503020204020204" charset="-122"/>
              </a:rPr>
              <a:t>Problem: </a:t>
            </a:r>
            <a:r>
              <a:rPr lang="en-US" altLang="zh-CN" sz="1400" dirty="0">
                <a:solidFill>
                  <a:schemeClr val="tx1">
                    <a:lumMod val="75000"/>
                    <a:lumOff val="25000"/>
                  </a:schemeClr>
                </a:solidFill>
                <a:latin typeface="微软雅黑" panose="020B0503020204020204" charset="-122"/>
                <a:ea typeface="微软雅黑" panose="020B0503020204020204" charset="-122"/>
              </a:rPr>
              <a:t>Some regions lack governance funds or technical support, making it difficult to undertake high cost governance tasks.</a:t>
            </a:r>
          </a:p>
          <a:p>
            <a:pPr>
              <a:lnSpc>
                <a:spcPct val="114000"/>
              </a:lnSpc>
            </a:pPr>
            <a:r>
              <a:rPr lang="en-US" altLang="zh-CN" sz="1400" b="1" dirty="0">
                <a:solidFill>
                  <a:schemeClr val="tx1">
                    <a:lumMod val="75000"/>
                    <a:lumOff val="25000"/>
                  </a:schemeClr>
                </a:solidFill>
                <a:latin typeface="微软雅黑" panose="020B0503020204020204" charset="-122"/>
                <a:ea typeface="微软雅黑" panose="020B0503020204020204" charset="-122"/>
              </a:rPr>
              <a:t>Response measures: </a:t>
            </a:r>
            <a:r>
              <a:rPr lang="en-US" altLang="zh-CN" sz="1400" dirty="0">
                <a:solidFill>
                  <a:schemeClr val="tx1">
                    <a:lumMod val="75000"/>
                    <a:lumOff val="25000"/>
                  </a:schemeClr>
                </a:solidFill>
                <a:latin typeface="微软雅黑" panose="020B0503020204020204" charset="-122"/>
                <a:ea typeface="微软雅黑" panose="020B0503020204020204" charset="-122"/>
              </a:rPr>
              <a:t>Attract social capital participation through regional cooperation to share funds and technological resources.</a:t>
            </a:r>
          </a:p>
        </p:txBody>
      </p:sp>
      <p:sp>
        <p:nvSpPr>
          <p:cNvPr id="25" name="文本框 24"/>
          <p:cNvSpPr txBox="1"/>
          <p:nvPr/>
        </p:nvSpPr>
        <p:spPr>
          <a:xfrm>
            <a:off x="136716" y="1148080"/>
            <a:ext cx="3779520" cy="2546985"/>
          </a:xfrm>
          <a:prstGeom prst="rect">
            <a:avLst/>
          </a:prstGeom>
          <a:noFill/>
        </p:spPr>
        <p:txBody>
          <a:bodyPr wrap="square" rtlCol="0">
            <a:spAutoFit/>
            <a:scene3d>
              <a:camera prst="orthographicFront"/>
              <a:lightRig rig="threePt" dir="t"/>
            </a:scene3d>
            <a:sp3d contourW="12700"/>
          </a:bodyPr>
          <a:lstStyle/>
          <a:p>
            <a:pPr algn="l">
              <a:lnSpc>
                <a:spcPct val="114000"/>
              </a:lnSpc>
            </a:pPr>
            <a:r>
              <a:rPr lang="en-US" altLang="zh-CN" sz="1400" b="1" dirty="0">
                <a:solidFill>
                  <a:schemeClr val="tx1">
                    <a:lumMod val="75000"/>
                    <a:lumOff val="25000"/>
                  </a:schemeClr>
                </a:solidFill>
                <a:latin typeface="微软雅黑" panose="020B0503020204020204" charset="-122"/>
                <a:ea typeface="微软雅黑" panose="020B0503020204020204" charset="-122"/>
              </a:rPr>
              <a:t>Problem: </a:t>
            </a:r>
            <a:r>
              <a:rPr lang="en-US" altLang="zh-CN" sz="1400" dirty="0">
                <a:solidFill>
                  <a:schemeClr val="tx1">
                    <a:lumMod val="75000"/>
                    <a:lumOff val="25000"/>
                  </a:schemeClr>
                </a:solidFill>
                <a:latin typeface="微软雅黑" panose="020B0503020204020204" charset="-122"/>
                <a:ea typeface="微软雅黑" panose="020B0503020204020204" charset="-122"/>
              </a:rPr>
              <a:t>Environmental issues such as water pollution and air pollution often involve multiple regions, and the sources of pollution are difficult to remedy. Villagers are prone to shirking responsibility.</a:t>
            </a:r>
          </a:p>
          <a:p>
            <a:pPr algn="l">
              <a:lnSpc>
                <a:spcPct val="114000"/>
              </a:lnSpc>
            </a:pPr>
            <a:r>
              <a:rPr lang="en-US" altLang="zh-CN" sz="1400" b="1" dirty="0">
                <a:solidFill>
                  <a:schemeClr val="tx1">
                    <a:lumMod val="75000"/>
                    <a:lumOff val="25000"/>
                  </a:schemeClr>
                </a:solidFill>
                <a:latin typeface="微软雅黑" panose="020B0503020204020204" charset="-122"/>
                <a:ea typeface="微软雅黑" panose="020B0503020204020204" charset="-122"/>
              </a:rPr>
              <a:t>Measures: </a:t>
            </a:r>
            <a:r>
              <a:rPr lang="en-US" altLang="zh-CN" sz="1400" dirty="0">
                <a:solidFill>
                  <a:schemeClr val="tx1">
                    <a:lumMod val="75000"/>
                    <a:lumOff val="25000"/>
                  </a:schemeClr>
                </a:solidFill>
                <a:latin typeface="微软雅黑" panose="020B0503020204020204" charset="-122"/>
                <a:ea typeface="微软雅黑" panose="020B0503020204020204" charset="-122"/>
              </a:rPr>
              <a:t>Clear allocation of responsibilities through legal agreements, while introducing third-party monitoring and evaluation mechanisms.</a:t>
            </a:r>
          </a:p>
        </p:txBody>
      </p:sp>
      <p:sp>
        <p:nvSpPr>
          <p:cNvPr id="26" name="文本框 25"/>
          <p:cNvSpPr txBox="1"/>
          <p:nvPr/>
        </p:nvSpPr>
        <p:spPr>
          <a:xfrm>
            <a:off x="196850" y="3895725"/>
            <a:ext cx="3659505" cy="2056130"/>
          </a:xfrm>
          <a:prstGeom prst="rect">
            <a:avLst/>
          </a:prstGeom>
          <a:noFill/>
        </p:spPr>
        <p:txBody>
          <a:bodyPr wrap="square" rtlCol="0">
            <a:spAutoFit/>
            <a:scene3d>
              <a:camera prst="orthographicFront"/>
              <a:lightRig rig="threePt" dir="t"/>
            </a:scene3d>
            <a:sp3d contourW="12700"/>
          </a:bodyPr>
          <a:lstStyle/>
          <a:p>
            <a:pPr algn="l">
              <a:lnSpc>
                <a:spcPct val="114000"/>
              </a:lnSpc>
            </a:pPr>
            <a:r>
              <a:rPr lang="en-US" altLang="zh-CN" sz="1400" b="1" dirty="0">
                <a:solidFill>
                  <a:schemeClr val="tx1">
                    <a:lumMod val="75000"/>
                    <a:lumOff val="25000"/>
                  </a:schemeClr>
                </a:solidFill>
                <a:latin typeface="微软雅黑" panose="020B0503020204020204" charset="-122"/>
                <a:ea typeface="微软雅黑" panose="020B0503020204020204" charset="-122"/>
              </a:rPr>
              <a:t>Problem: </a:t>
            </a:r>
            <a:r>
              <a:rPr lang="en-US" altLang="zh-CN" sz="1400" dirty="0">
                <a:solidFill>
                  <a:schemeClr val="tx1">
                    <a:lumMod val="75000"/>
                    <a:lumOff val="25000"/>
                  </a:schemeClr>
                </a:solidFill>
                <a:latin typeface="微软雅黑" panose="020B0503020204020204" charset="-122"/>
                <a:ea typeface="微软雅黑" panose="020B0503020204020204" charset="-122"/>
              </a:rPr>
              <a:t>Differences in environmental policies and technical standards in different regions may lead to uneven governance effects.</a:t>
            </a:r>
          </a:p>
          <a:p>
            <a:pPr algn="l">
              <a:lnSpc>
                <a:spcPct val="114000"/>
              </a:lnSpc>
            </a:pPr>
            <a:r>
              <a:rPr lang="en-US" altLang="zh-CN" sz="1400" b="1" dirty="0">
                <a:solidFill>
                  <a:schemeClr val="tx1">
                    <a:lumMod val="75000"/>
                    <a:lumOff val="25000"/>
                  </a:schemeClr>
                </a:solidFill>
                <a:latin typeface="微软雅黑" panose="020B0503020204020204" charset="-122"/>
                <a:ea typeface="微软雅黑" panose="020B0503020204020204" charset="-122"/>
              </a:rPr>
              <a:t>Response measures: </a:t>
            </a:r>
            <a:r>
              <a:rPr lang="en-US" altLang="zh-CN" sz="1400" dirty="0">
                <a:solidFill>
                  <a:schemeClr val="tx1">
                    <a:lumMod val="75000"/>
                    <a:lumOff val="25000"/>
                  </a:schemeClr>
                </a:solidFill>
                <a:latin typeface="微软雅黑" panose="020B0503020204020204" charset="-122"/>
                <a:ea typeface="微软雅黑" panose="020B0503020204020204" charset="-122"/>
              </a:rPr>
              <a:t>Establish regional unified environmental governance standards and strengthen cross regional policy coordination.</a:t>
            </a:r>
          </a:p>
        </p:txBody>
      </p:sp>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1000" fill="hold"/>
                                        <p:tgtEl>
                                          <p:spTgt spid="92"/>
                                        </p:tgtEl>
                                        <p:attrNameLst>
                                          <p:attrName>ppt_w</p:attrName>
                                        </p:attrNameLst>
                                      </p:cBhvr>
                                      <p:tavLst>
                                        <p:tav tm="0">
                                          <p:val>
                                            <p:fltVal val="0"/>
                                          </p:val>
                                        </p:tav>
                                        <p:tav tm="100000">
                                          <p:val>
                                            <p:strVal val="#ppt_w"/>
                                          </p:val>
                                        </p:tav>
                                      </p:tavLst>
                                    </p:anim>
                                    <p:anim calcmode="lin" valueType="num">
                                      <p:cBhvr>
                                        <p:cTn id="8" dur="1000" fill="hold"/>
                                        <p:tgtEl>
                                          <p:spTgt spid="92"/>
                                        </p:tgtEl>
                                        <p:attrNameLst>
                                          <p:attrName>ppt_h</p:attrName>
                                        </p:attrNameLst>
                                      </p:cBhvr>
                                      <p:tavLst>
                                        <p:tav tm="0">
                                          <p:val>
                                            <p:fltVal val="0"/>
                                          </p:val>
                                        </p:tav>
                                        <p:tav tm="100000">
                                          <p:val>
                                            <p:strVal val="#ppt_h"/>
                                          </p:val>
                                        </p:tav>
                                      </p:tavLst>
                                    </p:anim>
                                    <p:anim calcmode="lin" valueType="num">
                                      <p:cBhvr>
                                        <p:cTn id="9" dur="1000" fill="hold"/>
                                        <p:tgtEl>
                                          <p:spTgt spid="92"/>
                                        </p:tgtEl>
                                        <p:attrNameLst>
                                          <p:attrName>style.rotation</p:attrName>
                                        </p:attrNameLst>
                                      </p:cBhvr>
                                      <p:tavLst>
                                        <p:tav tm="0">
                                          <p:val>
                                            <p:fltVal val="90"/>
                                          </p:val>
                                        </p:tav>
                                        <p:tav tm="100000">
                                          <p:val>
                                            <p:fltVal val="0"/>
                                          </p:val>
                                        </p:tav>
                                      </p:tavLst>
                                    </p:anim>
                                    <p:animEffect transition="in" filter="fade">
                                      <p:cBhvr>
                                        <p:cTn id="10" dur="1000"/>
                                        <p:tgtEl>
                                          <p:spTgt spid="9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0-#ppt_w/2"/>
                                          </p:val>
                                        </p:tav>
                                        <p:tav tm="100000">
                                          <p:val>
                                            <p:strVal val="#ppt_x"/>
                                          </p:val>
                                        </p:tav>
                                      </p:tavLst>
                                    </p:anim>
                                    <p:anim calcmode="lin" valueType="num">
                                      <p:cBhvr additive="base">
                                        <p:cTn id="19" dur="500" fill="hold"/>
                                        <p:tgtEl>
                                          <p:spTgt spid="26"/>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1+#ppt_w/2"/>
                                          </p:val>
                                        </p:tav>
                                        <p:tav tm="100000">
                                          <p:val>
                                            <p:strVal val="#ppt_x"/>
                                          </p:val>
                                        </p:tav>
                                      </p:tavLst>
                                    </p:anim>
                                    <p:anim calcmode="lin" valueType="num">
                                      <p:cBhvr additive="base">
                                        <p:cTn id="23" dur="500" fill="hold"/>
                                        <p:tgtEl>
                                          <p:spTgt spid="23"/>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1+#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475936" y="419665"/>
            <a:ext cx="9004993" cy="548005"/>
            <a:chOff x="563566" y="288855"/>
            <a:chExt cx="9004993" cy="548005"/>
          </a:xfrm>
        </p:grpSpPr>
        <p:sp>
          <p:nvSpPr>
            <p:cNvPr id="73" name="矩形 72"/>
            <p:cNvSpPr/>
            <p:nvPr/>
          </p:nvSpPr>
          <p:spPr>
            <a:xfrm>
              <a:off x="1268474" y="363711"/>
              <a:ext cx="8300085" cy="429895"/>
            </a:xfrm>
            <a:prstGeom prst="rect">
              <a:avLst/>
            </a:prstGeom>
          </p:spPr>
          <p:txBody>
            <a:bodyPr wrap="none">
              <a:spAutoFit/>
            </a:bodyPr>
            <a:lstStyle/>
            <a:p>
              <a:pPr algn="l"/>
              <a:r>
                <a:rPr lang="zh-CN" altLang="en-US" sz="22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Functional advantages of strengthening regional governance</a:t>
              </a:r>
            </a:p>
          </p:txBody>
        </p:sp>
        <p:sp>
          <p:nvSpPr>
            <p:cNvPr id="74" name="圆角矩形 73"/>
            <p:cNvSpPr/>
            <p:nvPr/>
          </p:nvSpPr>
          <p:spPr>
            <a:xfrm>
              <a:off x="563566" y="288855"/>
              <a:ext cx="605790" cy="548005"/>
            </a:xfrm>
            <a:prstGeom prst="roundRect">
              <a:avLst/>
            </a:prstGeom>
            <a:solidFill>
              <a:srgbClr val="245D90"/>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微软雅黑" panose="020B0503020204020204" charset="-122"/>
                  <a:ea typeface="微软雅黑" panose="020B0503020204020204" charset="-122"/>
                  <a:cs typeface="Nirmala UI" panose="020B0502040204020203" pitchFamily="34" charset="0"/>
                  <a:sym typeface="Century Gothic" panose="020B0502020202020204" pitchFamily="34" charset="0"/>
                </a:rPr>
                <a:t>3</a:t>
              </a:r>
            </a:p>
          </p:txBody>
        </p:sp>
      </p:grpSp>
      <p:sp>
        <p:nvSpPr>
          <p:cNvPr id="8" name="TextBox 7"/>
          <p:cNvSpPr txBox="1"/>
          <p:nvPr/>
        </p:nvSpPr>
        <p:spPr>
          <a:xfrm>
            <a:off x="5214620" y="1796415"/>
            <a:ext cx="1480820" cy="553720"/>
          </a:xfrm>
          <a:prstGeom prst="rect">
            <a:avLst/>
          </a:prstGeom>
          <a:noFill/>
        </p:spPr>
        <p:txBody>
          <a:bodyPr wrap="square" lIns="0" tIns="0" rIns="0" bIns="0" rtlCol="0">
            <a:spAutoFit/>
          </a:bodyPr>
          <a:lstStyle/>
          <a:p>
            <a:pPr algn="ctr"/>
            <a:r>
              <a:rPr b="1" dirty="0">
                <a:solidFill>
                  <a:srgbClr val="FFC000"/>
                </a:solidFill>
                <a:latin typeface="Century Gothic" panose="020B0502020202020204" pitchFamily="34" charset="0"/>
                <a:ea typeface="微软雅黑" panose="020B0503020204020204" charset="-122"/>
                <a:sym typeface="Century Gothic" panose="020B0502020202020204" pitchFamily="34" charset="0"/>
              </a:rPr>
              <a:t>Systemic governance</a:t>
            </a:r>
          </a:p>
        </p:txBody>
      </p:sp>
      <p:sp>
        <p:nvSpPr>
          <p:cNvPr id="17" name="TextBox 16"/>
          <p:cNvSpPr txBox="1"/>
          <p:nvPr/>
        </p:nvSpPr>
        <p:spPr>
          <a:xfrm flipH="1">
            <a:off x="5267960" y="2837815"/>
            <a:ext cx="1869440" cy="830580"/>
          </a:xfrm>
          <a:prstGeom prst="rect">
            <a:avLst/>
          </a:prstGeom>
          <a:noFill/>
        </p:spPr>
        <p:txBody>
          <a:bodyPr wrap="square" lIns="0" tIns="0" rIns="0" bIns="0" rtlCol="0">
            <a:spAutoFit/>
          </a:bodyPr>
          <a:lstStyle/>
          <a:p>
            <a:pPr algn="ctr"/>
            <a:r>
              <a:rPr b="1" dirty="0">
                <a:solidFill>
                  <a:srgbClr val="245D90"/>
                </a:solidFill>
                <a:latin typeface="Century Gothic" panose="020B0502020202020204" pitchFamily="34" charset="0"/>
                <a:ea typeface="微软雅黑" panose="020B0503020204020204" charset="-122"/>
                <a:sym typeface="Century Gothic" panose="020B0502020202020204" pitchFamily="34" charset="0"/>
              </a:rPr>
              <a:t>Efficient utilization of resources</a:t>
            </a:r>
          </a:p>
        </p:txBody>
      </p:sp>
      <p:sp>
        <p:nvSpPr>
          <p:cNvPr id="22" name="TextBox 21"/>
          <p:cNvSpPr txBox="1"/>
          <p:nvPr/>
        </p:nvSpPr>
        <p:spPr>
          <a:xfrm>
            <a:off x="5267960" y="4119245"/>
            <a:ext cx="1869440" cy="553720"/>
          </a:xfrm>
          <a:prstGeom prst="rect">
            <a:avLst/>
          </a:prstGeom>
          <a:noFill/>
        </p:spPr>
        <p:txBody>
          <a:bodyPr wrap="square" lIns="0" tIns="0" rIns="0" bIns="0" rtlCol="0">
            <a:spAutoFit/>
          </a:bodyPr>
          <a:lstStyle/>
          <a:p>
            <a:pPr algn="ctr"/>
            <a:r>
              <a:rPr b="1" dirty="0">
                <a:solidFill>
                  <a:srgbClr val="FFC000"/>
                </a:solidFill>
                <a:latin typeface="Century Gothic" panose="020B0502020202020204" pitchFamily="34" charset="0"/>
                <a:ea typeface="微软雅黑" panose="020B0503020204020204" charset="-122"/>
                <a:sym typeface="Century Gothic" panose="020B0502020202020204" pitchFamily="34" charset="0"/>
              </a:rPr>
              <a:t>Environmental benefit sharing</a:t>
            </a:r>
          </a:p>
        </p:txBody>
      </p:sp>
      <p:sp>
        <p:nvSpPr>
          <p:cNvPr id="28" name="TextBox 27"/>
          <p:cNvSpPr txBox="1"/>
          <p:nvPr/>
        </p:nvSpPr>
        <p:spPr>
          <a:xfrm flipH="1">
            <a:off x="5267960" y="5077460"/>
            <a:ext cx="1869440" cy="830580"/>
          </a:xfrm>
          <a:prstGeom prst="rect">
            <a:avLst/>
          </a:prstGeom>
          <a:noFill/>
        </p:spPr>
        <p:txBody>
          <a:bodyPr wrap="square" lIns="0" tIns="0" rIns="0" bIns="0" rtlCol="0">
            <a:spAutoFit/>
          </a:bodyPr>
          <a:lstStyle/>
          <a:p>
            <a:pPr algn="ctr"/>
            <a:r>
              <a:rPr b="1" dirty="0">
                <a:solidFill>
                  <a:srgbClr val="245D90"/>
                </a:solidFill>
                <a:latin typeface="Century Gothic" panose="020B0502020202020204" pitchFamily="34" charset="0"/>
                <a:ea typeface="微软雅黑" panose="020B0503020204020204" charset="-122"/>
                <a:sym typeface="Century Gothic" panose="020B0502020202020204" pitchFamily="34" charset="0"/>
              </a:rPr>
              <a:t>Risk response and emergency response</a:t>
            </a:r>
          </a:p>
        </p:txBody>
      </p:sp>
      <p:sp>
        <p:nvSpPr>
          <p:cNvPr id="36" name="TextBox 35"/>
          <p:cNvSpPr txBox="1"/>
          <p:nvPr/>
        </p:nvSpPr>
        <p:spPr>
          <a:xfrm>
            <a:off x="254635" y="1206500"/>
            <a:ext cx="4497070" cy="2056130"/>
          </a:xfrm>
          <a:prstGeom prst="rect">
            <a:avLst/>
          </a:prstGeom>
          <a:noFill/>
        </p:spPr>
        <p:txBody>
          <a:bodyPr wrap="square" lIns="91440" tIns="45720" rIns="91440" bIns="45720" rtlCol="0">
            <a:spAutoFit/>
            <a:scene3d>
              <a:camera prst="orthographicFront"/>
              <a:lightRig rig="threePt" dir="t"/>
            </a:scene3d>
            <a:sp3d contourW="12700"/>
          </a:bodyPr>
          <a:lstStyle/>
          <a:p>
            <a:pPr lvl="0" algn="l">
              <a:lnSpc>
                <a:spcPct val="114000"/>
              </a:lnSpc>
              <a:buClrTx/>
              <a:buSzTx/>
              <a:buFontTx/>
            </a:pPr>
            <a:r>
              <a:rPr lang="en-US" altLang="zh-CN" sz="14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Regional governance can consider the integrity of the ecosystem as a whole, solve cross-border environmental problems through comprehensive measures, and achieve overall protection of the ecosystem.</a:t>
            </a:r>
          </a:p>
          <a:p>
            <a:pPr lvl="0" algn="l">
              <a:lnSpc>
                <a:spcPct val="114000"/>
              </a:lnSpc>
              <a:buClrTx/>
              <a:buSzTx/>
              <a:buFontTx/>
            </a:pPr>
            <a:r>
              <a:rPr lang="en-US" altLang="zh-CN" sz="1400" b="1"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Functional manifestation: </a:t>
            </a:r>
            <a:r>
              <a:rPr lang="en-US" altLang="zh-CN" sz="14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For example, watershed management projects not only improve water quality but also protect biodiversity.</a:t>
            </a:r>
          </a:p>
        </p:txBody>
      </p:sp>
      <p:sp>
        <p:nvSpPr>
          <p:cNvPr id="44" name="TextBox 43"/>
          <p:cNvSpPr txBox="1"/>
          <p:nvPr/>
        </p:nvSpPr>
        <p:spPr>
          <a:xfrm>
            <a:off x="242570" y="3664585"/>
            <a:ext cx="4497070" cy="1810385"/>
          </a:xfrm>
          <a:prstGeom prst="rect">
            <a:avLst/>
          </a:prstGeom>
          <a:noFill/>
        </p:spPr>
        <p:txBody>
          <a:bodyPr wrap="square" lIns="91440" tIns="45720" rIns="91440" bIns="45720" rtlCol="0">
            <a:spAutoFit/>
            <a:scene3d>
              <a:camera prst="orthographicFront"/>
              <a:lightRig rig="threePt" dir="t"/>
            </a:scene3d>
            <a:sp3d contourW="12700"/>
          </a:bodyPr>
          <a:lstStyle/>
          <a:p>
            <a:pPr lvl="0" algn="l">
              <a:lnSpc>
                <a:spcPct val="114000"/>
              </a:lnSpc>
              <a:buClrTx/>
              <a:buSzTx/>
              <a:buFontTx/>
            </a:pPr>
            <a:r>
              <a:rPr lang="en-US" altLang="zh-CN" sz="14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Regional governance has achieved the sharing of environmental services and created common environmental benefits for all members within the region.</a:t>
            </a:r>
          </a:p>
          <a:p>
            <a:pPr lvl="0" algn="l">
              <a:lnSpc>
                <a:spcPct val="114000"/>
              </a:lnSpc>
              <a:buClrTx/>
              <a:buSzTx/>
              <a:buFontTx/>
            </a:pPr>
            <a:r>
              <a:rPr lang="en-US" altLang="zh-CN" sz="1400" b="1"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Function manifestation: </a:t>
            </a:r>
            <a:r>
              <a:rPr lang="en-US" altLang="zh-CN" sz="14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For example, air pollution control can improve the overall air quality of the region, with a wide range of benefits.</a:t>
            </a:r>
          </a:p>
        </p:txBody>
      </p:sp>
      <p:sp>
        <p:nvSpPr>
          <p:cNvPr id="45" name="TextBox 44"/>
          <p:cNvSpPr txBox="1"/>
          <p:nvPr/>
        </p:nvSpPr>
        <p:spPr>
          <a:xfrm>
            <a:off x="7519035" y="2155825"/>
            <a:ext cx="4274820" cy="2056130"/>
          </a:xfrm>
          <a:prstGeom prst="rect">
            <a:avLst/>
          </a:prstGeom>
          <a:noFill/>
        </p:spPr>
        <p:txBody>
          <a:bodyPr wrap="square" lIns="91440" tIns="45720" rIns="91440" bIns="45720" rtlCol="0">
            <a:spAutoFit/>
            <a:scene3d>
              <a:camera prst="orthographicFront"/>
              <a:lightRig rig="threePt" dir="t"/>
            </a:scene3d>
            <a:sp3d contourW="12700"/>
          </a:bodyPr>
          <a:lstStyle/>
          <a:p>
            <a:pPr lvl="0" algn="l">
              <a:lnSpc>
                <a:spcPct val="114000"/>
              </a:lnSpc>
              <a:buClrTx/>
              <a:buSzTx/>
              <a:buFontTx/>
            </a:pPr>
            <a:r>
              <a:rPr lang="en-US" altLang="zh-CN" sz="14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Regional cooperation helps optimize resource allocation, reduce redundant construction, and achieve intensive utilization of manpower, technology, and funds.</a:t>
            </a:r>
          </a:p>
          <a:p>
            <a:pPr lvl="0" algn="l">
              <a:lnSpc>
                <a:spcPct val="114000"/>
              </a:lnSpc>
              <a:buClrTx/>
              <a:buSzTx/>
              <a:buFontTx/>
            </a:pPr>
            <a:r>
              <a:rPr lang="en-US" altLang="zh-CN" sz="1400" b="1"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Functional manifestation: </a:t>
            </a:r>
            <a:r>
              <a:rPr lang="en-US" altLang="zh-CN" sz="14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such as cross regional energy sharing and co construction of environmental infrastructure, reducing governance costs.</a:t>
            </a:r>
          </a:p>
        </p:txBody>
      </p:sp>
      <p:sp>
        <p:nvSpPr>
          <p:cNvPr id="46" name="TextBox 45"/>
          <p:cNvSpPr txBox="1"/>
          <p:nvPr/>
        </p:nvSpPr>
        <p:spPr>
          <a:xfrm>
            <a:off x="7519035" y="4795520"/>
            <a:ext cx="4672965" cy="1810385"/>
          </a:xfrm>
          <a:prstGeom prst="rect">
            <a:avLst/>
          </a:prstGeom>
          <a:noFill/>
        </p:spPr>
        <p:txBody>
          <a:bodyPr wrap="square" lIns="91440" tIns="45720" rIns="91440" bIns="45720" rtlCol="0">
            <a:spAutoFit/>
            <a:scene3d>
              <a:camera prst="orthographicFront"/>
              <a:lightRig rig="threePt" dir="t"/>
            </a:scene3d>
            <a:sp3d contourW="12700"/>
          </a:bodyPr>
          <a:lstStyle/>
          <a:p>
            <a:pPr lvl="0" algn="l">
              <a:lnSpc>
                <a:spcPct val="114000"/>
              </a:lnSpc>
              <a:buClrTx/>
              <a:buSzTx/>
              <a:buFontTx/>
            </a:pPr>
            <a:r>
              <a:rPr lang="en-US" altLang="zh-CN" sz="14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Regional cooperation enhances the joint response capability of the environment to risks and reduces the impact of environmental disasters on a single region.</a:t>
            </a:r>
          </a:p>
          <a:p>
            <a:pPr lvl="0" algn="l">
              <a:lnSpc>
                <a:spcPct val="114000"/>
              </a:lnSpc>
              <a:buClrTx/>
              <a:buSzTx/>
              <a:buFontTx/>
            </a:pPr>
            <a:r>
              <a:rPr lang="en-US" altLang="zh-CN" sz="1400" b="1"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Functional manifestation: </a:t>
            </a:r>
            <a:r>
              <a:rPr lang="en-US" altLang="zh-CN" sz="14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such as cross regional flood warning system and emergency response mechanism.</a:t>
            </a:r>
          </a:p>
        </p:txBody>
      </p:sp>
      <p:sp>
        <p:nvSpPr>
          <p:cNvPr id="31" name="任意多边形 30"/>
          <p:cNvSpPr/>
          <p:nvPr/>
        </p:nvSpPr>
        <p:spPr>
          <a:xfrm flipH="1">
            <a:off x="4751870" y="1399502"/>
            <a:ext cx="1346030" cy="1346030"/>
          </a:xfrm>
          <a:custGeom>
            <a:avLst/>
            <a:gdLst>
              <a:gd name="connsiteX0" fmla="*/ 673015 w 1346030"/>
              <a:gd name="connsiteY0" fmla="*/ 0 h 1346030"/>
              <a:gd name="connsiteX1" fmla="*/ 1346030 w 1346030"/>
              <a:gd name="connsiteY1" fmla="*/ 673015 h 1346030"/>
              <a:gd name="connsiteX2" fmla="*/ 673015 w 1346030"/>
              <a:gd name="connsiteY2" fmla="*/ 1346030 h 1346030"/>
              <a:gd name="connsiteX3" fmla="*/ 669306 w 1346030"/>
              <a:gd name="connsiteY3" fmla="*/ 1345656 h 1346030"/>
              <a:gd name="connsiteX4" fmla="*/ 669306 w 1346030"/>
              <a:gd name="connsiteY4" fmla="*/ 1346030 h 1346030"/>
              <a:gd name="connsiteX5" fmla="*/ 0 w 1346030"/>
              <a:gd name="connsiteY5" fmla="*/ 1346030 h 1346030"/>
              <a:gd name="connsiteX6" fmla="*/ 0 w 1346030"/>
              <a:gd name="connsiteY6" fmla="*/ 1133481 h 1346030"/>
              <a:gd name="connsiteX7" fmla="*/ 194385 w 1346030"/>
              <a:gd name="connsiteY7" fmla="*/ 1133481 h 1346030"/>
              <a:gd name="connsiteX8" fmla="*/ 287636 w 1346030"/>
              <a:gd name="connsiteY8" fmla="*/ 1133481 h 1346030"/>
              <a:gd name="connsiteX9" fmla="*/ 290174 w 1346030"/>
              <a:gd name="connsiteY9" fmla="*/ 1133481 h 1346030"/>
              <a:gd name="connsiteX10" fmla="*/ 652313 w 1346030"/>
              <a:gd name="connsiteY10" fmla="*/ 1133481 h 1346030"/>
              <a:gd name="connsiteX11" fmla="*/ 652313 w 1346030"/>
              <a:gd name="connsiteY11" fmla="*/ 1133225 h 1346030"/>
              <a:gd name="connsiteX12" fmla="*/ 654851 w 1346030"/>
              <a:gd name="connsiteY12" fmla="*/ 1133481 h 1346030"/>
              <a:gd name="connsiteX13" fmla="*/ 1115316 w 1346030"/>
              <a:gd name="connsiteY13" fmla="*/ 673015 h 1346030"/>
              <a:gd name="connsiteX14" fmla="*/ 654851 w 1346030"/>
              <a:gd name="connsiteY14" fmla="*/ 212549 h 1346030"/>
              <a:gd name="connsiteX15" fmla="*/ 646668 w 1346030"/>
              <a:gd name="connsiteY15" fmla="*/ 213374 h 1346030"/>
              <a:gd name="connsiteX16" fmla="*/ 298357 w 1346030"/>
              <a:gd name="connsiteY16" fmla="*/ 213374 h 1346030"/>
              <a:gd name="connsiteX17" fmla="*/ 290174 w 1346030"/>
              <a:gd name="connsiteY17" fmla="*/ 212549 h 1346030"/>
              <a:gd name="connsiteX18" fmla="*/ 281991 w 1346030"/>
              <a:gd name="connsiteY18" fmla="*/ 213374 h 1346030"/>
              <a:gd name="connsiteX19" fmla="*/ 194385 w 1346030"/>
              <a:gd name="connsiteY19" fmla="*/ 213374 h 1346030"/>
              <a:gd name="connsiteX20" fmla="*/ 0 w 1346030"/>
              <a:gd name="connsiteY20" fmla="*/ 213374 h 1346030"/>
              <a:gd name="connsiteX21" fmla="*/ 0 w 1346030"/>
              <a:gd name="connsiteY21" fmla="*/ 1206 h 1346030"/>
              <a:gd name="connsiteX22" fmla="*/ 661055 w 1346030"/>
              <a:gd name="connsiteY22" fmla="*/ 1206 h 1346030"/>
              <a:gd name="connsiteX23" fmla="*/ 673015 w 1346030"/>
              <a:gd name="connsiteY23" fmla="*/ 0 h 134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030" h="1346030">
                <a:moveTo>
                  <a:pt x="673015" y="0"/>
                </a:moveTo>
                <a:cubicBezTo>
                  <a:pt x="1044712" y="0"/>
                  <a:pt x="1346030" y="301318"/>
                  <a:pt x="1346030" y="673015"/>
                </a:cubicBezTo>
                <a:cubicBezTo>
                  <a:pt x="1346030" y="1044712"/>
                  <a:pt x="1044712" y="1346030"/>
                  <a:pt x="673015" y="1346030"/>
                </a:cubicBezTo>
                <a:lnTo>
                  <a:pt x="669306" y="1345656"/>
                </a:lnTo>
                <a:lnTo>
                  <a:pt x="669306" y="1346030"/>
                </a:lnTo>
                <a:lnTo>
                  <a:pt x="0" y="1346030"/>
                </a:lnTo>
                <a:lnTo>
                  <a:pt x="0" y="1133481"/>
                </a:lnTo>
                <a:lnTo>
                  <a:pt x="194385" y="1133481"/>
                </a:lnTo>
                <a:lnTo>
                  <a:pt x="287636" y="1133481"/>
                </a:lnTo>
                <a:lnTo>
                  <a:pt x="290174" y="1133481"/>
                </a:lnTo>
                <a:lnTo>
                  <a:pt x="652313" y="1133481"/>
                </a:lnTo>
                <a:lnTo>
                  <a:pt x="652313" y="1133225"/>
                </a:lnTo>
                <a:lnTo>
                  <a:pt x="654851" y="1133481"/>
                </a:lnTo>
                <a:cubicBezTo>
                  <a:pt x="909159" y="1133481"/>
                  <a:pt x="1115316" y="927324"/>
                  <a:pt x="1115316" y="673015"/>
                </a:cubicBezTo>
                <a:cubicBezTo>
                  <a:pt x="1115316" y="418706"/>
                  <a:pt x="909159" y="212549"/>
                  <a:pt x="654851" y="212549"/>
                </a:cubicBezTo>
                <a:cubicBezTo>
                  <a:pt x="652114" y="212549"/>
                  <a:pt x="649381" y="212573"/>
                  <a:pt x="646668" y="213374"/>
                </a:cubicBezTo>
                <a:lnTo>
                  <a:pt x="298357" y="213374"/>
                </a:lnTo>
                <a:lnTo>
                  <a:pt x="290174" y="212549"/>
                </a:lnTo>
                <a:cubicBezTo>
                  <a:pt x="287437" y="212549"/>
                  <a:pt x="284704" y="212573"/>
                  <a:pt x="281991" y="213374"/>
                </a:cubicBezTo>
                <a:lnTo>
                  <a:pt x="194385" y="213374"/>
                </a:lnTo>
                <a:lnTo>
                  <a:pt x="0" y="213374"/>
                </a:lnTo>
                <a:lnTo>
                  <a:pt x="0" y="1206"/>
                </a:lnTo>
                <a:lnTo>
                  <a:pt x="661055" y="1206"/>
                </a:lnTo>
                <a:cubicBezTo>
                  <a:pt x="665021" y="34"/>
                  <a:pt x="669015" y="0"/>
                  <a:pt x="673015" y="0"/>
                </a:cubicBezTo>
                <a:close/>
              </a:path>
            </a:pathLst>
          </a:cu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940">
              <a:latin typeface="Century Gothic" panose="020B0502020202020204" pitchFamily="34" charset="0"/>
              <a:ea typeface="微软雅黑" panose="020B0503020204020204" charset="-122"/>
              <a:sym typeface="Century Gothic" panose="020B0502020202020204" pitchFamily="34" charset="0"/>
            </a:endParaRPr>
          </a:p>
        </p:txBody>
      </p:sp>
      <p:sp>
        <p:nvSpPr>
          <p:cNvPr id="32" name="任意多边形 31"/>
          <p:cNvSpPr/>
          <p:nvPr/>
        </p:nvSpPr>
        <p:spPr>
          <a:xfrm>
            <a:off x="6094101" y="2530700"/>
            <a:ext cx="1346030" cy="1346030"/>
          </a:xfrm>
          <a:custGeom>
            <a:avLst/>
            <a:gdLst>
              <a:gd name="connsiteX0" fmla="*/ 673015 w 1346030"/>
              <a:gd name="connsiteY0" fmla="*/ 0 h 1346030"/>
              <a:gd name="connsiteX1" fmla="*/ 1346030 w 1346030"/>
              <a:gd name="connsiteY1" fmla="*/ 673015 h 1346030"/>
              <a:gd name="connsiteX2" fmla="*/ 673015 w 1346030"/>
              <a:gd name="connsiteY2" fmla="*/ 1346030 h 1346030"/>
              <a:gd name="connsiteX3" fmla="*/ 669306 w 1346030"/>
              <a:gd name="connsiteY3" fmla="*/ 1345656 h 1346030"/>
              <a:gd name="connsiteX4" fmla="*/ 669306 w 1346030"/>
              <a:gd name="connsiteY4" fmla="*/ 1346030 h 1346030"/>
              <a:gd name="connsiteX5" fmla="*/ 0 w 1346030"/>
              <a:gd name="connsiteY5" fmla="*/ 1346030 h 1346030"/>
              <a:gd name="connsiteX6" fmla="*/ 0 w 1346030"/>
              <a:gd name="connsiteY6" fmla="*/ 1133481 h 1346030"/>
              <a:gd name="connsiteX7" fmla="*/ 194385 w 1346030"/>
              <a:gd name="connsiteY7" fmla="*/ 1133481 h 1346030"/>
              <a:gd name="connsiteX8" fmla="*/ 287636 w 1346030"/>
              <a:gd name="connsiteY8" fmla="*/ 1133481 h 1346030"/>
              <a:gd name="connsiteX9" fmla="*/ 290174 w 1346030"/>
              <a:gd name="connsiteY9" fmla="*/ 1133481 h 1346030"/>
              <a:gd name="connsiteX10" fmla="*/ 652313 w 1346030"/>
              <a:gd name="connsiteY10" fmla="*/ 1133481 h 1346030"/>
              <a:gd name="connsiteX11" fmla="*/ 652313 w 1346030"/>
              <a:gd name="connsiteY11" fmla="*/ 1133225 h 1346030"/>
              <a:gd name="connsiteX12" fmla="*/ 654851 w 1346030"/>
              <a:gd name="connsiteY12" fmla="*/ 1133481 h 1346030"/>
              <a:gd name="connsiteX13" fmla="*/ 1115316 w 1346030"/>
              <a:gd name="connsiteY13" fmla="*/ 673015 h 1346030"/>
              <a:gd name="connsiteX14" fmla="*/ 654851 w 1346030"/>
              <a:gd name="connsiteY14" fmla="*/ 212549 h 1346030"/>
              <a:gd name="connsiteX15" fmla="*/ 646668 w 1346030"/>
              <a:gd name="connsiteY15" fmla="*/ 213374 h 1346030"/>
              <a:gd name="connsiteX16" fmla="*/ 298357 w 1346030"/>
              <a:gd name="connsiteY16" fmla="*/ 213374 h 1346030"/>
              <a:gd name="connsiteX17" fmla="*/ 290174 w 1346030"/>
              <a:gd name="connsiteY17" fmla="*/ 212549 h 1346030"/>
              <a:gd name="connsiteX18" fmla="*/ 281991 w 1346030"/>
              <a:gd name="connsiteY18" fmla="*/ 213374 h 1346030"/>
              <a:gd name="connsiteX19" fmla="*/ 194385 w 1346030"/>
              <a:gd name="connsiteY19" fmla="*/ 213374 h 1346030"/>
              <a:gd name="connsiteX20" fmla="*/ 0 w 1346030"/>
              <a:gd name="connsiteY20" fmla="*/ 213374 h 1346030"/>
              <a:gd name="connsiteX21" fmla="*/ 0 w 1346030"/>
              <a:gd name="connsiteY21" fmla="*/ 1206 h 1346030"/>
              <a:gd name="connsiteX22" fmla="*/ 661055 w 1346030"/>
              <a:gd name="connsiteY22" fmla="*/ 1206 h 1346030"/>
              <a:gd name="connsiteX23" fmla="*/ 673015 w 1346030"/>
              <a:gd name="connsiteY23" fmla="*/ 0 h 134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030" h="1346030">
                <a:moveTo>
                  <a:pt x="673015" y="0"/>
                </a:moveTo>
                <a:cubicBezTo>
                  <a:pt x="1044712" y="0"/>
                  <a:pt x="1346030" y="301318"/>
                  <a:pt x="1346030" y="673015"/>
                </a:cubicBezTo>
                <a:cubicBezTo>
                  <a:pt x="1346030" y="1044712"/>
                  <a:pt x="1044712" y="1346030"/>
                  <a:pt x="673015" y="1346030"/>
                </a:cubicBezTo>
                <a:lnTo>
                  <a:pt x="669306" y="1345656"/>
                </a:lnTo>
                <a:lnTo>
                  <a:pt x="669306" y="1346030"/>
                </a:lnTo>
                <a:lnTo>
                  <a:pt x="0" y="1346030"/>
                </a:lnTo>
                <a:lnTo>
                  <a:pt x="0" y="1133481"/>
                </a:lnTo>
                <a:lnTo>
                  <a:pt x="194385" y="1133481"/>
                </a:lnTo>
                <a:lnTo>
                  <a:pt x="287636" y="1133481"/>
                </a:lnTo>
                <a:lnTo>
                  <a:pt x="290174" y="1133481"/>
                </a:lnTo>
                <a:lnTo>
                  <a:pt x="652313" y="1133481"/>
                </a:lnTo>
                <a:lnTo>
                  <a:pt x="652313" y="1133225"/>
                </a:lnTo>
                <a:lnTo>
                  <a:pt x="654851" y="1133481"/>
                </a:lnTo>
                <a:cubicBezTo>
                  <a:pt x="909159" y="1133481"/>
                  <a:pt x="1115316" y="927324"/>
                  <a:pt x="1115316" y="673015"/>
                </a:cubicBezTo>
                <a:cubicBezTo>
                  <a:pt x="1115316" y="418706"/>
                  <a:pt x="909159" y="212549"/>
                  <a:pt x="654851" y="212549"/>
                </a:cubicBezTo>
                <a:cubicBezTo>
                  <a:pt x="652114" y="212549"/>
                  <a:pt x="649381" y="212573"/>
                  <a:pt x="646668" y="213374"/>
                </a:cubicBezTo>
                <a:lnTo>
                  <a:pt x="298357" y="213374"/>
                </a:lnTo>
                <a:lnTo>
                  <a:pt x="290174" y="212549"/>
                </a:lnTo>
                <a:cubicBezTo>
                  <a:pt x="287437" y="212549"/>
                  <a:pt x="284704" y="212573"/>
                  <a:pt x="281991" y="213374"/>
                </a:cubicBezTo>
                <a:lnTo>
                  <a:pt x="194385" y="213374"/>
                </a:lnTo>
                <a:lnTo>
                  <a:pt x="0" y="213374"/>
                </a:lnTo>
                <a:lnTo>
                  <a:pt x="0" y="1206"/>
                </a:lnTo>
                <a:lnTo>
                  <a:pt x="661055" y="1206"/>
                </a:lnTo>
                <a:cubicBezTo>
                  <a:pt x="665021" y="34"/>
                  <a:pt x="669015" y="0"/>
                  <a:pt x="673015" y="0"/>
                </a:cubicBezTo>
                <a:close/>
              </a:path>
            </a:pathLst>
          </a:custGeom>
          <a:solidFill>
            <a:srgbClr val="245D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940">
              <a:latin typeface="Century Gothic" panose="020B0502020202020204" pitchFamily="34" charset="0"/>
              <a:ea typeface="微软雅黑" panose="020B0503020204020204" charset="-122"/>
              <a:sym typeface="Century Gothic" panose="020B0502020202020204" pitchFamily="34" charset="0"/>
            </a:endParaRPr>
          </a:p>
        </p:txBody>
      </p:sp>
      <p:sp>
        <p:nvSpPr>
          <p:cNvPr id="33" name="任意多边形 32"/>
          <p:cNvSpPr/>
          <p:nvPr/>
        </p:nvSpPr>
        <p:spPr>
          <a:xfrm flipH="1">
            <a:off x="4751870" y="3664547"/>
            <a:ext cx="1346030" cy="1346030"/>
          </a:xfrm>
          <a:custGeom>
            <a:avLst/>
            <a:gdLst>
              <a:gd name="connsiteX0" fmla="*/ 673015 w 1346030"/>
              <a:gd name="connsiteY0" fmla="*/ 0 h 1346030"/>
              <a:gd name="connsiteX1" fmla="*/ 1346030 w 1346030"/>
              <a:gd name="connsiteY1" fmla="*/ 673015 h 1346030"/>
              <a:gd name="connsiteX2" fmla="*/ 673015 w 1346030"/>
              <a:gd name="connsiteY2" fmla="*/ 1346030 h 1346030"/>
              <a:gd name="connsiteX3" fmla="*/ 669306 w 1346030"/>
              <a:gd name="connsiteY3" fmla="*/ 1345656 h 1346030"/>
              <a:gd name="connsiteX4" fmla="*/ 669306 w 1346030"/>
              <a:gd name="connsiteY4" fmla="*/ 1346030 h 1346030"/>
              <a:gd name="connsiteX5" fmla="*/ 0 w 1346030"/>
              <a:gd name="connsiteY5" fmla="*/ 1346030 h 1346030"/>
              <a:gd name="connsiteX6" fmla="*/ 0 w 1346030"/>
              <a:gd name="connsiteY6" fmla="*/ 1133481 h 1346030"/>
              <a:gd name="connsiteX7" fmla="*/ 194385 w 1346030"/>
              <a:gd name="connsiteY7" fmla="*/ 1133481 h 1346030"/>
              <a:gd name="connsiteX8" fmla="*/ 287636 w 1346030"/>
              <a:gd name="connsiteY8" fmla="*/ 1133481 h 1346030"/>
              <a:gd name="connsiteX9" fmla="*/ 290174 w 1346030"/>
              <a:gd name="connsiteY9" fmla="*/ 1133481 h 1346030"/>
              <a:gd name="connsiteX10" fmla="*/ 652313 w 1346030"/>
              <a:gd name="connsiteY10" fmla="*/ 1133481 h 1346030"/>
              <a:gd name="connsiteX11" fmla="*/ 652313 w 1346030"/>
              <a:gd name="connsiteY11" fmla="*/ 1133225 h 1346030"/>
              <a:gd name="connsiteX12" fmla="*/ 654851 w 1346030"/>
              <a:gd name="connsiteY12" fmla="*/ 1133481 h 1346030"/>
              <a:gd name="connsiteX13" fmla="*/ 1115316 w 1346030"/>
              <a:gd name="connsiteY13" fmla="*/ 673015 h 1346030"/>
              <a:gd name="connsiteX14" fmla="*/ 654851 w 1346030"/>
              <a:gd name="connsiteY14" fmla="*/ 212549 h 1346030"/>
              <a:gd name="connsiteX15" fmla="*/ 646668 w 1346030"/>
              <a:gd name="connsiteY15" fmla="*/ 213374 h 1346030"/>
              <a:gd name="connsiteX16" fmla="*/ 298357 w 1346030"/>
              <a:gd name="connsiteY16" fmla="*/ 213374 h 1346030"/>
              <a:gd name="connsiteX17" fmla="*/ 290174 w 1346030"/>
              <a:gd name="connsiteY17" fmla="*/ 212549 h 1346030"/>
              <a:gd name="connsiteX18" fmla="*/ 281991 w 1346030"/>
              <a:gd name="connsiteY18" fmla="*/ 213374 h 1346030"/>
              <a:gd name="connsiteX19" fmla="*/ 194385 w 1346030"/>
              <a:gd name="connsiteY19" fmla="*/ 213374 h 1346030"/>
              <a:gd name="connsiteX20" fmla="*/ 0 w 1346030"/>
              <a:gd name="connsiteY20" fmla="*/ 213374 h 1346030"/>
              <a:gd name="connsiteX21" fmla="*/ 0 w 1346030"/>
              <a:gd name="connsiteY21" fmla="*/ 1206 h 1346030"/>
              <a:gd name="connsiteX22" fmla="*/ 661055 w 1346030"/>
              <a:gd name="connsiteY22" fmla="*/ 1206 h 1346030"/>
              <a:gd name="connsiteX23" fmla="*/ 673015 w 1346030"/>
              <a:gd name="connsiteY23" fmla="*/ 0 h 134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030" h="1346030">
                <a:moveTo>
                  <a:pt x="673015" y="0"/>
                </a:moveTo>
                <a:cubicBezTo>
                  <a:pt x="1044712" y="0"/>
                  <a:pt x="1346030" y="301318"/>
                  <a:pt x="1346030" y="673015"/>
                </a:cubicBezTo>
                <a:cubicBezTo>
                  <a:pt x="1346030" y="1044712"/>
                  <a:pt x="1044712" y="1346030"/>
                  <a:pt x="673015" y="1346030"/>
                </a:cubicBezTo>
                <a:lnTo>
                  <a:pt x="669306" y="1345656"/>
                </a:lnTo>
                <a:lnTo>
                  <a:pt x="669306" y="1346030"/>
                </a:lnTo>
                <a:lnTo>
                  <a:pt x="0" y="1346030"/>
                </a:lnTo>
                <a:lnTo>
                  <a:pt x="0" y="1133481"/>
                </a:lnTo>
                <a:lnTo>
                  <a:pt x="194385" y="1133481"/>
                </a:lnTo>
                <a:lnTo>
                  <a:pt x="287636" y="1133481"/>
                </a:lnTo>
                <a:lnTo>
                  <a:pt x="290174" y="1133481"/>
                </a:lnTo>
                <a:lnTo>
                  <a:pt x="652313" y="1133481"/>
                </a:lnTo>
                <a:lnTo>
                  <a:pt x="652313" y="1133225"/>
                </a:lnTo>
                <a:lnTo>
                  <a:pt x="654851" y="1133481"/>
                </a:lnTo>
                <a:cubicBezTo>
                  <a:pt x="909159" y="1133481"/>
                  <a:pt x="1115316" y="927324"/>
                  <a:pt x="1115316" y="673015"/>
                </a:cubicBezTo>
                <a:cubicBezTo>
                  <a:pt x="1115316" y="418706"/>
                  <a:pt x="909159" y="212549"/>
                  <a:pt x="654851" y="212549"/>
                </a:cubicBezTo>
                <a:cubicBezTo>
                  <a:pt x="652114" y="212549"/>
                  <a:pt x="649381" y="212573"/>
                  <a:pt x="646668" y="213374"/>
                </a:cubicBezTo>
                <a:lnTo>
                  <a:pt x="298357" y="213374"/>
                </a:lnTo>
                <a:lnTo>
                  <a:pt x="290174" y="212549"/>
                </a:lnTo>
                <a:cubicBezTo>
                  <a:pt x="287437" y="212549"/>
                  <a:pt x="284704" y="212573"/>
                  <a:pt x="281991" y="213374"/>
                </a:cubicBezTo>
                <a:lnTo>
                  <a:pt x="194385" y="213374"/>
                </a:lnTo>
                <a:lnTo>
                  <a:pt x="0" y="213374"/>
                </a:lnTo>
                <a:lnTo>
                  <a:pt x="0" y="1206"/>
                </a:lnTo>
                <a:lnTo>
                  <a:pt x="661055" y="1206"/>
                </a:lnTo>
                <a:cubicBezTo>
                  <a:pt x="665021" y="34"/>
                  <a:pt x="669015" y="0"/>
                  <a:pt x="673015" y="0"/>
                </a:cubicBezTo>
                <a:close/>
              </a:path>
            </a:pathLst>
          </a:cu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940">
              <a:latin typeface="Century Gothic" panose="020B0502020202020204" pitchFamily="34" charset="0"/>
              <a:ea typeface="微软雅黑" panose="020B0503020204020204" charset="-122"/>
              <a:sym typeface="Century Gothic" panose="020B0502020202020204" pitchFamily="34" charset="0"/>
            </a:endParaRPr>
          </a:p>
        </p:txBody>
      </p:sp>
      <p:sp>
        <p:nvSpPr>
          <p:cNvPr id="34" name="任意多边形 33"/>
          <p:cNvSpPr/>
          <p:nvPr/>
        </p:nvSpPr>
        <p:spPr>
          <a:xfrm>
            <a:off x="6094101" y="4795745"/>
            <a:ext cx="1346030" cy="1346030"/>
          </a:xfrm>
          <a:custGeom>
            <a:avLst/>
            <a:gdLst>
              <a:gd name="connsiteX0" fmla="*/ 673015 w 1346030"/>
              <a:gd name="connsiteY0" fmla="*/ 0 h 1346030"/>
              <a:gd name="connsiteX1" fmla="*/ 1346030 w 1346030"/>
              <a:gd name="connsiteY1" fmla="*/ 673015 h 1346030"/>
              <a:gd name="connsiteX2" fmla="*/ 673015 w 1346030"/>
              <a:gd name="connsiteY2" fmla="*/ 1346030 h 1346030"/>
              <a:gd name="connsiteX3" fmla="*/ 669306 w 1346030"/>
              <a:gd name="connsiteY3" fmla="*/ 1345656 h 1346030"/>
              <a:gd name="connsiteX4" fmla="*/ 669306 w 1346030"/>
              <a:gd name="connsiteY4" fmla="*/ 1346030 h 1346030"/>
              <a:gd name="connsiteX5" fmla="*/ 0 w 1346030"/>
              <a:gd name="connsiteY5" fmla="*/ 1346030 h 1346030"/>
              <a:gd name="connsiteX6" fmla="*/ 0 w 1346030"/>
              <a:gd name="connsiteY6" fmla="*/ 1133481 h 1346030"/>
              <a:gd name="connsiteX7" fmla="*/ 194385 w 1346030"/>
              <a:gd name="connsiteY7" fmla="*/ 1133481 h 1346030"/>
              <a:gd name="connsiteX8" fmla="*/ 287636 w 1346030"/>
              <a:gd name="connsiteY8" fmla="*/ 1133481 h 1346030"/>
              <a:gd name="connsiteX9" fmla="*/ 290174 w 1346030"/>
              <a:gd name="connsiteY9" fmla="*/ 1133481 h 1346030"/>
              <a:gd name="connsiteX10" fmla="*/ 652313 w 1346030"/>
              <a:gd name="connsiteY10" fmla="*/ 1133481 h 1346030"/>
              <a:gd name="connsiteX11" fmla="*/ 652313 w 1346030"/>
              <a:gd name="connsiteY11" fmla="*/ 1133225 h 1346030"/>
              <a:gd name="connsiteX12" fmla="*/ 654851 w 1346030"/>
              <a:gd name="connsiteY12" fmla="*/ 1133481 h 1346030"/>
              <a:gd name="connsiteX13" fmla="*/ 1115316 w 1346030"/>
              <a:gd name="connsiteY13" fmla="*/ 673015 h 1346030"/>
              <a:gd name="connsiteX14" fmla="*/ 654851 w 1346030"/>
              <a:gd name="connsiteY14" fmla="*/ 212549 h 1346030"/>
              <a:gd name="connsiteX15" fmla="*/ 646668 w 1346030"/>
              <a:gd name="connsiteY15" fmla="*/ 213374 h 1346030"/>
              <a:gd name="connsiteX16" fmla="*/ 298357 w 1346030"/>
              <a:gd name="connsiteY16" fmla="*/ 213374 h 1346030"/>
              <a:gd name="connsiteX17" fmla="*/ 290174 w 1346030"/>
              <a:gd name="connsiteY17" fmla="*/ 212549 h 1346030"/>
              <a:gd name="connsiteX18" fmla="*/ 281991 w 1346030"/>
              <a:gd name="connsiteY18" fmla="*/ 213374 h 1346030"/>
              <a:gd name="connsiteX19" fmla="*/ 194385 w 1346030"/>
              <a:gd name="connsiteY19" fmla="*/ 213374 h 1346030"/>
              <a:gd name="connsiteX20" fmla="*/ 0 w 1346030"/>
              <a:gd name="connsiteY20" fmla="*/ 213374 h 1346030"/>
              <a:gd name="connsiteX21" fmla="*/ 0 w 1346030"/>
              <a:gd name="connsiteY21" fmla="*/ 1206 h 1346030"/>
              <a:gd name="connsiteX22" fmla="*/ 661055 w 1346030"/>
              <a:gd name="connsiteY22" fmla="*/ 1206 h 1346030"/>
              <a:gd name="connsiteX23" fmla="*/ 673015 w 1346030"/>
              <a:gd name="connsiteY23" fmla="*/ 0 h 134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030" h="1346030">
                <a:moveTo>
                  <a:pt x="673015" y="0"/>
                </a:moveTo>
                <a:cubicBezTo>
                  <a:pt x="1044712" y="0"/>
                  <a:pt x="1346030" y="301318"/>
                  <a:pt x="1346030" y="673015"/>
                </a:cubicBezTo>
                <a:cubicBezTo>
                  <a:pt x="1346030" y="1044712"/>
                  <a:pt x="1044712" y="1346030"/>
                  <a:pt x="673015" y="1346030"/>
                </a:cubicBezTo>
                <a:lnTo>
                  <a:pt x="669306" y="1345656"/>
                </a:lnTo>
                <a:lnTo>
                  <a:pt x="669306" y="1346030"/>
                </a:lnTo>
                <a:lnTo>
                  <a:pt x="0" y="1346030"/>
                </a:lnTo>
                <a:lnTo>
                  <a:pt x="0" y="1133481"/>
                </a:lnTo>
                <a:lnTo>
                  <a:pt x="194385" y="1133481"/>
                </a:lnTo>
                <a:lnTo>
                  <a:pt x="287636" y="1133481"/>
                </a:lnTo>
                <a:lnTo>
                  <a:pt x="290174" y="1133481"/>
                </a:lnTo>
                <a:lnTo>
                  <a:pt x="652313" y="1133481"/>
                </a:lnTo>
                <a:lnTo>
                  <a:pt x="652313" y="1133225"/>
                </a:lnTo>
                <a:lnTo>
                  <a:pt x="654851" y="1133481"/>
                </a:lnTo>
                <a:cubicBezTo>
                  <a:pt x="909159" y="1133481"/>
                  <a:pt x="1115316" y="927324"/>
                  <a:pt x="1115316" y="673015"/>
                </a:cubicBezTo>
                <a:cubicBezTo>
                  <a:pt x="1115316" y="418706"/>
                  <a:pt x="909159" y="212549"/>
                  <a:pt x="654851" y="212549"/>
                </a:cubicBezTo>
                <a:cubicBezTo>
                  <a:pt x="652114" y="212549"/>
                  <a:pt x="649381" y="212573"/>
                  <a:pt x="646668" y="213374"/>
                </a:cubicBezTo>
                <a:lnTo>
                  <a:pt x="298357" y="213374"/>
                </a:lnTo>
                <a:lnTo>
                  <a:pt x="290174" y="212549"/>
                </a:lnTo>
                <a:cubicBezTo>
                  <a:pt x="287437" y="212549"/>
                  <a:pt x="284704" y="212573"/>
                  <a:pt x="281991" y="213374"/>
                </a:cubicBezTo>
                <a:lnTo>
                  <a:pt x="194385" y="213374"/>
                </a:lnTo>
                <a:lnTo>
                  <a:pt x="0" y="213374"/>
                </a:lnTo>
                <a:lnTo>
                  <a:pt x="0" y="1206"/>
                </a:lnTo>
                <a:lnTo>
                  <a:pt x="661055" y="1206"/>
                </a:lnTo>
                <a:cubicBezTo>
                  <a:pt x="665021" y="34"/>
                  <a:pt x="669015" y="0"/>
                  <a:pt x="673015" y="0"/>
                </a:cubicBezTo>
                <a:close/>
              </a:path>
            </a:pathLst>
          </a:custGeom>
          <a:solidFill>
            <a:srgbClr val="245D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940">
              <a:latin typeface="Century Gothic" panose="020B0502020202020204" pitchFamily="34" charset="0"/>
              <a:ea typeface="微软雅黑" panose="020B0503020204020204" charset="-122"/>
              <a:sym typeface="Century Gothic" panose="020B0502020202020204" pitchFamily="34" charset="0"/>
            </a:endParaRPr>
          </a:p>
        </p:txBody>
      </p:sp>
      <p:sp>
        <p:nvSpPr>
          <p:cNvPr id="6" name="等腰三角形 5"/>
          <p:cNvSpPr/>
          <p:nvPr/>
        </p:nvSpPr>
        <p:spPr>
          <a:xfrm rot="5400000">
            <a:off x="6046600" y="1339638"/>
            <a:ext cx="397793" cy="342925"/>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charset="-122"/>
              <a:sym typeface="Century Gothic" panose="020B0502020202020204" pitchFamily="34" charset="0"/>
            </a:endParaRPr>
          </a:p>
        </p:txBody>
      </p:sp>
      <p:sp>
        <p:nvSpPr>
          <p:cNvPr id="20" name="等腰三角形 19"/>
          <p:cNvSpPr/>
          <p:nvPr/>
        </p:nvSpPr>
        <p:spPr>
          <a:xfrm rot="16200000" flipH="1">
            <a:off x="5756291" y="5869931"/>
            <a:ext cx="397793" cy="342925"/>
          </a:xfrm>
          <a:prstGeom prst="triangle">
            <a:avLst/>
          </a:prstGeom>
          <a:solidFill>
            <a:srgbClr val="245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charset="-122"/>
              <a:sym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clickPar">
                                  <p:stCondLst>
                                    <p:cond delay="0"/>
                                  </p:stCondLst>
                                  <p:childTnLst>
                                    <p:set>
                                      <p:cBhvr>
                                        <p:cTn id="6" dur="500"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2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40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0" nodeType="withEffect">
                                  <p:stCondLst>
                                    <p:cond delay="60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8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8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1000"/>
                            </p:stCondLst>
                            <p:childTnLst>
                              <p:par>
                                <p:cTn id="41" presetID="22" presetClass="entr" presetSubtype="1"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up)">
                                      <p:cBhvr>
                                        <p:cTn id="43" dur="500"/>
                                        <p:tgtEl>
                                          <p:spTgt spid="36"/>
                                        </p:tgtEl>
                                      </p:cBhvr>
                                    </p:animEffect>
                                  </p:childTnLst>
                                </p:cTn>
                              </p:par>
                            </p:childTnLst>
                          </p:cTn>
                        </p:par>
                        <p:par>
                          <p:cTn id="44" fill="hold">
                            <p:stCondLst>
                              <p:cond delay="1500"/>
                            </p:stCondLst>
                            <p:childTnLst>
                              <p:par>
                                <p:cTn id="45" presetID="22" presetClass="entr" presetSubtype="1"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up)">
                                      <p:cBhvr>
                                        <p:cTn id="47" dur="500"/>
                                        <p:tgtEl>
                                          <p:spTgt spid="45"/>
                                        </p:tgtEl>
                                      </p:cBhvr>
                                    </p:animEffect>
                                  </p:childTnLst>
                                </p:cTn>
                              </p:par>
                            </p:childTnLst>
                          </p:cTn>
                        </p:par>
                        <p:par>
                          <p:cTn id="48" fill="hold">
                            <p:stCondLst>
                              <p:cond delay="2000"/>
                            </p:stCondLst>
                            <p:childTnLst>
                              <p:par>
                                <p:cTn id="49" presetID="22" presetClass="entr" presetSubtype="1"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childTnLst>
                          </p:cTn>
                        </p:par>
                        <p:par>
                          <p:cTn id="52" fill="hold">
                            <p:stCondLst>
                              <p:cond delay="2500"/>
                            </p:stCondLst>
                            <p:childTnLst>
                              <p:par>
                                <p:cTn id="53" presetID="22" presetClass="entr" presetSubtype="1"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up)">
                                      <p:cBhvr>
                                        <p:cTn id="5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22" grpId="0"/>
      <p:bldP spid="28" grpId="0"/>
      <p:bldP spid="36" grpId="0"/>
      <p:bldP spid="44" grpId="0"/>
      <p:bldP spid="45" grpId="0"/>
      <p:bldP spid="46" grpId="0"/>
      <p:bldP spid="31" grpId="0" bldLvl="0" animBg="1"/>
      <p:bldP spid="32" grpId="0" bldLvl="0" animBg="1"/>
      <p:bldP spid="33" grpId="0" bldLvl="0" animBg="1"/>
      <p:bldP spid="34" grpId="0" bldLvl="0" animBg="1"/>
      <p:bldP spid="6" grpId="0" bldLvl="0" animBg="1"/>
      <p:bldP spid="2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415" y="0"/>
            <a:ext cx="12211685" cy="6906260"/>
          </a:xfrm>
          <a:prstGeom prst="rect">
            <a:avLst/>
          </a:prstGeom>
          <a:solidFill>
            <a:srgbClr val="245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224882" y="2321510"/>
            <a:ext cx="2344420" cy="2214880"/>
          </a:xfrm>
          <a:prstGeom prst="rect">
            <a:avLst/>
          </a:prstGeom>
          <a:noFill/>
        </p:spPr>
        <p:txBody>
          <a:bodyPr wrap="none" rtlCol="0">
            <a:spAutoFit/>
            <a:scene3d>
              <a:camera prst="orthographicFront"/>
              <a:lightRig rig="threePt" dir="t"/>
            </a:scene3d>
            <a:sp3d contourW="12700"/>
          </a:bodyPr>
          <a:lstStyle/>
          <a:p>
            <a:pPr algn="ctr"/>
            <a:r>
              <a:rPr lang="en-US" altLang="zh-CN" sz="13800" b="1" dirty="0">
                <a:solidFill>
                  <a:schemeClr val="bg1"/>
                </a:solidFill>
                <a:latin typeface="微软雅黑" panose="020B0503020204020204" charset="-122"/>
                <a:ea typeface="微软雅黑" panose="020B0503020204020204" charset="-122"/>
              </a:rPr>
              <a:t>04</a:t>
            </a:r>
          </a:p>
        </p:txBody>
      </p:sp>
      <p:cxnSp>
        <p:nvCxnSpPr>
          <p:cNvPr id="7" name="直接连接符 45"/>
          <p:cNvCxnSpPr/>
          <p:nvPr/>
        </p:nvCxnSpPr>
        <p:spPr>
          <a:xfrm>
            <a:off x="3955029" y="3549324"/>
            <a:ext cx="7011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827393" y="2623922"/>
            <a:ext cx="7396480" cy="768350"/>
          </a:xfrm>
          <a:prstGeom prst="rect">
            <a:avLst/>
          </a:prstGeom>
          <a:noFill/>
        </p:spPr>
        <p:txBody>
          <a:bodyPr wrap="none" rtlCol="0">
            <a:spAutoFit/>
            <a:scene3d>
              <a:camera prst="orthographicFront"/>
              <a:lightRig rig="threePt" dir="t"/>
            </a:scene3d>
            <a:sp3d contourW="12700"/>
          </a:bodyPr>
          <a:lstStyle>
            <a:defPPr>
              <a:defRPr lang="en-US"/>
            </a:defPPr>
            <a:lvl1pPr algn="ctr">
              <a:defRPr sz="3200">
                <a:gradFill>
                  <a:gsLst>
                    <a:gs pos="0">
                      <a:schemeClr val="tx1">
                        <a:lumMod val="50000"/>
                        <a:lumOff val="50000"/>
                      </a:schemeClr>
                    </a:gs>
                    <a:gs pos="100000">
                      <a:schemeClr val="tx1">
                        <a:lumMod val="85000"/>
                        <a:lumOff val="15000"/>
                      </a:schemeClr>
                    </a:gs>
                  </a:gsLst>
                  <a:lin ang="5400000" scaled="1"/>
                </a:gradFill>
              </a:defRPr>
            </a:lvl1pPr>
          </a:lstStyle>
          <a:p>
            <a:pPr algn="l"/>
            <a:r>
              <a:rPr lang="zh-CN" altLang="en-US" sz="4400" b="1" dirty="0">
                <a:solidFill>
                  <a:schemeClr val="bg1"/>
                </a:solidFill>
                <a:latin typeface="微软雅黑" panose="020B0503020204020204" charset="-122"/>
                <a:ea typeface="微软雅黑" panose="020B0503020204020204" charset="-122"/>
              </a:rPr>
              <a:t>Summary and Suggestions</a:t>
            </a:r>
          </a:p>
        </p:txBody>
      </p:sp>
    </p:spTree>
  </p:cSld>
  <p:clrMapOvr>
    <a:masterClrMapping/>
  </p:clrMapOvr>
  <mc:AlternateContent xmlns:mc="http://schemas.openxmlformats.org/markup-compatibility/2006" xmlns:p14="http://schemas.microsoft.com/office/powerpoint/2010/main">
    <mc:Choice Requires="p14">
      <p:transition spd="slow" p14:dur="17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475936" y="419665"/>
            <a:ext cx="4487603" cy="548005"/>
            <a:chOff x="563566" y="288855"/>
            <a:chExt cx="4487603" cy="548005"/>
          </a:xfrm>
        </p:grpSpPr>
        <p:sp>
          <p:nvSpPr>
            <p:cNvPr id="73" name="矩形 72"/>
            <p:cNvSpPr/>
            <p:nvPr/>
          </p:nvSpPr>
          <p:spPr>
            <a:xfrm>
              <a:off x="1268474" y="363711"/>
              <a:ext cx="3782695" cy="429895"/>
            </a:xfrm>
            <a:prstGeom prst="rect">
              <a:avLst/>
            </a:prstGeom>
          </p:spPr>
          <p:txBody>
            <a:bodyPr wrap="none">
              <a:spAutoFit/>
            </a:bodyPr>
            <a:lstStyle/>
            <a:p>
              <a:pPr algn="l"/>
              <a:r>
                <a:rPr lang="zh-CN" altLang="en-US" sz="22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Summary and Suggestions</a:t>
              </a:r>
            </a:p>
          </p:txBody>
        </p:sp>
        <p:sp>
          <p:nvSpPr>
            <p:cNvPr id="74" name="圆角矩形 73"/>
            <p:cNvSpPr/>
            <p:nvPr/>
          </p:nvSpPr>
          <p:spPr>
            <a:xfrm>
              <a:off x="563566" y="288855"/>
              <a:ext cx="605790" cy="548005"/>
            </a:xfrm>
            <a:prstGeom prst="roundRect">
              <a:avLst/>
            </a:prstGeom>
            <a:solidFill>
              <a:srgbClr val="245D90"/>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b="1" dirty="0">
                <a:solidFill>
                  <a:schemeClr val="bg1"/>
                </a:solidFill>
                <a:latin typeface="微软雅黑" panose="020B0503020204020204" charset="-122"/>
                <a:ea typeface="微软雅黑" panose="020B0503020204020204" charset="-122"/>
                <a:cs typeface="Nirmala UI" panose="020B0502040204020203" pitchFamily="34" charset="0"/>
                <a:sym typeface="Century Gothic" panose="020B0502020202020204" pitchFamily="34" charset="0"/>
              </a:endParaRPr>
            </a:p>
          </p:txBody>
        </p:sp>
      </p:grpSp>
      <p:sp>
        <p:nvSpPr>
          <p:cNvPr id="100" name="文本框 99"/>
          <p:cNvSpPr txBox="1"/>
          <p:nvPr/>
        </p:nvSpPr>
        <p:spPr>
          <a:xfrm>
            <a:off x="476250" y="924560"/>
            <a:ext cx="11177270" cy="3539430"/>
          </a:xfrm>
          <a:prstGeom prst="rect">
            <a:avLst/>
          </a:prstGeom>
          <a:noFill/>
          <a:ln w="9525">
            <a:noFill/>
          </a:ln>
        </p:spPr>
        <p:txBody>
          <a:bodyPr wrap="square">
            <a:spAutoFit/>
          </a:bodyPr>
          <a:lstStyle/>
          <a:p>
            <a:pPr marL="0" indent="266700" algn="l"/>
            <a:r>
              <a:rPr sz="1600" dirty="0">
                <a:cs typeface="宋体" charset="0"/>
              </a:rPr>
              <a:t>Environmental service cooperation and regional governance are the only way to promote sustainable development. By establishing cooperation mechanisms, optimizing policy standards, introducing market-oriented tools, and promoting technology sharing, regional environmental issues can be effectively addressed. Emphasizing the systematic and functional nature of regional governance is conducive to achieving a win-win situation between ecological and economic benefits. Specifically, it includes:</a:t>
            </a:r>
          </a:p>
          <a:p>
            <a:pPr marL="285750" indent="-285750" algn="l">
              <a:buFont typeface="Wingdings" panose="05000000000000000000" pitchFamily="2" charset="2"/>
              <a:buChar char="Ø"/>
            </a:pPr>
            <a:r>
              <a:rPr sz="1600" dirty="0">
                <a:cs typeface="宋体" charset="0"/>
              </a:rPr>
              <a:t>Develop a legal framework: clarify the responsibilities and obligations of cross regional environmental governance through legislation.</a:t>
            </a:r>
          </a:p>
          <a:p>
            <a:pPr marL="285750" indent="-285750" algn="l">
              <a:buFont typeface="Wingdings" panose="05000000000000000000" pitchFamily="2" charset="2"/>
              <a:buChar char="Ø"/>
            </a:pPr>
            <a:r>
              <a:rPr sz="1600" dirty="0">
                <a:cs typeface="宋体" charset="0"/>
              </a:rPr>
              <a:t>Introduce gratitude funding support: attract social capital, international funds, and government grants to participate together.</a:t>
            </a:r>
          </a:p>
          <a:p>
            <a:pPr marL="285750" indent="-285750" algn="l">
              <a:buFont typeface="Wingdings" panose="05000000000000000000" pitchFamily="2" charset="2"/>
              <a:buChar char="Ø"/>
            </a:pPr>
            <a:r>
              <a:rPr sz="1600" dirty="0">
                <a:cs typeface="宋体" charset="0"/>
              </a:rPr>
              <a:t>Promote green technology: Strengthen the promotion and application of green technology among regions, and enhance the overall governance level.</a:t>
            </a:r>
          </a:p>
          <a:p>
            <a:pPr marL="285750" indent="-285750" algn="l">
              <a:buFont typeface="Wingdings" panose="05000000000000000000" pitchFamily="2" charset="2"/>
              <a:buChar char="Ø"/>
            </a:pPr>
            <a:r>
              <a:rPr sz="1600" dirty="0">
                <a:cs typeface="宋体" charset="0"/>
              </a:rPr>
              <a:t>Strengthen public participation: Through education and publicity, enhance the environmental awareness of the public in the region and strengthen the motivation for cooperation.</a:t>
            </a:r>
          </a:p>
          <a:p>
            <a:pPr algn="l"/>
            <a:r>
              <a:rPr lang="en-US" sz="1600" dirty="0">
                <a:cs typeface="宋体" charset="0"/>
              </a:rPr>
              <a:t>      </a:t>
            </a:r>
            <a:r>
              <a:rPr sz="1600" dirty="0">
                <a:cs typeface="宋体" charset="0"/>
              </a:rPr>
              <a:t>The implementation of these measures aims to lay the foundation for building a harmonious and beautiful regional ecosystem, while helping to achieve global sustainable development goals.</a:t>
            </a:r>
          </a:p>
          <a:p>
            <a:pPr marL="0" indent="266700" algn="l"/>
            <a:r>
              <a:rPr sz="1600" dirty="0">
                <a:cs typeface="宋体" charset="0"/>
              </a:rPr>
              <a:t> </a:t>
            </a:r>
          </a:p>
        </p:txBody>
      </p:sp>
      <p:pic>
        <p:nvPicPr>
          <p:cNvPr id="3" name="图片 2"/>
          <p:cNvPicPr>
            <a:picLocks noChangeAspect="1"/>
          </p:cNvPicPr>
          <p:nvPr/>
        </p:nvPicPr>
        <p:blipFill>
          <a:blip r:embed="rId2"/>
          <a:stretch>
            <a:fillRect/>
          </a:stretch>
        </p:blipFill>
        <p:spPr>
          <a:xfrm>
            <a:off x="586317" y="4216399"/>
            <a:ext cx="11177270" cy="24831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hidden="1"/>
          <p:cNvGraphicFramePr>
            <a:graphicFrameLocks noChangeAspect="1"/>
          </p:cNvGraphicFramePr>
          <p:nvPr>
            <p:custDataLst>
              <p:tags r:id="rId3"/>
            </p:custDataLst>
          </p:nvPr>
        </p:nvGraphicFramePr>
        <p:xfrm>
          <a:off x="2246" y="1589"/>
          <a:ext cx="1588" cy="1588"/>
        </p:xfrm>
        <a:graphic>
          <a:graphicData uri="http://schemas.openxmlformats.org/presentationml/2006/ole">
            <mc:AlternateContent xmlns:mc="http://schemas.openxmlformats.org/markup-compatibility/2006">
              <mc:Choice xmlns:v="urn:schemas-microsoft-com:vml" Requires="v">
                <p:oleObj spid="_x0000_s2088" name="think-cell Slide" r:id="rId6" imgW="0" imgH="0" progId="TCLayout.ActiveDocument.1">
                  <p:embed/>
                </p:oleObj>
              </mc:Choice>
              <mc:Fallback>
                <p:oleObj name="think-cell Slide" r:id="rId6" imgW="0" imgH="0" progId="TCLayout.ActiveDocument.1">
                  <p:embed/>
                  <p:pic>
                    <p:nvPicPr>
                      <p:cNvPr id="0" name="图片 1050"/>
                      <p:cNvPicPr/>
                      <p:nvPr/>
                    </p:nvPicPr>
                    <p:blipFill>
                      <a:blip r:embed="rId7"/>
                      <a:stretch>
                        <a:fillRect/>
                      </a:stretch>
                    </p:blipFill>
                    <p:spPr>
                      <a:xfrm>
                        <a:off x="2246" y="1589"/>
                        <a:ext cx="1588" cy="1588"/>
                      </a:xfrm>
                      <a:prstGeom prst="rect">
                        <a:avLst/>
                      </a:prstGeom>
                    </p:spPr>
                  </p:pic>
                </p:oleObj>
              </mc:Fallback>
            </mc:AlternateContent>
          </a:graphicData>
        </a:graphic>
      </p:graphicFrame>
      <p:sp>
        <p:nvSpPr>
          <p:cNvPr id="2" name="矩形 1" hidden="1"/>
          <p:cNvSpPr/>
          <p:nvPr>
            <p:custDataLst>
              <p:tags r:id="rId4"/>
            </p:custDataLst>
          </p:nvPr>
        </p:nvSpPr>
        <p:spPr>
          <a:xfrm>
            <a:off x="658" y="0"/>
            <a:ext cx="158738" cy="158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altLang="zh-CN" sz="4000" b="1" dirty="0">
              <a:latin typeface="Arial" panose="020B0604020202020204" pitchFamily="34" charset="0"/>
              <a:ea typeface="微软雅黑" panose="020B0503020204020204" charset="-122"/>
              <a:cs typeface="+mj-cs"/>
              <a:sym typeface="Arial" panose="020B0604020202020204" pitchFamily="34" charset="0"/>
            </a:endParaRPr>
          </a:p>
        </p:txBody>
      </p:sp>
      <p:grpSp>
        <p:nvGrpSpPr>
          <p:cNvPr id="5" name="组合 4"/>
          <p:cNvGrpSpPr/>
          <p:nvPr/>
        </p:nvGrpSpPr>
        <p:grpSpPr>
          <a:xfrm>
            <a:off x="6864108" y="1221512"/>
            <a:ext cx="4537276" cy="4553849"/>
            <a:chOff x="5148858" y="916360"/>
            <a:chExt cx="3403797" cy="3416230"/>
          </a:xfrm>
        </p:grpSpPr>
        <p:sp>
          <p:nvSpPr>
            <p:cNvPr id="11" name="空心弧 10"/>
            <p:cNvSpPr/>
            <p:nvPr/>
          </p:nvSpPr>
          <p:spPr>
            <a:xfrm rot="9058792">
              <a:off x="5162499" y="941975"/>
              <a:ext cx="3390156" cy="3390615"/>
            </a:xfrm>
            <a:prstGeom prst="blockArc">
              <a:avLst>
                <a:gd name="adj1" fmla="val 12553498"/>
                <a:gd name="adj2" fmla="val 21168193"/>
                <a:gd name="adj3" fmla="val 533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zh-CN" altLang="en-US" sz="2400">
                <a:solidFill>
                  <a:schemeClr val="tx1"/>
                </a:solidFill>
              </a:endParaRPr>
            </a:p>
          </p:txBody>
        </p:sp>
        <p:grpSp>
          <p:nvGrpSpPr>
            <p:cNvPr id="4" name="组合 3"/>
            <p:cNvGrpSpPr/>
            <p:nvPr/>
          </p:nvGrpSpPr>
          <p:grpSpPr>
            <a:xfrm>
              <a:off x="5148858" y="916360"/>
              <a:ext cx="3390156" cy="3390615"/>
              <a:chOff x="5148858" y="916360"/>
              <a:chExt cx="3390156" cy="3390615"/>
            </a:xfrm>
          </p:grpSpPr>
          <p:sp>
            <p:nvSpPr>
              <p:cNvPr id="8" name="椭圆 7"/>
              <p:cNvSpPr/>
              <p:nvPr/>
            </p:nvSpPr>
            <p:spPr>
              <a:xfrm>
                <a:off x="5418268" y="1215585"/>
                <a:ext cx="2874074" cy="2846802"/>
              </a:xfrm>
              <a:prstGeom prst="ellipse">
                <a:avLst/>
              </a:prstGeom>
              <a:blipFill rotWithShape="1">
                <a:blip r:embed="rId8"/>
                <a:srcRect/>
                <a:stretch>
                  <a:fillRect l="-9173" r="-91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zh-CN" altLang="en-US" sz="2400"/>
              </a:p>
            </p:txBody>
          </p:sp>
          <p:sp>
            <p:nvSpPr>
              <p:cNvPr id="9" name="空心弧 8"/>
              <p:cNvSpPr/>
              <p:nvPr/>
            </p:nvSpPr>
            <p:spPr>
              <a:xfrm>
                <a:off x="5148858" y="916360"/>
                <a:ext cx="3390156" cy="3390615"/>
              </a:xfrm>
              <a:prstGeom prst="blockArc">
                <a:avLst>
                  <a:gd name="adj1" fmla="val 9123074"/>
                  <a:gd name="adj2" fmla="val 21168193"/>
                  <a:gd name="adj3" fmla="val 5334"/>
                </a:avLst>
              </a:prstGeom>
              <a:solidFill>
                <a:srgbClr val="245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zh-CN" altLang="en-US" sz="2400">
                  <a:solidFill>
                    <a:schemeClr val="tx1"/>
                  </a:solidFill>
                </a:endParaRPr>
              </a:p>
            </p:txBody>
          </p:sp>
        </p:grpSp>
      </p:grpSp>
      <p:sp>
        <p:nvSpPr>
          <p:cNvPr id="10" name="矩形 9"/>
          <p:cNvSpPr/>
          <p:nvPr/>
        </p:nvSpPr>
        <p:spPr>
          <a:xfrm>
            <a:off x="657" y="4293095"/>
            <a:ext cx="7131139" cy="273755"/>
          </a:xfrm>
          <a:prstGeom prst="rect">
            <a:avLst/>
          </a:prstGeom>
          <a:solidFill>
            <a:srgbClr val="245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zh-CN" altLang="en-US" sz="2400"/>
          </a:p>
        </p:txBody>
      </p:sp>
      <p:sp>
        <p:nvSpPr>
          <p:cNvPr id="12" name="矩形 11"/>
          <p:cNvSpPr/>
          <p:nvPr/>
        </p:nvSpPr>
        <p:spPr>
          <a:xfrm rot="10800000">
            <a:off x="11144230" y="3449103"/>
            <a:ext cx="1138972" cy="2341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zh-CN" altLang="en-US" sz="2400"/>
          </a:p>
        </p:txBody>
      </p:sp>
      <p:sp>
        <p:nvSpPr>
          <p:cNvPr id="18" name="矩形 259"/>
          <p:cNvSpPr>
            <a:spLocks noChangeArrowheads="1"/>
          </p:cNvSpPr>
          <p:nvPr/>
        </p:nvSpPr>
        <p:spPr bwMode="auto">
          <a:xfrm>
            <a:off x="414020" y="2347595"/>
            <a:ext cx="6450330"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l">
              <a:buNone/>
            </a:pPr>
            <a:r>
              <a:rPr lang="zh-CN" altLang="en-US" sz="6000" cap="all" dirty="0">
                <a:solidFill>
                  <a:srgbClr val="FFC000"/>
                </a:solidFill>
                <a:latin typeface="汉仪雅酷黑 75W" panose="020B0804020202020204" charset="-122"/>
                <a:ea typeface="汉仪雅酷黑 75W" panose="020B0804020202020204" charset="-122"/>
                <a:cs typeface="Arial" panose="020B0604020202020204" pitchFamily="34" charset="0"/>
              </a:rPr>
              <a:t>Thank you</a:t>
            </a:r>
            <a:endParaRPr lang="zh-CN" altLang="en-US" sz="6000" cap="all" dirty="0">
              <a:solidFill>
                <a:srgbClr val="245D90"/>
              </a:solidFill>
              <a:latin typeface="汉仪雅酷黑 75W" panose="020B0804020202020204" charset="-122"/>
              <a:ea typeface="汉仪雅酷黑 75W" panose="020B0804020202020204" charset="-122"/>
              <a:cs typeface="Arial" panose="020B0604020202020204" pitchFamily="34" charset="0"/>
            </a:endParaRPr>
          </a:p>
        </p:txBody>
      </p:sp>
    </p:spTree>
    <p:custDataLst>
      <p:tags r:id="rId2"/>
    </p:custDataLst>
  </p:cSld>
  <p:clrMapOvr>
    <a:masterClrMapping/>
  </p:clrMapOvr>
  <mc:AlternateContent xmlns:mc="http://schemas.openxmlformats.org/markup-compatibility/2006" xmlns:p14="http://schemas.microsoft.com/office/powerpoint/2010/main">
    <mc:Choice Requires="p14">
      <p:transition spd="slow" p14:dur="1750" advTm="9000">
        <p14:doors dir="vert"/>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right)">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500"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2" grpId="0" bldLvl="0" animBg="1"/>
      <p:bldP spid="1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8"/>
          <p:cNvSpPr/>
          <p:nvPr/>
        </p:nvSpPr>
        <p:spPr>
          <a:xfrm>
            <a:off x="6797675" y="2503170"/>
            <a:ext cx="1983740" cy="1976755"/>
          </a:xfrm>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olidFill>
            <a:srgbClr val="245D9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5870" tIns="385870" rIns="385870" bIns="385870" numCol="1" spcCol="1270" anchor="ctr" anchorCtr="0">
            <a:noAutofit/>
          </a:bodyPr>
          <a:lstStyle/>
          <a:p>
            <a:pPr algn="just" defTabSz="1157605">
              <a:lnSpc>
                <a:spcPct val="120000"/>
              </a:lnSpc>
              <a:spcAft>
                <a:spcPct val="35000"/>
              </a:spcAft>
            </a:pPr>
            <a:endParaRPr lang="en-GB"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9" name="Freeform 28"/>
          <p:cNvSpPr/>
          <p:nvPr/>
        </p:nvSpPr>
        <p:spPr>
          <a:xfrm>
            <a:off x="3736975" y="2496185"/>
            <a:ext cx="1983740" cy="1976755"/>
          </a:xfrm>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olidFill>
            <a:srgbClr val="FFC00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5870" tIns="385870" rIns="385870" bIns="385870" numCol="1" spcCol="1270" anchor="ctr" anchorCtr="0">
            <a:noAutofit/>
          </a:bodyPr>
          <a:lstStyle/>
          <a:p>
            <a:pPr algn="just" defTabSz="1157605">
              <a:lnSpc>
                <a:spcPct val="120000"/>
              </a:lnSpc>
              <a:spcAft>
                <a:spcPct val="35000"/>
              </a:spcAft>
            </a:pPr>
            <a:endParaRPr lang="en-GB"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10" name="Freeform 28"/>
          <p:cNvSpPr/>
          <p:nvPr/>
        </p:nvSpPr>
        <p:spPr>
          <a:xfrm>
            <a:off x="558165" y="2544445"/>
            <a:ext cx="1983740" cy="1976120"/>
          </a:xfrm>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olidFill>
            <a:srgbClr val="245D9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5870" tIns="385870" rIns="385870" bIns="385870" numCol="1" spcCol="1270" anchor="ctr" anchorCtr="0">
            <a:noAutofit/>
          </a:bodyPr>
          <a:lstStyle/>
          <a:p>
            <a:pPr algn="just" defTabSz="1157605">
              <a:lnSpc>
                <a:spcPct val="120000"/>
              </a:lnSpc>
              <a:spcAft>
                <a:spcPct val="35000"/>
              </a:spcAft>
            </a:pPr>
            <a:endParaRPr lang="en-GB"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17" name="TextBox 76"/>
          <p:cNvSpPr txBox="1"/>
          <p:nvPr/>
        </p:nvSpPr>
        <p:spPr>
          <a:xfrm>
            <a:off x="5267960" y="505460"/>
            <a:ext cx="1532890" cy="1506220"/>
          </a:xfrm>
          <a:prstGeom prst="diamond">
            <a:avLst/>
          </a:prstGeom>
          <a:noFill/>
        </p:spPr>
        <p:txBody>
          <a:bodyPr wrap="none" lIns="0" tIns="0" rIns="0" bIns="0" anchor="ctr" anchorCtr="1">
            <a:noAutofit/>
          </a:bodyPr>
          <a:lstStyle/>
          <a:p>
            <a:pPr algn="ctr"/>
            <a:r>
              <a:rPr lang="en-US" altLang="zh-CN" sz="6000" b="1" dirty="0">
                <a:solidFill>
                  <a:schemeClr val="tx2">
                    <a:lumMod val="75000"/>
                  </a:schemeClr>
                </a:solidFill>
                <a:latin typeface="微软雅黑" panose="020B0503020204020204" charset="-122"/>
                <a:ea typeface="微软雅黑" panose="020B0503020204020204" charset="-122"/>
              </a:rPr>
              <a:t>Contents</a:t>
            </a:r>
          </a:p>
        </p:txBody>
      </p:sp>
      <p:grpSp>
        <p:nvGrpSpPr>
          <p:cNvPr id="26" name="组合 25"/>
          <p:cNvGrpSpPr/>
          <p:nvPr/>
        </p:nvGrpSpPr>
        <p:grpSpPr>
          <a:xfrm>
            <a:off x="-750587" y="2704464"/>
            <a:ext cx="4478990" cy="3591844"/>
            <a:chOff x="-26556" y="2087663"/>
            <a:chExt cx="2589501" cy="2149932"/>
          </a:xfrm>
        </p:grpSpPr>
        <p:grpSp>
          <p:nvGrpSpPr>
            <p:cNvPr id="27" name="Group 43"/>
            <p:cNvGrpSpPr/>
            <p:nvPr/>
          </p:nvGrpSpPr>
          <p:grpSpPr>
            <a:xfrm>
              <a:off x="-26556" y="2087663"/>
              <a:ext cx="2589501" cy="781853"/>
              <a:chOff x="-307165" y="2523368"/>
              <a:chExt cx="3785726" cy="1143031"/>
            </a:xfrm>
          </p:grpSpPr>
          <p:sp>
            <p:nvSpPr>
              <p:cNvPr id="28" name="TextBox 33"/>
              <p:cNvSpPr txBox="1"/>
              <p:nvPr/>
            </p:nvSpPr>
            <p:spPr>
              <a:xfrm>
                <a:off x="704392" y="2523368"/>
                <a:ext cx="1763734" cy="669675"/>
              </a:xfrm>
              <a:prstGeom prst="rect">
                <a:avLst/>
              </a:prstGeom>
              <a:noFill/>
            </p:spPr>
            <p:txBody>
              <a:bodyPr wrap="none">
                <a:normAutofit fontScale="92500" lnSpcReduction="10000"/>
              </a:bodyPr>
              <a:lstStyle/>
              <a:p>
                <a:pPr algn="ctr"/>
                <a:r>
                  <a:rPr lang="en-US" altLang="zh-CN" sz="5330">
                    <a:solidFill>
                      <a:schemeClr val="bg1"/>
                    </a:solidFill>
                    <a:latin typeface="微软雅黑" panose="020B0503020204020204" charset="-122"/>
                    <a:ea typeface="微软雅黑" panose="020B0503020204020204" charset="-122"/>
                  </a:rPr>
                  <a:t>01</a:t>
                </a:r>
              </a:p>
            </p:txBody>
          </p:sp>
          <p:sp>
            <p:nvSpPr>
              <p:cNvPr id="29" name="TextBox 34"/>
              <p:cNvSpPr txBox="1"/>
              <p:nvPr/>
            </p:nvSpPr>
            <p:spPr>
              <a:xfrm>
                <a:off x="-307165" y="2992912"/>
                <a:ext cx="3785726" cy="673487"/>
              </a:xfrm>
              <a:prstGeom prst="rect">
                <a:avLst/>
              </a:prstGeom>
              <a:noFill/>
            </p:spPr>
            <p:txBody>
              <a:bodyPr wrap="none">
                <a:noAutofit/>
              </a:bodyPr>
              <a:lstStyle/>
              <a:p>
                <a:pPr algn="ctr"/>
                <a:r>
                  <a:rPr lang="zh-CN" altLang="en-US" sz="1500" dirty="0">
                    <a:solidFill>
                      <a:schemeClr val="bg1"/>
                    </a:solidFill>
                    <a:latin typeface="微软雅黑" panose="020B0503020204020204" charset="-122"/>
                    <a:ea typeface="微软雅黑" panose="020B0503020204020204" charset="-122"/>
                  </a:rPr>
                  <a:t>The current </a:t>
                </a:r>
              </a:p>
              <a:p>
                <a:pPr algn="ctr"/>
                <a:r>
                  <a:rPr lang="zh-CN" altLang="en-US" sz="1500" dirty="0">
                    <a:solidFill>
                      <a:schemeClr val="bg1"/>
                    </a:solidFill>
                    <a:latin typeface="微软雅黑" panose="020B0503020204020204" charset="-122"/>
                    <a:ea typeface="微软雅黑" panose="020B0503020204020204" charset="-122"/>
                  </a:rPr>
                  <a:t>state of the</a:t>
                </a:r>
              </a:p>
              <a:p>
                <a:pPr algn="ctr"/>
                <a:r>
                  <a:rPr lang="zh-CN" altLang="en-US" sz="1500" dirty="0">
                    <a:solidFill>
                      <a:schemeClr val="bg1"/>
                    </a:solidFill>
                    <a:latin typeface="微软雅黑" panose="020B0503020204020204" charset="-122"/>
                    <a:ea typeface="微软雅黑" panose="020B0503020204020204" charset="-122"/>
                  </a:rPr>
                  <a:t> world </a:t>
                </a:r>
              </a:p>
              <a:p>
                <a:pPr algn="ctr"/>
                <a:r>
                  <a:rPr lang="zh-CN" altLang="en-US" sz="1500" dirty="0">
                    <a:solidFill>
                      <a:schemeClr val="bg1"/>
                    </a:solidFill>
                    <a:latin typeface="微软雅黑" panose="020B0503020204020204" charset="-122"/>
                    <a:ea typeface="微软雅黑" panose="020B0503020204020204" charset="-122"/>
                  </a:rPr>
                  <a:t>environment</a:t>
                </a:r>
              </a:p>
            </p:txBody>
          </p:sp>
        </p:grpSp>
        <p:sp>
          <p:nvSpPr>
            <p:cNvPr id="34" name="TextBox 62"/>
            <p:cNvSpPr txBox="1"/>
            <p:nvPr/>
          </p:nvSpPr>
          <p:spPr bwMode="auto">
            <a:xfrm>
              <a:off x="868792" y="3115467"/>
              <a:ext cx="1594468" cy="1122128"/>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marL="0" lvl="1" algn="l"/>
              <a:r>
                <a:rPr sz="2000" b="1" dirty="0">
                  <a:solidFill>
                    <a:schemeClr val="tx1">
                      <a:lumMod val="75000"/>
                      <a:lumOff val="25000"/>
                    </a:schemeClr>
                  </a:solidFill>
                  <a:latin typeface="宋体" charset="0"/>
                  <a:ea typeface="宋体" charset="0"/>
                  <a:cs typeface="宋体" charset="0"/>
                </a:rPr>
                <a:t>1. Extreme weather</a:t>
              </a:r>
            </a:p>
            <a:p>
              <a:pPr marL="0" lvl="1" algn="l"/>
              <a:r>
                <a:rPr sz="2000" b="1" dirty="0">
                  <a:solidFill>
                    <a:schemeClr val="tx1">
                      <a:lumMod val="75000"/>
                      <a:lumOff val="25000"/>
                    </a:schemeClr>
                  </a:solidFill>
                  <a:latin typeface="宋体" charset="0"/>
                  <a:ea typeface="宋体" charset="0"/>
                  <a:cs typeface="宋体" charset="0"/>
                </a:rPr>
                <a:t>2. The urgency of </a:t>
              </a:r>
            </a:p>
            <a:p>
              <a:pPr marL="0" lvl="1" algn="l"/>
              <a:r>
                <a:rPr lang="en-US" sz="2000" b="1" dirty="0">
                  <a:solidFill>
                    <a:schemeClr val="tx1">
                      <a:lumMod val="75000"/>
                      <a:lumOff val="25000"/>
                    </a:schemeClr>
                  </a:solidFill>
                  <a:latin typeface="宋体" charset="0"/>
                  <a:ea typeface="宋体" charset="0"/>
                  <a:cs typeface="宋体" charset="0"/>
                </a:rPr>
                <a:t> </a:t>
              </a:r>
              <a:r>
                <a:rPr sz="2000" b="1" dirty="0">
                  <a:solidFill>
                    <a:schemeClr val="tx1">
                      <a:lumMod val="75000"/>
                      <a:lumOff val="25000"/>
                    </a:schemeClr>
                  </a:solidFill>
                  <a:latin typeface="宋体" charset="0"/>
                  <a:ea typeface="宋体" charset="0"/>
                  <a:cs typeface="宋体" charset="0"/>
                </a:rPr>
                <a:t>environmental</a:t>
              </a:r>
              <a:r>
                <a:rPr lang="en-US" sz="2000" b="1" dirty="0">
                  <a:solidFill>
                    <a:schemeClr val="tx1">
                      <a:lumMod val="75000"/>
                      <a:lumOff val="25000"/>
                    </a:schemeClr>
                  </a:solidFill>
                  <a:latin typeface="宋体" charset="0"/>
                  <a:ea typeface="宋体" charset="0"/>
                  <a:cs typeface="宋体" charset="0"/>
                </a:rPr>
                <a:t> </a:t>
              </a:r>
              <a:r>
                <a:rPr sz="2000" b="1" dirty="0">
                  <a:solidFill>
                    <a:schemeClr val="tx1">
                      <a:lumMod val="75000"/>
                      <a:lumOff val="25000"/>
                    </a:schemeClr>
                  </a:solidFill>
                  <a:latin typeface="宋体" charset="0"/>
                  <a:ea typeface="宋体" charset="0"/>
                  <a:cs typeface="宋体" charset="0"/>
                </a:rPr>
                <a:t>protection</a:t>
              </a:r>
            </a:p>
            <a:p>
              <a:pPr marL="0" lvl="1" algn="l"/>
              <a:r>
                <a:rPr sz="2000" b="1" dirty="0">
                  <a:solidFill>
                    <a:schemeClr val="tx1">
                      <a:lumMod val="75000"/>
                      <a:lumOff val="25000"/>
                    </a:schemeClr>
                  </a:solidFill>
                  <a:latin typeface="宋体" charset="0"/>
                  <a:ea typeface="宋体" charset="0"/>
                  <a:cs typeface="宋体" charset="0"/>
                </a:rPr>
                <a:t>3. The task of carbon </a:t>
              </a:r>
              <a:endParaRPr lang="en-US" sz="2000" b="1" dirty="0">
                <a:solidFill>
                  <a:schemeClr val="tx1">
                    <a:lumMod val="75000"/>
                    <a:lumOff val="25000"/>
                  </a:schemeClr>
                </a:solidFill>
                <a:latin typeface="宋体" charset="0"/>
                <a:ea typeface="宋体" charset="0"/>
                <a:cs typeface="宋体" charset="0"/>
              </a:endParaRPr>
            </a:p>
            <a:p>
              <a:pPr marL="0" lvl="1" algn="l"/>
              <a:r>
                <a:rPr lang="en-US" sz="2000" b="1" dirty="0">
                  <a:solidFill>
                    <a:schemeClr val="tx1">
                      <a:lumMod val="75000"/>
                      <a:lumOff val="25000"/>
                    </a:schemeClr>
                  </a:solidFill>
                  <a:latin typeface="宋体" charset="0"/>
                  <a:ea typeface="宋体" charset="0"/>
                  <a:cs typeface="宋体" charset="0"/>
                </a:rPr>
                <a:t>   </a:t>
              </a:r>
              <a:r>
                <a:rPr sz="2000" b="1" dirty="0">
                  <a:solidFill>
                    <a:schemeClr val="tx1">
                      <a:lumMod val="75000"/>
                      <a:lumOff val="25000"/>
                    </a:schemeClr>
                  </a:solidFill>
                  <a:latin typeface="宋体" charset="0"/>
                  <a:ea typeface="宋体" charset="0"/>
                  <a:cs typeface="宋体" charset="0"/>
                </a:rPr>
                <a:t>neutrality</a:t>
              </a:r>
            </a:p>
          </p:txBody>
        </p:sp>
      </p:grpSp>
      <p:grpSp>
        <p:nvGrpSpPr>
          <p:cNvPr id="42" name="组合 41"/>
          <p:cNvGrpSpPr/>
          <p:nvPr/>
        </p:nvGrpSpPr>
        <p:grpSpPr>
          <a:xfrm>
            <a:off x="3650295" y="2788759"/>
            <a:ext cx="3318513" cy="3094900"/>
            <a:chOff x="2187779" y="2101289"/>
            <a:chExt cx="2035060" cy="1953273"/>
          </a:xfrm>
        </p:grpSpPr>
        <p:grpSp>
          <p:nvGrpSpPr>
            <p:cNvPr id="46" name="Group 44"/>
            <p:cNvGrpSpPr/>
            <p:nvPr/>
          </p:nvGrpSpPr>
          <p:grpSpPr>
            <a:xfrm>
              <a:off x="2187779" y="2101289"/>
              <a:ext cx="1328279" cy="874069"/>
              <a:chOff x="2924780" y="2543289"/>
              <a:chExt cx="1941880" cy="1277846"/>
            </a:xfrm>
          </p:grpSpPr>
          <p:sp>
            <p:nvSpPr>
              <p:cNvPr id="47" name="TextBox 35"/>
              <p:cNvSpPr txBox="1"/>
              <p:nvPr/>
            </p:nvSpPr>
            <p:spPr>
              <a:xfrm>
                <a:off x="3001635" y="2543289"/>
                <a:ext cx="1763734" cy="669675"/>
              </a:xfrm>
              <a:prstGeom prst="rect">
                <a:avLst/>
              </a:prstGeom>
              <a:noFill/>
            </p:spPr>
            <p:txBody>
              <a:bodyPr wrap="none">
                <a:normAutofit fontScale="90000" lnSpcReduction="20000"/>
              </a:bodyPr>
              <a:lstStyle/>
              <a:p>
                <a:pPr algn="ctr"/>
                <a:r>
                  <a:rPr lang="en-US" altLang="zh-CN" sz="5330">
                    <a:solidFill>
                      <a:schemeClr val="bg1"/>
                    </a:solidFill>
                    <a:latin typeface="微软雅黑" panose="020B0503020204020204" charset="-122"/>
                    <a:ea typeface="微软雅黑" panose="020B0503020204020204" charset="-122"/>
                  </a:rPr>
                  <a:t>02</a:t>
                </a:r>
              </a:p>
            </p:txBody>
          </p:sp>
          <p:sp>
            <p:nvSpPr>
              <p:cNvPr id="48" name="TextBox 36"/>
              <p:cNvSpPr txBox="1"/>
              <p:nvPr/>
            </p:nvSpPr>
            <p:spPr>
              <a:xfrm>
                <a:off x="2924780" y="3147937"/>
                <a:ext cx="1941880" cy="673198"/>
              </a:xfrm>
              <a:prstGeom prst="rect">
                <a:avLst/>
              </a:prstGeom>
              <a:noFill/>
            </p:spPr>
            <p:txBody>
              <a:bodyPr wrap="none">
                <a:normAutofit/>
              </a:bodyPr>
              <a:lstStyle/>
              <a:p>
                <a:pPr algn="ctr"/>
                <a:r>
                  <a:rPr lang="zh-CN" altLang="en-US" sz="2000">
                    <a:solidFill>
                      <a:schemeClr val="bg1"/>
                    </a:solidFill>
                    <a:latin typeface="微软雅黑" panose="020B0503020204020204" charset="-122"/>
                    <a:ea typeface="微软雅黑" panose="020B0503020204020204" charset="-122"/>
                  </a:rPr>
                  <a:t>China's efforts</a:t>
                </a:r>
              </a:p>
            </p:txBody>
          </p:sp>
        </p:grpSp>
        <p:sp>
          <p:nvSpPr>
            <p:cNvPr id="50" name="TextBox 60"/>
            <p:cNvSpPr txBox="1"/>
            <p:nvPr/>
          </p:nvSpPr>
          <p:spPr bwMode="auto">
            <a:xfrm>
              <a:off x="2692067" y="3316320"/>
              <a:ext cx="1530772" cy="738242"/>
            </a:xfrm>
            <a:prstGeom prst="rect">
              <a:avLst/>
            </a:prstGeom>
            <a:noFill/>
            <a:ln w="9525">
              <a:noFill/>
              <a:miter lim="800000"/>
            </a:ln>
          </p:spPr>
          <p:txBody>
            <a:bodyPr wrap="none" lIns="0" tIns="0" rIns="0" bIns="0" anchor="ctr" anchorCtr="1">
              <a:normAutofit lnSpcReduction="10000"/>
              <a:scene3d>
                <a:camera prst="orthographicFront"/>
                <a:lightRig rig="threePt" dir="t"/>
              </a:scene3d>
              <a:sp3d>
                <a:bevelT w="0" h="0"/>
              </a:sp3d>
            </a:bodyPr>
            <a:lstStyle/>
            <a:p>
              <a:pPr marL="0" lvl="1" algn="l">
                <a:buClrTx/>
                <a:buSzTx/>
                <a:buFontTx/>
              </a:pPr>
              <a:r>
                <a:rPr lang="en-US" altLang="zh-CN" sz="2000" b="1" dirty="0">
                  <a:solidFill>
                    <a:schemeClr val="tx1">
                      <a:lumMod val="75000"/>
                      <a:lumOff val="25000"/>
                    </a:schemeClr>
                  </a:solidFill>
                  <a:latin typeface="宋体" charset="0"/>
                  <a:ea typeface="宋体" charset="0"/>
                  <a:cs typeface="宋体" charset="0"/>
                  <a:sym typeface="+mn-ea"/>
                </a:rPr>
                <a:t>1. What has China done</a:t>
              </a:r>
            </a:p>
            <a:p>
              <a:pPr marL="0" lvl="1" algn="l">
                <a:buClrTx/>
                <a:buSzTx/>
                <a:buFontTx/>
              </a:pPr>
              <a:r>
                <a:rPr lang="en-US" altLang="zh-CN" sz="2000" b="1" dirty="0">
                  <a:solidFill>
                    <a:schemeClr val="tx1">
                      <a:lumMod val="75000"/>
                      <a:lumOff val="25000"/>
                    </a:schemeClr>
                  </a:solidFill>
                  <a:latin typeface="宋体" charset="0"/>
                  <a:ea typeface="宋体" charset="0"/>
                  <a:cs typeface="宋体" charset="0"/>
                  <a:sym typeface="+mn-ea"/>
                </a:rPr>
                <a:t>2. Contributions made to </a:t>
              </a:r>
            </a:p>
            <a:p>
              <a:pPr marL="0" lvl="1" algn="l">
                <a:buClrTx/>
                <a:buSzTx/>
                <a:buFontTx/>
              </a:pPr>
              <a:r>
                <a:rPr lang="en-US" altLang="zh-CN" sz="2000" b="1" dirty="0">
                  <a:solidFill>
                    <a:schemeClr val="tx1">
                      <a:lumMod val="75000"/>
                      <a:lumOff val="25000"/>
                    </a:schemeClr>
                  </a:solidFill>
                  <a:latin typeface="宋体" charset="0"/>
                  <a:ea typeface="宋体" charset="0"/>
                  <a:cs typeface="宋体" charset="0"/>
                  <a:sym typeface="+mn-ea"/>
                </a:rPr>
                <a:t>environmental service trade</a:t>
              </a:r>
            </a:p>
            <a:p>
              <a:pPr marL="0" lvl="1" algn="l">
                <a:buClrTx/>
                <a:buSzTx/>
                <a:buFontTx/>
              </a:pPr>
              <a:r>
                <a:rPr lang="en-US" altLang="zh-CN" sz="2000" b="1" dirty="0">
                  <a:solidFill>
                    <a:schemeClr val="tx1">
                      <a:lumMod val="75000"/>
                      <a:lumOff val="25000"/>
                    </a:schemeClr>
                  </a:solidFill>
                  <a:latin typeface="宋体" charset="0"/>
                  <a:ea typeface="宋体" charset="0"/>
                  <a:cs typeface="宋体" charset="0"/>
                  <a:sym typeface="+mn-ea"/>
                </a:rPr>
                <a:t>3. Data</a:t>
              </a:r>
            </a:p>
          </p:txBody>
        </p:sp>
      </p:grpSp>
      <p:grpSp>
        <p:nvGrpSpPr>
          <p:cNvPr id="53" name="Group 45"/>
          <p:cNvGrpSpPr/>
          <p:nvPr/>
        </p:nvGrpSpPr>
        <p:grpSpPr>
          <a:xfrm>
            <a:off x="6033135" y="2704465"/>
            <a:ext cx="3492500" cy="1294765"/>
            <a:chOff x="5101382" y="2395466"/>
            <a:chExt cx="3130745" cy="1196207"/>
          </a:xfrm>
        </p:grpSpPr>
        <p:sp>
          <p:nvSpPr>
            <p:cNvPr id="54" name="TextBox 37"/>
            <p:cNvSpPr txBox="1"/>
            <p:nvPr/>
          </p:nvSpPr>
          <p:spPr>
            <a:xfrm>
              <a:off x="5785023" y="2395466"/>
              <a:ext cx="1763734" cy="669675"/>
            </a:xfrm>
            <a:prstGeom prst="rect">
              <a:avLst/>
            </a:prstGeom>
            <a:noFill/>
          </p:spPr>
          <p:txBody>
            <a:bodyPr wrap="none">
              <a:normAutofit fontScale="90000" lnSpcReduction="20000"/>
            </a:bodyPr>
            <a:lstStyle/>
            <a:p>
              <a:pPr algn="ctr"/>
              <a:r>
                <a:rPr lang="en-US" altLang="zh-CN" sz="5330">
                  <a:solidFill>
                    <a:schemeClr val="bg1"/>
                  </a:solidFill>
                  <a:latin typeface="微软雅黑" panose="020B0503020204020204" charset="-122"/>
                  <a:ea typeface="微软雅黑" panose="020B0503020204020204" charset="-122"/>
                </a:rPr>
                <a:t>03</a:t>
              </a:r>
            </a:p>
          </p:txBody>
        </p:sp>
        <p:sp>
          <p:nvSpPr>
            <p:cNvPr id="55" name="TextBox 38"/>
            <p:cNvSpPr txBox="1"/>
            <p:nvPr/>
          </p:nvSpPr>
          <p:spPr>
            <a:xfrm>
              <a:off x="5101382" y="2918183"/>
              <a:ext cx="3130745" cy="673490"/>
            </a:xfrm>
            <a:prstGeom prst="rect">
              <a:avLst/>
            </a:prstGeom>
            <a:noFill/>
          </p:spPr>
          <p:txBody>
            <a:bodyPr wrap="none">
              <a:normAutofit/>
            </a:bodyPr>
            <a:lstStyle/>
            <a:p>
              <a:pPr algn="ctr"/>
              <a:r>
                <a:rPr lang="zh-CN" altLang="en-US" sz="2000" dirty="0">
                  <a:solidFill>
                    <a:schemeClr val="bg1"/>
                  </a:solidFill>
                  <a:latin typeface="微软雅黑" panose="020B0503020204020204" charset="-122"/>
                  <a:ea typeface="微软雅黑" panose="020B0503020204020204" charset="-122"/>
                </a:rPr>
                <a:t>Function </a:t>
              </a:r>
            </a:p>
            <a:p>
              <a:pPr algn="ctr"/>
              <a:r>
                <a:rPr lang="zh-CN" altLang="en-US" sz="2000" dirty="0">
                  <a:solidFill>
                    <a:schemeClr val="bg1"/>
                  </a:solidFill>
                  <a:latin typeface="微软雅黑" panose="020B0503020204020204" charset="-122"/>
                  <a:ea typeface="微软雅黑" panose="020B0503020204020204" charset="-122"/>
                </a:rPr>
                <a:t>exploration</a:t>
              </a:r>
            </a:p>
          </p:txBody>
        </p:sp>
      </p:grpSp>
      <p:sp>
        <p:nvSpPr>
          <p:cNvPr id="2" name="Freeform 28"/>
          <p:cNvSpPr/>
          <p:nvPr/>
        </p:nvSpPr>
        <p:spPr>
          <a:xfrm>
            <a:off x="9854565" y="2544445"/>
            <a:ext cx="1983740" cy="1976755"/>
          </a:xfrm>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olidFill>
            <a:srgbClr val="FFC00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5870" tIns="385870" rIns="385870" bIns="385870" numCol="1" spcCol="1270" anchor="ctr" anchorCtr="0">
            <a:noAutofit/>
          </a:bodyPr>
          <a:lstStyle/>
          <a:p>
            <a:pPr algn="just" defTabSz="1157605">
              <a:lnSpc>
                <a:spcPct val="120000"/>
              </a:lnSpc>
              <a:spcAft>
                <a:spcPct val="35000"/>
              </a:spcAft>
            </a:pPr>
            <a:endParaRPr lang="en-GB" sz="800" dirty="0">
              <a:latin typeface="Arial" panose="020B0604020202020204" pitchFamily="34" charset="0"/>
              <a:ea typeface="微软雅黑" panose="020B0503020204020204" charset="-122"/>
              <a:cs typeface="+mn-ea"/>
              <a:sym typeface="Arial" panose="020B0604020202020204" pitchFamily="34" charset="0"/>
            </a:endParaRPr>
          </a:p>
        </p:txBody>
      </p:sp>
      <p:sp>
        <p:nvSpPr>
          <p:cNvPr id="3" name="TextBox 35"/>
          <p:cNvSpPr txBox="1"/>
          <p:nvPr/>
        </p:nvSpPr>
        <p:spPr>
          <a:xfrm>
            <a:off x="9871071" y="2710815"/>
            <a:ext cx="1967280" cy="711562"/>
          </a:xfrm>
          <a:prstGeom prst="rect">
            <a:avLst/>
          </a:prstGeom>
          <a:noFill/>
        </p:spPr>
        <p:txBody>
          <a:bodyPr wrap="none">
            <a:normAutofit fontScale="90000" lnSpcReduction="20000"/>
          </a:bodyPr>
          <a:lstStyle/>
          <a:p>
            <a:pPr algn="ctr"/>
            <a:r>
              <a:rPr lang="en-US" altLang="zh-CN" sz="5330">
                <a:solidFill>
                  <a:schemeClr val="bg1"/>
                </a:solidFill>
                <a:latin typeface="微软雅黑" panose="020B0503020204020204" charset="-122"/>
                <a:ea typeface="微软雅黑" panose="020B0503020204020204" charset="-122"/>
              </a:rPr>
              <a:t>04</a:t>
            </a:r>
          </a:p>
        </p:txBody>
      </p:sp>
      <p:sp>
        <p:nvSpPr>
          <p:cNvPr id="4" name="TextBox 36"/>
          <p:cNvSpPr txBox="1"/>
          <p:nvPr/>
        </p:nvSpPr>
        <p:spPr>
          <a:xfrm>
            <a:off x="9871071" y="3283898"/>
            <a:ext cx="1967280" cy="715422"/>
          </a:xfrm>
          <a:prstGeom prst="rect">
            <a:avLst/>
          </a:prstGeom>
          <a:noFill/>
        </p:spPr>
        <p:txBody>
          <a:bodyPr wrap="none">
            <a:noAutofit/>
          </a:bodyPr>
          <a:lstStyle/>
          <a:p>
            <a:pPr algn="ctr"/>
            <a:r>
              <a:rPr lang="zh-CN" altLang="en-US" sz="2000">
                <a:solidFill>
                  <a:schemeClr val="bg1"/>
                </a:solidFill>
                <a:latin typeface="微软雅黑" panose="020B0503020204020204" charset="-122"/>
                <a:ea typeface="微软雅黑" panose="020B0503020204020204" charset="-122"/>
              </a:rPr>
              <a:t>Summary </a:t>
            </a:r>
          </a:p>
          <a:p>
            <a:pPr algn="ctr"/>
            <a:r>
              <a:rPr lang="zh-CN" altLang="en-US" sz="2000">
                <a:solidFill>
                  <a:schemeClr val="bg1"/>
                </a:solidFill>
                <a:latin typeface="微软雅黑" panose="020B0503020204020204" charset="-122"/>
                <a:ea typeface="微软雅黑" panose="020B0503020204020204" charset="-122"/>
              </a:rPr>
              <a:t>and </a:t>
            </a:r>
          </a:p>
          <a:p>
            <a:pPr algn="ctr"/>
            <a:r>
              <a:rPr lang="zh-CN" altLang="en-US" sz="2000">
                <a:solidFill>
                  <a:schemeClr val="bg1"/>
                </a:solidFill>
                <a:latin typeface="微软雅黑" panose="020B0503020204020204" charset="-122"/>
                <a:ea typeface="微软雅黑" panose="020B0503020204020204" charset="-122"/>
              </a:rPr>
              <a:t>Suggestions</a:t>
            </a:r>
          </a:p>
        </p:txBody>
      </p:sp>
      <p:sp>
        <p:nvSpPr>
          <p:cNvPr id="5" name="TextBox 60"/>
          <p:cNvSpPr txBox="1"/>
          <p:nvPr/>
        </p:nvSpPr>
        <p:spPr bwMode="auto">
          <a:xfrm>
            <a:off x="7411398" y="4766310"/>
            <a:ext cx="4919345" cy="1169670"/>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lstStyle/>
          <a:p>
            <a:pPr marL="0" lvl="1" algn="l">
              <a:lnSpc>
                <a:spcPct val="110000"/>
              </a:lnSpc>
              <a:buClrTx/>
              <a:buSzTx/>
              <a:buFontTx/>
            </a:pPr>
            <a:r>
              <a:rPr lang="en-US" altLang="zh-CN" sz="2000" b="1" dirty="0">
                <a:solidFill>
                  <a:schemeClr val="tx1">
                    <a:lumMod val="75000"/>
                    <a:lumOff val="25000"/>
                  </a:schemeClr>
                </a:solidFill>
                <a:latin typeface="宋体" charset="0"/>
                <a:ea typeface="宋体" charset="0"/>
                <a:cs typeface="宋体" charset="0"/>
                <a:sym typeface="+mn-ea"/>
              </a:rPr>
              <a:t>1. </a:t>
            </a:r>
            <a:r>
              <a:rPr lang="en-US" altLang="zh-CN" b="1" dirty="0">
                <a:solidFill>
                  <a:schemeClr val="tx1">
                    <a:lumMod val="75000"/>
                    <a:lumOff val="25000"/>
                  </a:schemeClr>
                </a:solidFill>
                <a:latin typeface="宋体" charset="0"/>
                <a:ea typeface="宋体" charset="0"/>
                <a:sym typeface="+mn-ea"/>
              </a:rPr>
              <a:t>How can we promote cooperation</a:t>
            </a:r>
          </a:p>
          <a:p>
            <a:pPr marL="0" lvl="1" algn="l">
              <a:lnSpc>
                <a:spcPct val="110000"/>
              </a:lnSpc>
              <a:buClrTx/>
              <a:buSzTx/>
              <a:buFontTx/>
            </a:pPr>
            <a:r>
              <a:rPr lang="en-US" altLang="zh-CN" b="1" dirty="0">
                <a:solidFill>
                  <a:schemeClr val="tx1">
                    <a:lumMod val="75000"/>
                    <a:lumOff val="25000"/>
                  </a:schemeClr>
                </a:solidFill>
                <a:latin typeface="宋体" charset="0"/>
                <a:ea typeface="宋体" charset="0"/>
                <a:sym typeface="+mn-ea"/>
              </a:rPr>
              <a:t>    in environmental services</a:t>
            </a:r>
          </a:p>
          <a:p>
            <a:pPr marL="0" lvl="1" algn="l">
              <a:lnSpc>
                <a:spcPct val="110000"/>
              </a:lnSpc>
              <a:buClrTx/>
              <a:buSzTx/>
              <a:buFontTx/>
            </a:pPr>
            <a:r>
              <a:rPr lang="en-US" altLang="zh-CN" b="1" dirty="0">
                <a:solidFill>
                  <a:schemeClr val="tx1">
                    <a:lumMod val="75000"/>
                    <a:lumOff val="25000"/>
                  </a:schemeClr>
                </a:solidFill>
                <a:latin typeface="宋体" charset="0"/>
                <a:ea typeface="宋体" charset="0"/>
                <a:sym typeface="+mn-ea"/>
              </a:rPr>
              <a:t>2. Key issues in regional governance</a:t>
            </a:r>
          </a:p>
          <a:p>
            <a:pPr marL="0" lvl="1" algn="l">
              <a:lnSpc>
                <a:spcPct val="110000"/>
              </a:lnSpc>
              <a:buClrTx/>
              <a:buSzTx/>
              <a:buFontTx/>
            </a:pPr>
            <a:r>
              <a:rPr lang="en-US" altLang="zh-CN" b="1" dirty="0">
                <a:solidFill>
                  <a:schemeClr val="tx1">
                    <a:lumMod val="75000"/>
                    <a:lumOff val="25000"/>
                  </a:schemeClr>
                </a:solidFill>
                <a:latin typeface="宋体" charset="0"/>
                <a:ea typeface="宋体" charset="0"/>
                <a:sym typeface="+mn-ea"/>
              </a:rPr>
              <a:t>3. Strengthen the functional advantages </a:t>
            </a:r>
          </a:p>
          <a:p>
            <a:pPr marL="0" lvl="1" algn="l">
              <a:lnSpc>
                <a:spcPct val="110000"/>
              </a:lnSpc>
              <a:buClrTx/>
              <a:buSzTx/>
              <a:buFontTx/>
            </a:pPr>
            <a:r>
              <a:rPr lang="en-US" altLang="zh-CN" b="1" dirty="0">
                <a:solidFill>
                  <a:schemeClr val="tx1">
                    <a:lumMod val="75000"/>
                    <a:lumOff val="25000"/>
                  </a:schemeClr>
                </a:solidFill>
                <a:latin typeface="宋体" charset="0"/>
                <a:ea typeface="宋体" charset="0"/>
                <a:sym typeface="+mn-ea"/>
              </a:rPr>
              <a:t>    of regional governance</a:t>
            </a:r>
          </a:p>
        </p:txBody>
      </p:sp>
    </p:spTree>
  </p:cSld>
  <p:clrMapOvr>
    <a:masterClrMapping/>
  </p:clrMapOvr>
  <mc:AlternateContent xmlns:mc="http://schemas.openxmlformats.org/markup-compatibility/2006" xmlns:p14="http://schemas.microsoft.com/office/powerpoint/2010/main">
    <mc:Choice Requires="p14">
      <p:transition spd="slow" p14:dur="17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 y="-14605"/>
            <a:ext cx="12211685" cy="6906260"/>
          </a:xfrm>
          <a:prstGeom prst="rect">
            <a:avLst/>
          </a:prstGeom>
          <a:solidFill>
            <a:srgbClr val="245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324702" y="2321510"/>
            <a:ext cx="2344420" cy="2214880"/>
          </a:xfrm>
          <a:prstGeom prst="rect">
            <a:avLst/>
          </a:prstGeom>
          <a:noFill/>
        </p:spPr>
        <p:txBody>
          <a:bodyPr wrap="none" rtlCol="0">
            <a:spAutoFit/>
            <a:scene3d>
              <a:camera prst="orthographicFront"/>
              <a:lightRig rig="threePt" dir="t"/>
            </a:scene3d>
            <a:sp3d contourW="12700"/>
          </a:bodyPr>
          <a:lstStyle/>
          <a:p>
            <a:pPr algn="ctr"/>
            <a:r>
              <a:rPr lang="en-US" altLang="zh-CN" sz="13800" b="1" dirty="0">
                <a:solidFill>
                  <a:schemeClr val="bg1"/>
                </a:solidFill>
                <a:latin typeface="微软雅黑" panose="020B0503020204020204" charset="-122"/>
                <a:ea typeface="微软雅黑" panose="020B0503020204020204" charset="-122"/>
              </a:rPr>
              <a:t>01</a:t>
            </a:r>
          </a:p>
        </p:txBody>
      </p:sp>
      <p:sp>
        <p:nvSpPr>
          <p:cNvPr id="6" name="文本框 5"/>
          <p:cNvSpPr txBox="1"/>
          <p:nvPr/>
        </p:nvSpPr>
        <p:spPr>
          <a:xfrm>
            <a:off x="4833868" y="3718581"/>
            <a:ext cx="4823295" cy="275590"/>
          </a:xfrm>
          <a:prstGeom prst="rect">
            <a:avLst/>
          </a:prstGeom>
          <a:noFill/>
        </p:spPr>
        <p:txBody>
          <a:bodyPr wrap="square" rtlCol="0">
            <a:spAutoFit/>
            <a:scene3d>
              <a:camera prst="orthographicFront"/>
              <a:lightRig rig="threePt" dir="t"/>
            </a:scene3d>
            <a:sp3d contourW="12700"/>
          </a:bodyPr>
          <a:lstStyle/>
          <a:p>
            <a:r>
              <a:rPr lang="en-US" altLang="zh-CN" sz="1200" dirty="0">
                <a:solidFill>
                  <a:schemeClr val="bg1"/>
                </a:solidFill>
                <a:latin typeface="微软雅黑" panose="020B0503020204020204" charset="-122"/>
                <a:ea typeface="微软雅黑" panose="020B0503020204020204" charset="-122"/>
              </a:rPr>
              <a:t>It is urgent to take action to address climate change.</a:t>
            </a:r>
          </a:p>
        </p:txBody>
      </p:sp>
      <p:cxnSp>
        <p:nvCxnSpPr>
          <p:cNvPr id="7" name="直接连接符 45"/>
          <p:cNvCxnSpPr/>
          <p:nvPr/>
        </p:nvCxnSpPr>
        <p:spPr>
          <a:xfrm>
            <a:off x="4960869" y="3525194"/>
            <a:ext cx="7011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558278" y="2079727"/>
            <a:ext cx="6169660" cy="1445260"/>
          </a:xfrm>
          <a:prstGeom prst="rect">
            <a:avLst/>
          </a:prstGeom>
          <a:noFill/>
        </p:spPr>
        <p:txBody>
          <a:bodyPr wrap="none" rtlCol="0">
            <a:spAutoFit/>
            <a:scene3d>
              <a:camera prst="orthographicFront"/>
              <a:lightRig rig="threePt" dir="t"/>
            </a:scene3d>
            <a:sp3d contourW="12700"/>
          </a:bodyPr>
          <a:lstStyle>
            <a:defPPr>
              <a:defRPr lang="en-US"/>
            </a:defPPr>
            <a:lvl1pPr algn="ctr">
              <a:defRPr sz="3200">
                <a:gradFill>
                  <a:gsLst>
                    <a:gs pos="0">
                      <a:schemeClr val="tx1">
                        <a:lumMod val="50000"/>
                        <a:lumOff val="50000"/>
                      </a:schemeClr>
                    </a:gs>
                    <a:gs pos="100000">
                      <a:schemeClr val="tx1">
                        <a:lumMod val="85000"/>
                        <a:lumOff val="15000"/>
                      </a:schemeClr>
                    </a:gs>
                  </a:gsLst>
                  <a:lin ang="5400000" scaled="1"/>
                </a:gradFill>
              </a:defRPr>
            </a:lvl1pPr>
          </a:lstStyle>
          <a:p>
            <a:pPr algn="l"/>
            <a:r>
              <a:rPr lang="zh-CN" altLang="en-US" sz="4400" b="1" dirty="0">
                <a:solidFill>
                  <a:schemeClr val="bg1"/>
                </a:solidFill>
                <a:latin typeface="微软雅黑" panose="020B0503020204020204" charset="-122"/>
                <a:ea typeface="微软雅黑" panose="020B0503020204020204" charset="-122"/>
              </a:rPr>
              <a:t>The current state of </a:t>
            </a:r>
          </a:p>
          <a:p>
            <a:pPr algn="l"/>
            <a:r>
              <a:rPr lang="zh-CN" altLang="en-US" sz="4400" b="1" dirty="0">
                <a:solidFill>
                  <a:schemeClr val="bg1"/>
                </a:solidFill>
                <a:latin typeface="微软雅黑" panose="020B0503020204020204" charset="-122"/>
                <a:ea typeface="微软雅黑" panose="020B0503020204020204" charset="-122"/>
              </a:rPr>
              <a:t>the world environment</a:t>
            </a:r>
          </a:p>
        </p:txBody>
      </p:sp>
    </p:spTree>
  </p:cSld>
  <p:clrMapOvr>
    <a:masterClrMapping/>
  </p:clrMapOvr>
  <mc:AlternateContent xmlns:mc="http://schemas.openxmlformats.org/markup-compatibility/2006" xmlns:p14="http://schemas.microsoft.com/office/powerpoint/2010/main">
    <mc:Choice Requires="p14">
      <p:transition spd="slow" p14:dur="17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475936" y="419665"/>
            <a:ext cx="3225858" cy="548005"/>
            <a:chOff x="563566" y="288855"/>
            <a:chExt cx="3225858" cy="548005"/>
          </a:xfrm>
        </p:grpSpPr>
        <p:sp>
          <p:nvSpPr>
            <p:cNvPr id="73" name="矩形 72"/>
            <p:cNvSpPr/>
            <p:nvPr/>
          </p:nvSpPr>
          <p:spPr>
            <a:xfrm>
              <a:off x="1268474" y="363711"/>
              <a:ext cx="2520950" cy="429895"/>
            </a:xfrm>
            <a:prstGeom prst="rect">
              <a:avLst/>
            </a:prstGeom>
          </p:spPr>
          <p:txBody>
            <a:bodyPr wrap="none">
              <a:spAutoFit/>
            </a:bodyPr>
            <a:lstStyle/>
            <a:p>
              <a:pPr algn="l"/>
              <a:r>
                <a:rPr lang="zh-CN" altLang="en-US" sz="22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Extreme Weather</a:t>
              </a:r>
            </a:p>
          </p:txBody>
        </p:sp>
        <p:sp>
          <p:nvSpPr>
            <p:cNvPr id="74" name="圆角矩形 73"/>
            <p:cNvSpPr/>
            <p:nvPr/>
          </p:nvSpPr>
          <p:spPr>
            <a:xfrm>
              <a:off x="563566" y="288855"/>
              <a:ext cx="605790" cy="548005"/>
            </a:xfrm>
            <a:prstGeom prst="roundRect">
              <a:avLst/>
            </a:prstGeom>
            <a:solidFill>
              <a:srgbClr val="245D90"/>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微软雅黑" panose="020B0503020204020204" charset="-122"/>
                  <a:ea typeface="微软雅黑" panose="020B0503020204020204" charset="-122"/>
                  <a:cs typeface="Nirmala UI" panose="020B0502040204020203" pitchFamily="34" charset="0"/>
                  <a:sym typeface="Century Gothic" panose="020B0502020202020204" pitchFamily="34" charset="0"/>
                </a:rPr>
                <a:t>1</a:t>
              </a:r>
            </a:p>
          </p:txBody>
        </p:sp>
      </p:grpSp>
      <p:pic>
        <p:nvPicPr>
          <p:cNvPr id="10" name="图片 1" descr="IMG_256"/>
          <p:cNvPicPr>
            <a:picLocks noChangeAspect="1"/>
          </p:cNvPicPr>
          <p:nvPr/>
        </p:nvPicPr>
        <p:blipFill>
          <a:blip r:embed="rId2"/>
          <a:stretch>
            <a:fillRect/>
          </a:stretch>
        </p:blipFill>
        <p:spPr>
          <a:xfrm>
            <a:off x="476250" y="2419350"/>
            <a:ext cx="6542617" cy="3930015"/>
          </a:xfrm>
          <a:prstGeom prst="rect">
            <a:avLst/>
          </a:prstGeom>
          <a:noFill/>
          <a:ln w="9525">
            <a:noFill/>
          </a:ln>
        </p:spPr>
      </p:pic>
      <p:sp>
        <p:nvSpPr>
          <p:cNvPr id="100" name="文本框 99"/>
          <p:cNvSpPr txBox="1"/>
          <p:nvPr/>
        </p:nvSpPr>
        <p:spPr>
          <a:xfrm>
            <a:off x="371475" y="1078230"/>
            <a:ext cx="11715750" cy="1229995"/>
          </a:xfrm>
          <a:prstGeom prst="rect">
            <a:avLst/>
          </a:prstGeom>
          <a:noFill/>
          <a:ln w="9525">
            <a:noFill/>
          </a:ln>
        </p:spPr>
        <p:txBody>
          <a:bodyPr wrap="square">
            <a:spAutoFit/>
          </a:bodyPr>
          <a:lstStyle/>
          <a:p>
            <a:pPr indent="0"/>
            <a:r>
              <a:rPr lang="en-US" altLang="zh-CN" sz="2000" b="0" dirty="0">
                <a:latin typeface="Calibri" panose="020F0502020204030204" charset="0"/>
                <a:cs typeface="宋体" charset="0"/>
              </a:rPr>
              <a:t>        </a:t>
            </a:r>
            <a:r>
              <a:rPr b="0" dirty="0">
                <a:latin typeface="Calibri" panose="020F0502020204030204" charset="0"/>
                <a:cs typeface="宋体" charset="0"/>
              </a:rPr>
              <a:t>On July 18</a:t>
            </a:r>
            <a:r>
              <a:rPr b="0" baseline="30000" dirty="0">
                <a:latin typeface="Calibri" panose="020F0502020204030204" charset="0"/>
                <a:cs typeface="宋体" charset="0"/>
              </a:rPr>
              <a:t>th</a:t>
            </a:r>
            <a:r>
              <a:rPr lang="en-US" b="0" dirty="0">
                <a:latin typeface="Calibri" panose="020F0502020204030204" charset="0"/>
                <a:cs typeface="宋体" charset="0"/>
              </a:rPr>
              <a:t> </a:t>
            </a:r>
            <a:r>
              <a:rPr lang="zh-CN" altLang="en-US" b="0" dirty="0">
                <a:latin typeface="Calibri" panose="020F0502020204030204" charset="0"/>
                <a:cs typeface="宋体" charset="0"/>
              </a:rPr>
              <a:t>，</a:t>
            </a:r>
            <a:r>
              <a:rPr lang="en-US" b="0" dirty="0">
                <a:latin typeface="Calibri" panose="020F0502020204030204" charset="0"/>
                <a:cs typeface="宋体" charset="0"/>
              </a:rPr>
              <a:t>2024</a:t>
            </a:r>
            <a:r>
              <a:rPr b="0" dirty="0">
                <a:latin typeface="Calibri" panose="020F0502020204030204" charset="0"/>
                <a:cs typeface="宋体" charset="0"/>
              </a:rPr>
              <a:t>, according to the Sixth Assessment Report (AR6) of the Intergovernmental Panel on Climate Change (IPCC), global warming has been occurring at an unprecedented rate in the past 2000 years over the past 50 years. Continuous warming exacerbates the instability of the climate system, leading to an increase and intensification of extreme weather and climate events, with a wider range of impacts.</a:t>
            </a:r>
          </a:p>
        </p:txBody>
      </p:sp>
      <p:sp>
        <p:nvSpPr>
          <p:cNvPr id="11" name="文本框 10"/>
          <p:cNvSpPr txBox="1"/>
          <p:nvPr/>
        </p:nvSpPr>
        <p:spPr>
          <a:xfrm>
            <a:off x="7095068" y="3234055"/>
            <a:ext cx="5096932" cy="2862322"/>
          </a:xfrm>
          <a:prstGeom prst="rect">
            <a:avLst/>
          </a:prstGeom>
          <a:noFill/>
          <a:ln w="9525">
            <a:noFill/>
          </a:ln>
        </p:spPr>
        <p:txBody>
          <a:bodyPr wrap="square">
            <a:spAutoFit/>
          </a:bodyPr>
          <a:lstStyle/>
          <a:p>
            <a:pPr indent="0"/>
            <a:r>
              <a:rPr b="0" dirty="0">
                <a:latin typeface="Calibri" panose="020F0502020204030204" charset="0"/>
                <a:cs typeface="宋体" charset="0"/>
              </a:rPr>
              <a:t>1. Global inflation: From 1880 to 2020, the average annual global inflation was about 1.2 °C.</a:t>
            </a:r>
          </a:p>
          <a:p>
            <a:pPr indent="0"/>
            <a:r>
              <a:rPr b="0" dirty="0">
                <a:latin typeface="Calibri" panose="020F0502020204030204" charset="0"/>
                <a:cs typeface="宋体" charset="0"/>
              </a:rPr>
              <a:t>2. Increase in extreme climate events: In 2023, over 20 countries worldwide experienced extreme drought events, affecting the lives of hundreds of millions of people.</a:t>
            </a:r>
          </a:p>
          <a:p>
            <a:pPr indent="0"/>
            <a:r>
              <a:rPr b="0" dirty="0">
                <a:latin typeface="Calibri" panose="020F0502020204030204" charset="0"/>
                <a:cs typeface="宋体" charset="0"/>
              </a:rPr>
              <a:t>3. Heatwave: The number of heatwave days worldwide has increased by approximately 50% in the past 50 years.</a:t>
            </a:r>
          </a:p>
          <a:p>
            <a:pPr indent="0"/>
            <a:endParaRPr b="0" dirty="0">
              <a:latin typeface="Calibri" panose="020F0502020204030204" charset="0"/>
              <a:cs typeface="宋体" charset="0"/>
            </a:endParaRPr>
          </a:p>
        </p:txBody>
      </p:sp>
      <p:sp>
        <p:nvSpPr>
          <p:cNvPr id="12" name="文本框 11"/>
          <p:cNvSpPr txBox="1"/>
          <p:nvPr/>
        </p:nvSpPr>
        <p:spPr>
          <a:xfrm>
            <a:off x="7474585" y="2490470"/>
            <a:ext cx="4717415" cy="706755"/>
          </a:xfrm>
          <a:prstGeom prst="rect">
            <a:avLst/>
          </a:prstGeom>
          <a:noFill/>
          <a:ln w="9525">
            <a:noFill/>
          </a:ln>
        </p:spPr>
        <p:txBody>
          <a:bodyPr wrap="square">
            <a:spAutoFit/>
          </a:bodyPr>
          <a:lstStyle/>
          <a:p>
            <a:pPr marL="0" indent="0" algn="l"/>
            <a:r>
              <a:rPr sz="2000" b="0">
                <a:latin typeface="Calibri" panose="020F0502020204030204" charset="0"/>
                <a:cs typeface="宋体" charset="0"/>
              </a:rPr>
              <a:t>According to data from the World Meteorological Organization (WMO):</a:t>
            </a:r>
          </a:p>
        </p:txBody>
      </p:sp>
      <p:sp>
        <p:nvSpPr>
          <p:cNvPr id="13" name="文本框 12"/>
          <p:cNvSpPr txBox="1"/>
          <p:nvPr/>
        </p:nvSpPr>
        <p:spPr>
          <a:xfrm>
            <a:off x="289560" y="6127115"/>
            <a:ext cx="7184390" cy="521970"/>
          </a:xfrm>
          <a:prstGeom prst="rect">
            <a:avLst/>
          </a:prstGeom>
          <a:noFill/>
        </p:spPr>
        <p:txBody>
          <a:bodyPr wrap="square" rtlCol="0" anchor="t">
            <a:spAutoFit/>
          </a:bodyPr>
          <a:lstStyle/>
          <a:p>
            <a:pPr algn="ctr"/>
            <a:r>
              <a:rPr lang="zh-CN" altLang="en-US" sz="1400" dirty="0"/>
              <a:t>A schematic diagram of major catastrophic weather events worldwide in June 2024. Image source: Central Meteorological Observatory</a:t>
            </a:r>
          </a:p>
        </p:txBody>
      </p:sp>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75936" y="1208132"/>
            <a:ext cx="10819039" cy="1938992"/>
          </a:xfrm>
          <a:prstGeom prst="rect">
            <a:avLst/>
          </a:prstGeom>
          <a:noFill/>
          <a:ln w="9525">
            <a:noFill/>
          </a:ln>
        </p:spPr>
        <p:txBody>
          <a:bodyPr wrap="square">
            <a:spAutoFit/>
          </a:bodyPr>
          <a:lstStyle/>
          <a:p>
            <a:pPr indent="266700"/>
            <a:r>
              <a:rPr sz="2400" b="0" dirty="0">
                <a:latin typeface="Calibri" panose="020F0502020204030204" charset="0"/>
                <a:cs typeface="宋体" charset="0"/>
              </a:rPr>
              <a:t>The Blue Book on Climate Change in China (2024) shows that as a sensitive and significantly affected area of global climate change, from the perspective of long-term changes in extreme events, the average number of in China increases by 6.7 days every 10 years</a:t>
            </a:r>
            <a:r>
              <a:rPr lang="en-US" sz="2400" b="0" dirty="0">
                <a:latin typeface="Calibri" panose="020F0502020204030204" charset="0"/>
                <a:cs typeface="宋体" charset="0"/>
              </a:rPr>
              <a:t>. </a:t>
            </a:r>
            <a:r>
              <a:rPr sz="2400" b="0" dirty="0">
                <a:latin typeface="Calibri" panose="020F0502020204030204" charset="0"/>
                <a:cs typeface="宋体" charset="0"/>
              </a:rPr>
              <a:t>The number of annual cumulative rainstorm</a:t>
            </a:r>
            <a:r>
              <a:rPr lang="en-US" sz="2400" b="0" dirty="0">
                <a:latin typeface="Calibri" panose="020F0502020204030204" charset="0"/>
                <a:cs typeface="宋体" charset="0"/>
              </a:rPr>
              <a:t> </a:t>
            </a:r>
            <a:r>
              <a:rPr lang="en-US" altLang="zh-CN" sz="2400" dirty="0">
                <a:latin typeface="Calibri" panose="020F0502020204030204" charset="0"/>
                <a:cs typeface="宋体" charset="0"/>
              </a:rPr>
              <a:t>days per year </a:t>
            </a:r>
            <a:r>
              <a:rPr sz="2400" b="0" dirty="0">
                <a:latin typeface="Calibri" panose="020F0502020204030204" charset="0"/>
                <a:cs typeface="宋体" charset="0"/>
              </a:rPr>
              <a:t> (daily precipitation ≥ 50mm) station days increases by 4.1% every 10 years.</a:t>
            </a:r>
          </a:p>
        </p:txBody>
      </p:sp>
      <p:sp>
        <p:nvSpPr>
          <p:cNvPr id="6" name="文本框 5"/>
          <p:cNvSpPr txBox="1"/>
          <p:nvPr/>
        </p:nvSpPr>
        <p:spPr>
          <a:xfrm>
            <a:off x="475936" y="3595357"/>
            <a:ext cx="10962531" cy="1938992"/>
          </a:xfrm>
          <a:prstGeom prst="rect">
            <a:avLst/>
          </a:prstGeom>
          <a:noFill/>
          <a:ln w="9525">
            <a:noFill/>
          </a:ln>
        </p:spPr>
        <p:txBody>
          <a:bodyPr wrap="square">
            <a:spAutoFit/>
          </a:bodyPr>
          <a:lstStyle/>
          <a:p>
            <a:pPr marL="0" indent="266700" algn="l"/>
            <a:r>
              <a:rPr sz="2400" dirty="0">
                <a:latin typeface="Calibri" panose="020F0502020204030204" charset="0"/>
                <a:cs typeface="宋体" charset="0"/>
              </a:rPr>
              <a:t>According to a report released by the World Meteorological Organization in June, there is an 80% chance that the global annual average temperature will temporarily exceed pre industrial levels by 1.5 °C for at least one year in the next five years. This has sounded an alarm globally, and action to address climate change is urgently needed.</a:t>
            </a:r>
          </a:p>
        </p:txBody>
      </p:sp>
      <p:grpSp>
        <p:nvGrpSpPr>
          <p:cNvPr id="8" name="组合 7"/>
          <p:cNvGrpSpPr/>
          <p:nvPr/>
        </p:nvGrpSpPr>
        <p:grpSpPr>
          <a:xfrm>
            <a:off x="475936" y="419665"/>
            <a:ext cx="3225858" cy="548005"/>
            <a:chOff x="563566" y="288855"/>
            <a:chExt cx="3225858" cy="548005"/>
          </a:xfrm>
        </p:grpSpPr>
        <p:sp>
          <p:nvSpPr>
            <p:cNvPr id="9" name="矩形 8"/>
            <p:cNvSpPr/>
            <p:nvPr/>
          </p:nvSpPr>
          <p:spPr>
            <a:xfrm>
              <a:off x="1268474" y="363711"/>
              <a:ext cx="2520950" cy="429895"/>
            </a:xfrm>
            <a:prstGeom prst="rect">
              <a:avLst/>
            </a:prstGeom>
          </p:spPr>
          <p:txBody>
            <a:bodyPr wrap="none">
              <a:spAutoFit/>
            </a:bodyPr>
            <a:lstStyle/>
            <a:p>
              <a:pPr algn="l"/>
              <a:r>
                <a:rPr lang="zh-CN" altLang="en-US" sz="22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Extreme Weather</a:t>
              </a:r>
            </a:p>
          </p:txBody>
        </p:sp>
        <p:sp>
          <p:nvSpPr>
            <p:cNvPr id="13" name="圆角矩形 12"/>
            <p:cNvSpPr/>
            <p:nvPr/>
          </p:nvSpPr>
          <p:spPr>
            <a:xfrm>
              <a:off x="563566" y="288855"/>
              <a:ext cx="605790" cy="548005"/>
            </a:xfrm>
            <a:prstGeom prst="roundRect">
              <a:avLst/>
            </a:prstGeom>
            <a:solidFill>
              <a:srgbClr val="245D90"/>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微软雅黑" panose="020B0503020204020204" charset="-122"/>
                  <a:ea typeface="微软雅黑" panose="020B0503020204020204" charset="-122"/>
                  <a:cs typeface="Nirmala UI" panose="020B0502040204020203" pitchFamily="34" charset="0"/>
                  <a:sym typeface="Century Gothic" panose="020B0502020202020204" pitchFamily="34" charset="0"/>
                </a:rPr>
                <a:t>1</a:t>
              </a:r>
            </a:p>
          </p:txBody>
        </p:sp>
      </p:grpSp>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475936" y="419665"/>
            <a:ext cx="6305608" cy="548005"/>
            <a:chOff x="563566" y="288855"/>
            <a:chExt cx="6305608" cy="548005"/>
          </a:xfrm>
        </p:grpSpPr>
        <p:sp>
          <p:nvSpPr>
            <p:cNvPr id="73" name="矩形 72"/>
            <p:cNvSpPr/>
            <p:nvPr/>
          </p:nvSpPr>
          <p:spPr>
            <a:xfrm>
              <a:off x="1268474" y="363711"/>
              <a:ext cx="5600700" cy="429895"/>
            </a:xfrm>
            <a:prstGeom prst="rect">
              <a:avLst/>
            </a:prstGeom>
          </p:spPr>
          <p:txBody>
            <a:bodyPr wrap="none">
              <a:spAutoFit/>
            </a:bodyPr>
            <a:lstStyle/>
            <a:p>
              <a:pPr algn="l"/>
              <a:r>
                <a:rPr lang="zh-CN" altLang="en-US" sz="22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The urgency of environmental protection</a:t>
              </a:r>
            </a:p>
          </p:txBody>
        </p:sp>
        <p:sp>
          <p:nvSpPr>
            <p:cNvPr id="74" name="圆角矩形 73"/>
            <p:cNvSpPr/>
            <p:nvPr/>
          </p:nvSpPr>
          <p:spPr>
            <a:xfrm>
              <a:off x="563566" y="288855"/>
              <a:ext cx="605790" cy="548005"/>
            </a:xfrm>
            <a:prstGeom prst="roundRect">
              <a:avLst/>
            </a:prstGeom>
            <a:solidFill>
              <a:srgbClr val="245D90"/>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微软雅黑" panose="020B0503020204020204" charset="-122"/>
                  <a:ea typeface="微软雅黑" panose="020B0503020204020204" charset="-122"/>
                  <a:cs typeface="Nirmala UI" panose="020B0502040204020203" pitchFamily="34" charset="0"/>
                  <a:sym typeface="Century Gothic" panose="020B0502020202020204" pitchFamily="34" charset="0"/>
                </a:rPr>
                <a:t>2</a:t>
              </a:r>
            </a:p>
          </p:txBody>
        </p:sp>
      </p:grpSp>
      <p:sp>
        <p:nvSpPr>
          <p:cNvPr id="2" name="文本框 1"/>
          <p:cNvSpPr txBox="1"/>
          <p:nvPr/>
        </p:nvSpPr>
        <p:spPr>
          <a:xfrm>
            <a:off x="386291" y="967670"/>
            <a:ext cx="11419417" cy="5607689"/>
          </a:xfrm>
          <a:prstGeom prst="rect">
            <a:avLst/>
          </a:prstGeom>
          <a:noFill/>
          <a:ln w="9525">
            <a:noFill/>
          </a:ln>
        </p:spPr>
        <p:txBody>
          <a:bodyPr wrap="square">
            <a:spAutoFit/>
          </a:bodyPr>
          <a:lstStyle/>
          <a:p>
            <a:pPr marL="0" indent="0" algn="l">
              <a:lnSpc>
                <a:spcPct val="120000"/>
              </a:lnSpc>
            </a:pPr>
            <a:r>
              <a:rPr sz="2000" b="1" dirty="0">
                <a:latin typeface="Calibri" panose="020F0502020204030204" charset="0"/>
              </a:rPr>
              <a:t>1. Reduce greenhouse gas emissions:</a:t>
            </a:r>
          </a:p>
          <a:p>
            <a:pPr marL="0" indent="0" algn="l">
              <a:lnSpc>
                <a:spcPct val="120000"/>
              </a:lnSpc>
            </a:pPr>
            <a:r>
              <a:rPr sz="2000" b="0" dirty="0">
                <a:latin typeface="Calibri" panose="020F0502020204030204" charset="0"/>
              </a:rPr>
              <a:t>Recently, countries have put forward goals to weaken climate change by reducing greenhouse gas emissions. According to the International Energy Agency (IEA), the global energy industry's carbon emissions reached 3.15 billion tons in 2020, but gradually showed a downward trend driven by renewable energy.</a:t>
            </a:r>
          </a:p>
          <a:p>
            <a:pPr marL="0" indent="0" algn="l">
              <a:lnSpc>
                <a:spcPct val="120000"/>
              </a:lnSpc>
            </a:pPr>
            <a:r>
              <a:rPr sz="2000" b="1" dirty="0">
                <a:latin typeface="Calibri" panose="020F0502020204030204" charset="0"/>
              </a:rPr>
              <a:t>2. Forest protection and afforestation:</a:t>
            </a:r>
          </a:p>
          <a:p>
            <a:pPr marL="0" indent="0" algn="l">
              <a:lnSpc>
                <a:spcPct val="120000"/>
              </a:lnSpc>
            </a:pPr>
            <a:r>
              <a:rPr sz="2000" b="0" dirty="0">
                <a:latin typeface="Calibri" panose="020F0502020204030204" charset="0"/>
              </a:rPr>
              <a:t>Forests are important "carbon sinks" on Earth, absorbing and storing large amounts of groundwater. According to the United Nations Environment </a:t>
            </a:r>
            <a:r>
              <a:rPr sz="2000" b="0" dirty="0" err="1">
                <a:latin typeface="Calibri" panose="020F0502020204030204" charset="0"/>
              </a:rPr>
              <a:t>Programm</a:t>
            </a:r>
            <a:r>
              <a:rPr lang="en-US" sz="2000" b="0" dirty="0" err="1">
                <a:latin typeface="Calibri" panose="020F0502020204030204" charset="0"/>
              </a:rPr>
              <a:t>e</a:t>
            </a:r>
            <a:r>
              <a:rPr sz="2000" b="0" dirty="0">
                <a:latin typeface="Calibri" panose="020F0502020204030204" charset="0"/>
              </a:rPr>
              <a:t> (UNEP), 100000 forests are cut down globally every year, exacerbating greenhouse gas emissions. Many countries and regions have begun implementing large-scale afforestation programs to restore forest cover.</a:t>
            </a:r>
          </a:p>
          <a:p>
            <a:pPr marL="0" indent="0" algn="l">
              <a:lnSpc>
                <a:spcPct val="120000"/>
              </a:lnSpc>
            </a:pPr>
            <a:r>
              <a:rPr sz="2000" b="1" dirty="0">
                <a:latin typeface="Calibri" panose="020F0502020204030204" charset="0"/>
              </a:rPr>
              <a:t>2. Avoid pollution:</a:t>
            </a:r>
          </a:p>
          <a:p>
            <a:pPr marL="0" indent="0" algn="l">
              <a:lnSpc>
                <a:spcPct val="120000"/>
              </a:lnSpc>
            </a:pPr>
            <a:r>
              <a:rPr sz="2000" b="0" dirty="0">
                <a:latin typeface="Calibri" panose="020F0502020204030204" charset="0"/>
              </a:rPr>
              <a:t>Plastic pollution has become a part of global environmental issues. According to a report by the International Plastic Pollution Coalition, over 8 million tons of plastic enter the ocean each year, posing a threat to marine ecosystems and the human food chain. Governments and businesses around the world are taking the lead in addressing this challenge by limiting the total use of plastic, promoting plastic recycling, and implementing circular economy measures.</a:t>
            </a:r>
          </a:p>
        </p:txBody>
      </p:sp>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475936" y="419665"/>
            <a:ext cx="4704773" cy="548005"/>
            <a:chOff x="563566" y="288855"/>
            <a:chExt cx="4704773" cy="548005"/>
          </a:xfrm>
        </p:grpSpPr>
        <p:sp>
          <p:nvSpPr>
            <p:cNvPr id="73" name="矩形 72"/>
            <p:cNvSpPr/>
            <p:nvPr/>
          </p:nvSpPr>
          <p:spPr>
            <a:xfrm>
              <a:off x="1268474" y="363711"/>
              <a:ext cx="3999865" cy="429895"/>
            </a:xfrm>
            <a:prstGeom prst="rect">
              <a:avLst/>
            </a:prstGeom>
          </p:spPr>
          <p:txBody>
            <a:bodyPr wrap="none">
              <a:spAutoFit/>
            </a:bodyPr>
            <a:lstStyle/>
            <a:p>
              <a:pPr algn="l"/>
              <a:r>
                <a:rPr lang="zh-CN" altLang="en-US" sz="22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The task of carbon neutrality</a:t>
              </a:r>
            </a:p>
          </p:txBody>
        </p:sp>
        <p:sp>
          <p:nvSpPr>
            <p:cNvPr id="74" name="圆角矩形 73"/>
            <p:cNvSpPr/>
            <p:nvPr/>
          </p:nvSpPr>
          <p:spPr>
            <a:xfrm>
              <a:off x="563566" y="288855"/>
              <a:ext cx="605790" cy="548005"/>
            </a:xfrm>
            <a:prstGeom prst="roundRect">
              <a:avLst/>
            </a:prstGeom>
            <a:solidFill>
              <a:srgbClr val="245D90"/>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微软雅黑" panose="020B0503020204020204" charset="-122"/>
                  <a:ea typeface="微软雅黑" panose="020B0503020204020204" charset="-122"/>
                  <a:cs typeface="Nirmala UI" panose="020B0502040204020203" pitchFamily="34" charset="0"/>
                  <a:sym typeface="Century Gothic" panose="020B0502020202020204" pitchFamily="34" charset="0"/>
                </a:rPr>
                <a:t>3</a:t>
              </a:r>
            </a:p>
          </p:txBody>
        </p:sp>
      </p:grpSp>
      <p:sp>
        <p:nvSpPr>
          <p:cNvPr id="100" name="文本框 99"/>
          <p:cNvSpPr txBox="1"/>
          <p:nvPr/>
        </p:nvSpPr>
        <p:spPr>
          <a:xfrm>
            <a:off x="476250" y="1195070"/>
            <a:ext cx="11141075" cy="1599565"/>
          </a:xfrm>
          <a:prstGeom prst="rect">
            <a:avLst/>
          </a:prstGeom>
          <a:noFill/>
          <a:ln w="9525">
            <a:noFill/>
          </a:ln>
        </p:spPr>
        <p:txBody>
          <a:bodyPr wrap="square">
            <a:spAutoFit/>
          </a:bodyPr>
          <a:lstStyle/>
          <a:p>
            <a:pPr marL="0" indent="0" algn="l"/>
            <a:r>
              <a:rPr lang="en-US" b="0">
                <a:latin typeface="Calibri" panose="020F0502020204030204" charset="0"/>
                <a:cs typeface="宋体" charset="0"/>
              </a:rPr>
              <a:t>        </a:t>
            </a:r>
            <a:r>
              <a:rPr sz="1600" b="0">
                <a:latin typeface="Calibri" panose="020F0502020204030204" charset="0"/>
                <a:cs typeface="宋体" charset="0"/>
              </a:rPr>
              <a:t>The Paris Agreement explicitly controls the global average temperature rise from before the Industrial Revolution to no more than 2 ℃ and strives to achieve 1.5 ℃. Research in the scientific community shows that a temperature increase of over 1.5 ° C may lead to more severe climate change impacts and extreme weather, with every 0.1 ° C increase being of significant importance. To address climate change and promote the reduction of greenhouse gases, mainly carbon dioxide, more than 100 countries around the world have proposed carbon neutrality targets. Among them, China aims to achieve carbon peak before 2030 and carbon neutrality before 2060.</a:t>
            </a:r>
          </a:p>
        </p:txBody>
      </p:sp>
      <p:pic>
        <p:nvPicPr>
          <p:cNvPr id="4" name="图片 3"/>
          <p:cNvPicPr>
            <a:picLocks noChangeAspect="1"/>
          </p:cNvPicPr>
          <p:nvPr/>
        </p:nvPicPr>
        <p:blipFill>
          <a:blip r:embed="rId2"/>
          <a:stretch>
            <a:fillRect/>
          </a:stretch>
        </p:blipFill>
        <p:spPr>
          <a:xfrm>
            <a:off x="476250" y="2794635"/>
            <a:ext cx="11140440" cy="38265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 y="-14605"/>
            <a:ext cx="12211685" cy="6906260"/>
          </a:xfrm>
          <a:prstGeom prst="rect">
            <a:avLst/>
          </a:prstGeom>
          <a:solidFill>
            <a:srgbClr val="245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324702" y="2321510"/>
            <a:ext cx="2344420" cy="2214880"/>
          </a:xfrm>
          <a:prstGeom prst="rect">
            <a:avLst/>
          </a:prstGeom>
          <a:noFill/>
        </p:spPr>
        <p:txBody>
          <a:bodyPr wrap="none" rtlCol="0">
            <a:spAutoFit/>
            <a:scene3d>
              <a:camera prst="orthographicFront"/>
              <a:lightRig rig="threePt" dir="t"/>
            </a:scene3d>
            <a:sp3d contourW="12700"/>
          </a:bodyPr>
          <a:lstStyle/>
          <a:p>
            <a:pPr algn="ctr"/>
            <a:r>
              <a:rPr lang="en-US" altLang="zh-CN" sz="13800" b="1" dirty="0">
                <a:solidFill>
                  <a:schemeClr val="bg1"/>
                </a:solidFill>
                <a:latin typeface="微软雅黑" panose="020B0503020204020204" charset="-122"/>
                <a:ea typeface="微软雅黑" panose="020B0503020204020204" charset="-122"/>
              </a:rPr>
              <a:t>02</a:t>
            </a:r>
          </a:p>
        </p:txBody>
      </p:sp>
      <p:sp>
        <p:nvSpPr>
          <p:cNvPr id="6" name="文本框 5"/>
          <p:cNvSpPr txBox="1"/>
          <p:nvPr/>
        </p:nvSpPr>
        <p:spPr>
          <a:xfrm>
            <a:off x="4833620" y="3718560"/>
            <a:ext cx="6905625" cy="645160"/>
          </a:xfrm>
          <a:prstGeom prst="rect">
            <a:avLst/>
          </a:prstGeom>
          <a:noFill/>
        </p:spPr>
        <p:txBody>
          <a:bodyPr wrap="square" rtlCol="0">
            <a:spAutoFit/>
            <a:scene3d>
              <a:camera prst="orthographicFront"/>
              <a:lightRig rig="threePt" dir="t"/>
            </a:scene3d>
            <a:sp3d contourW="12700"/>
          </a:bodyPr>
          <a:lstStyle/>
          <a:p>
            <a:r>
              <a:rPr lang="en-US" altLang="zh-CN" sz="1200" dirty="0">
                <a:solidFill>
                  <a:schemeClr val="bg1"/>
                </a:solidFill>
                <a:latin typeface="微软雅黑" panose="020B0503020204020204" charset="-122"/>
                <a:ea typeface="微软雅黑" panose="020B0503020204020204" charset="-122"/>
              </a:rPr>
              <a:t>Lucid waters and lush mountains are invaluable assets. With the continuous strengthening of the strategic position of ecological civilization construction and the gradual deepening of environmental awareness, production and lifestyle are also undergoing profound changes.</a:t>
            </a:r>
          </a:p>
        </p:txBody>
      </p:sp>
      <p:cxnSp>
        <p:nvCxnSpPr>
          <p:cNvPr id="7" name="直接连接符 45"/>
          <p:cNvCxnSpPr/>
          <p:nvPr/>
        </p:nvCxnSpPr>
        <p:spPr>
          <a:xfrm>
            <a:off x="4960869" y="3525194"/>
            <a:ext cx="7011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833868" y="2623922"/>
            <a:ext cx="4057650" cy="768350"/>
          </a:xfrm>
          <a:prstGeom prst="rect">
            <a:avLst/>
          </a:prstGeom>
          <a:noFill/>
        </p:spPr>
        <p:txBody>
          <a:bodyPr wrap="none" rtlCol="0">
            <a:spAutoFit/>
            <a:scene3d>
              <a:camera prst="orthographicFront"/>
              <a:lightRig rig="threePt" dir="t"/>
            </a:scene3d>
            <a:sp3d contourW="12700"/>
          </a:bodyPr>
          <a:lstStyle>
            <a:defPPr>
              <a:defRPr lang="en-US"/>
            </a:defPPr>
            <a:lvl1pPr algn="ctr">
              <a:defRPr sz="3200">
                <a:gradFill>
                  <a:gsLst>
                    <a:gs pos="0">
                      <a:schemeClr val="tx1">
                        <a:lumMod val="50000"/>
                        <a:lumOff val="50000"/>
                      </a:schemeClr>
                    </a:gs>
                    <a:gs pos="100000">
                      <a:schemeClr val="tx1">
                        <a:lumMod val="85000"/>
                        <a:lumOff val="15000"/>
                      </a:schemeClr>
                    </a:gs>
                  </a:gsLst>
                  <a:lin ang="5400000" scaled="1"/>
                </a:gradFill>
              </a:defRPr>
            </a:lvl1pPr>
          </a:lstStyle>
          <a:p>
            <a:pPr algn="l"/>
            <a:r>
              <a:rPr lang="zh-CN" altLang="en-US" sz="4400" b="1" dirty="0">
                <a:solidFill>
                  <a:schemeClr val="bg1"/>
                </a:solidFill>
                <a:latin typeface="微软雅黑" panose="020B0503020204020204" charset="-122"/>
                <a:ea typeface="微软雅黑" panose="020B0503020204020204" charset="-122"/>
              </a:rPr>
              <a:t>China's efforts</a:t>
            </a:r>
          </a:p>
        </p:txBody>
      </p:sp>
    </p:spTree>
  </p:cSld>
  <p:clrMapOvr>
    <a:masterClrMapping/>
  </p:clrMapOvr>
  <mc:AlternateContent xmlns:mc="http://schemas.openxmlformats.org/markup-compatibility/2006" xmlns:p14="http://schemas.microsoft.com/office/powerpoint/2010/main">
    <mc:Choice Requires="p14">
      <p:transition spd="slow" p14:dur="17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475936" y="419665"/>
            <a:ext cx="3773228" cy="548005"/>
            <a:chOff x="563566" y="288855"/>
            <a:chExt cx="3773228" cy="548005"/>
          </a:xfrm>
        </p:grpSpPr>
        <p:sp>
          <p:nvSpPr>
            <p:cNvPr id="73" name="矩形 72"/>
            <p:cNvSpPr/>
            <p:nvPr/>
          </p:nvSpPr>
          <p:spPr>
            <a:xfrm>
              <a:off x="1268474" y="363711"/>
              <a:ext cx="3068320" cy="429895"/>
            </a:xfrm>
            <a:prstGeom prst="rect">
              <a:avLst/>
            </a:prstGeom>
          </p:spPr>
          <p:txBody>
            <a:bodyPr wrap="none">
              <a:spAutoFit/>
            </a:bodyPr>
            <a:lstStyle/>
            <a:p>
              <a:pPr algn="l"/>
              <a:r>
                <a:rPr lang="zh-CN" altLang="en-US" sz="2200" dirty="0">
                  <a:solidFill>
                    <a:schemeClr val="tx1">
                      <a:lumMod val="75000"/>
                      <a:lumOff val="25000"/>
                    </a:schemeClr>
                  </a:solidFill>
                  <a:latin typeface="微软雅黑" panose="020B0503020204020204" charset="-122"/>
                  <a:ea typeface="微软雅黑" panose="020B0503020204020204" charset="-122"/>
                  <a:sym typeface="Century Gothic" panose="020B0502020202020204" pitchFamily="34" charset="0"/>
                </a:rPr>
                <a:t>What has China done</a:t>
              </a:r>
            </a:p>
          </p:txBody>
        </p:sp>
        <p:sp>
          <p:nvSpPr>
            <p:cNvPr id="74" name="圆角矩形 73"/>
            <p:cNvSpPr/>
            <p:nvPr/>
          </p:nvSpPr>
          <p:spPr>
            <a:xfrm>
              <a:off x="563566" y="288855"/>
              <a:ext cx="605790" cy="548005"/>
            </a:xfrm>
            <a:prstGeom prst="roundRect">
              <a:avLst/>
            </a:prstGeom>
            <a:solidFill>
              <a:srgbClr val="245D90"/>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微软雅黑" panose="020B0503020204020204" charset="-122"/>
                  <a:ea typeface="微软雅黑" panose="020B0503020204020204" charset="-122"/>
                  <a:cs typeface="Nirmala UI" panose="020B0502040204020203" pitchFamily="34" charset="0"/>
                  <a:sym typeface="Century Gothic" panose="020B0502020202020204" pitchFamily="34" charset="0"/>
                </a:rPr>
                <a:t>1</a:t>
              </a:r>
            </a:p>
          </p:txBody>
        </p:sp>
      </p:grpSp>
      <p:pic>
        <p:nvPicPr>
          <p:cNvPr id="5" name="图片 8" descr="IMG_256"/>
          <p:cNvPicPr>
            <a:picLocks noChangeAspect="1"/>
          </p:cNvPicPr>
          <p:nvPr/>
        </p:nvPicPr>
        <p:blipFill>
          <a:blip r:embed="rId2"/>
          <a:stretch>
            <a:fillRect/>
          </a:stretch>
        </p:blipFill>
        <p:spPr>
          <a:xfrm>
            <a:off x="346710" y="1051560"/>
            <a:ext cx="4279900" cy="5806440"/>
          </a:xfrm>
          <a:prstGeom prst="rect">
            <a:avLst/>
          </a:prstGeom>
          <a:noFill/>
          <a:ln w="9525">
            <a:noFill/>
          </a:ln>
        </p:spPr>
      </p:pic>
      <p:sp>
        <p:nvSpPr>
          <p:cNvPr id="100" name="文本框 99"/>
          <p:cNvSpPr txBox="1"/>
          <p:nvPr/>
        </p:nvSpPr>
        <p:spPr>
          <a:xfrm>
            <a:off x="5035229" y="924416"/>
            <a:ext cx="6680835" cy="5078313"/>
          </a:xfrm>
          <a:prstGeom prst="rect">
            <a:avLst/>
          </a:prstGeom>
          <a:noFill/>
          <a:ln w="9525">
            <a:noFill/>
          </a:ln>
        </p:spPr>
        <p:txBody>
          <a:bodyPr wrap="square">
            <a:spAutoFit/>
          </a:bodyPr>
          <a:lstStyle/>
          <a:p>
            <a:pPr marL="285750" indent="-285750" algn="l">
              <a:buFont typeface="Wingdings" panose="05000000000000000000" pitchFamily="2" charset="2"/>
              <a:buChar char="Ø"/>
            </a:pPr>
            <a:r>
              <a:rPr b="0" dirty="0">
                <a:cs typeface="宋体" charset="0"/>
              </a:rPr>
              <a:t>In recent years, China has made great efforts in ecological environment governance, and a set of data shows the truth</a:t>
            </a:r>
            <a:r>
              <a:rPr lang="en-US" b="0" dirty="0">
                <a:cs typeface="宋体" charset="0"/>
              </a:rPr>
              <a:t>. As </a:t>
            </a:r>
            <a:r>
              <a:rPr b="0" dirty="0">
                <a:cs typeface="宋体" charset="0"/>
              </a:rPr>
              <a:t>of now, the national forest coverage rate has exceeded 24%, making the country with the fastest growth in forest resources in the world</a:t>
            </a:r>
            <a:r>
              <a:rPr lang="en-US" b="0" dirty="0">
                <a:cs typeface="宋体" charset="0"/>
              </a:rPr>
              <a:t>. </a:t>
            </a:r>
          </a:p>
          <a:p>
            <a:pPr marL="285750" indent="-285750" algn="l">
              <a:buFont typeface="Wingdings" panose="05000000000000000000" pitchFamily="2" charset="2"/>
              <a:buChar char="Ø"/>
            </a:pPr>
            <a:r>
              <a:rPr lang="en-US" altLang="zh-CN" b="0" dirty="0">
                <a:cs typeface="宋体" charset="0"/>
              </a:rPr>
              <a:t>Fifty-two</a:t>
            </a:r>
            <a:r>
              <a:rPr b="0" dirty="0">
                <a:cs typeface="宋体" charset="0"/>
              </a:rPr>
              <a:t> integrated protection and restoration projects for mountains, waters, forests, fields, lakes, grasses, and sands have been implemented, with a cumulative restoration and treatment area of over 100 million acres. </a:t>
            </a:r>
            <a:endParaRPr lang="en-US" b="0" dirty="0">
              <a:cs typeface="宋体" charset="0"/>
            </a:endParaRPr>
          </a:p>
          <a:p>
            <a:pPr marL="285750" indent="-285750" algn="l">
              <a:buFont typeface="Wingdings" panose="05000000000000000000" pitchFamily="2" charset="2"/>
              <a:buChar char="Ø"/>
            </a:pPr>
            <a:r>
              <a:rPr b="0" dirty="0">
                <a:cs typeface="宋体" charset="0"/>
              </a:rPr>
              <a:t>The "Chinese Landscape Project" has been successfully selected as one of the first batch of the world's top ten ecological restoration flagship projects by the United Nations</a:t>
            </a:r>
            <a:r>
              <a:rPr lang="en-US" b="0" dirty="0">
                <a:cs typeface="宋体" charset="0"/>
              </a:rPr>
              <a:t>.</a:t>
            </a:r>
            <a:r>
              <a:rPr b="0" dirty="0">
                <a:cs typeface="宋体" charset="0"/>
              </a:rPr>
              <a:t> </a:t>
            </a:r>
            <a:endParaRPr lang="en-US" b="0" dirty="0">
              <a:cs typeface="宋体" charset="0"/>
            </a:endParaRPr>
          </a:p>
          <a:p>
            <a:pPr marL="285750" indent="-285750" algn="l">
              <a:buFont typeface="Wingdings" panose="05000000000000000000" pitchFamily="2" charset="2"/>
              <a:buChar char="Ø"/>
            </a:pPr>
            <a:r>
              <a:rPr b="0" dirty="0">
                <a:cs typeface="宋体" charset="0"/>
              </a:rPr>
              <a:t>Establish a "National Park</a:t>
            </a:r>
            <a:r>
              <a:rPr lang="en-US" b="0" dirty="0">
                <a:cs typeface="宋体" charset="0"/>
              </a:rPr>
              <a:t>-</a:t>
            </a:r>
            <a:r>
              <a:rPr b="0" dirty="0">
                <a:cs typeface="宋体" charset="0"/>
              </a:rPr>
              <a:t>Nature Reserve</a:t>
            </a:r>
            <a:r>
              <a:rPr lang="en-US" b="0" dirty="0">
                <a:cs typeface="宋体" charset="0"/>
              </a:rPr>
              <a:t>-</a:t>
            </a:r>
            <a:r>
              <a:rPr b="0" dirty="0">
                <a:cs typeface="宋体" charset="0"/>
              </a:rPr>
              <a:t>Nature Park" in-situ biodiversity conservation network</a:t>
            </a:r>
            <a:r>
              <a:rPr lang="en-US" b="0" dirty="0">
                <a:cs typeface="宋体" charset="0"/>
              </a:rPr>
              <a:t>.</a:t>
            </a:r>
          </a:p>
          <a:p>
            <a:pPr marL="285750" indent="-285750" algn="l">
              <a:buFont typeface="Wingdings" panose="05000000000000000000" pitchFamily="2" charset="2"/>
              <a:buChar char="Ø"/>
            </a:pPr>
            <a:r>
              <a:rPr b="0" dirty="0">
                <a:cs typeface="宋体" charset="0"/>
              </a:rPr>
              <a:t>Promoting the protection and restoration of typical marine ecosystems, the area of mangrove forests has increased to 438000 acres, becoming one of the few countries in the world with a net increase in mangrove forest area.</a:t>
            </a:r>
          </a:p>
        </p:txBody>
      </p:sp>
    </p:spTree>
  </p:cSld>
  <p:clrMapOvr>
    <a:masterClrMapping/>
  </p:clrMapOvr>
  <mc:AlternateContent xmlns:mc="http://schemas.openxmlformats.org/markup-compatibility/2006" xmlns:p14="http://schemas.microsoft.com/office/powerpoint/2010/main">
    <mc:Choice Requires="p14">
      <p:transition spd="slow" p14:dur="1750" advTm="0">
        <p14:gallery dir="l"/>
      </p:transition>
    </mc:Choice>
    <mc:Fallback xmlns="">
      <p:transition spd="slow" advTm="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A6S0wzOvQ8a50SA42PUNRg"/>
</p:tagLst>
</file>

<file path=ppt/tags/tag4.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6S0wzOvQ8a50SA42PUNRg"/>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2034</Words>
  <Application>Microsoft Office PowerPoint</Application>
  <PresentationFormat>宽屏</PresentationFormat>
  <Paragraphs>129</Paragraphs>
  <Slides>17</Slides>
  <Notes>0</Notes>
  <HiddenSlides>0</HiddenSlides>
  <MMClips>1</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17</vt:i4>
      </vt:variant>
    </vt:vector>
  </HeadingPairs>
  <TitlesOfParts>
    <vt:vector size="27" baseType="lpstr">
      <vt:lpstr>汉仪雅酷黑 75W</vt:lpstr>
      <vt:lpstr>宋体</vt:lpstr>
      <vt:lpstr>微软雅黑</vt:lpstr>
      <vt:lpstr>Arial</vt:lpstr>
      <vt:lpstr>Calibri</vt:lpstr>
      <vt:lpstr>Century Gothic</vt:lpstr>
      <vt:lpstr>Impact</vt:lpstr>
      <vt:lpstr>Wingdings</vt:lpstr>
      <vt:lpstr>Office 主题</vt:lpstr>
      <vt:lpstr>think-cell Slide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158</cp:revision>
  <cp:lastPrinted>2024-11-29T05:59:56Z</cp:lastPrinted>
  <dcterms:created xsi:type="dcterms:W3CDTF">2024-11-27T16:06:41Z</dcterms:created>
  <dcterms:modified xsi:type="dcterms:W3CDTF">2024-11-29T06:03:08Z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2052-5.5.1.7991</vt:lpwstr>
  </property>
  <property fmtid="{D5CDD505-2E9C-101B-9397-08002B2CF9AE}" pid="3" name="ICV">
    <vt:lpwstr>2DDA55C5B039E13A9043476790483A13_43</vt:lpwstr>
  </property>
</Properties>
</file>