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90" r:id="rId4"/>
    <p:sldId id="296" r:id="rId5"/>
    <p:sldId id="295" r:id="rId6"/>
    <p:sldId id="292" r:id="rId7"/>
    <p:sldId id="289" r:id="rId8"/>
    <p:sldId id="291" r:id="rId9"/>
    <p:sldId id="293" r:id="rId10"/>
    <p:sldId id="294" r:id="rId11"/>
    <p:sldId id="288" r:id="rId12"/>
    <p:sldId id="297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7" autoAdjust="0"/>
    <p:restoredTop sz="94660"/>
  </p:normalViewPr>
  <p:slideViewPr>
    <p:cSldViewPr>
      <p:cViewPr>
        <p:scale>
          <a:sx n="70" d="100"/>
          <a:sy n="70" d="100"/>
        </p:scale>
        <p:origin x="-281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7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3;&#1103;%20&#1089;&#1077;&#1090;&#1080;\&#1052;&#1086;&#1080;%20&#1087;&#1088;&#1086;&#1077;&#1082;&#1090;&#1099;\WWF%20&#1040;&#1088;&#1082;&#1090;&#1080;&#1082;&#1072;\&#1055;&#1088;&#1086;&#1080;&#1079;&#1074;&#1086;&#1076;&#1089;&#1090;&#1074;&#1086;%20&#1057;&#1055;&#1043;\&#1055;&#1088;&#1086;&#1080;&#1079;&#1074;&#1086;&#1076;&#1089;&#1090;&#1074;&#1086;%20&#1057;&#1055;&#1043;%20&#1074;%20&#1088;&#1077;&#1075;&#1080;&#1086;&#1085;&#1072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3840769903743"/>
          <c:y val="5.1400554097404488E-2"/>
          <c:w val="0.85795734908136456"/>
          <c:h val="0.79523549139690852"/>
        </c:manualLayout>
      </c:layout>
      <c:areaChart>
        <c:grouping val="stacked"/>
        <c:varyColors val="0"/>
        <c:ser>
          <c:idx val="0"/>
          <c:order val="0"/>
          <c:tx>
            <c:strRef>
              <c:f>'Арктические проекты'!$A$26</c:f>
              <c:strCache>
                <c:ptCount val="1"/>
                <c:pt idx="0">
                  <c:v>Печора СПГ</c:v>
                </c:pt>
              </c:strCache>
            </c:strRef>
          </c:tx>
          <c:cat>
            <c:numRef>
              <c:f>'Арктические проекты'!$B$24:$O$24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'Арктические проекты'!$B$26:$O$26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2600</c:v>
                </c:pt>
                <c:pt idx="4">
                  <c:v>5200</c:v>
                </c:pt>
                <c:pt idx="5">
                  <c:v>5200</c:v>
                </c:pt>
                <c:pt idx="6">
                  <c:v>5200</c:v>
                </c:pt>
                <c:pt idx="7">
                  <c:v>5200</c:v>
                </c:pt>
                <c:pt idx="8">
                  <c:v>5200</c:v>
                </c:pt>
                <c:pt idx="9">
                  <c:v>5200</c:v>
                </c:pt>
                <c:pt idx="10">
                  <c:v>5200</c:v>
                </c:pt>
                <c:pt idx="11">
                  <c:v>5200</c:v>
                </c:pt>
                <c:pt idx="12">
                  <c:v>5200</c:v>
                </c:pt>
                <c:pt idx="13">
                  <c:v>5200</c:v>
                </c:pt>
              </c:numCache>
            </c:numRef>
          </c:val>
        </c:ser>
        <c:ser>
          <c:idx val="1"/>
          <c:order val="1"/>
          <c:tx>
            <c:strRef>
              <c:f>'Арктические проекты'!$A$27</c:f>
              <c:strCache>
                <c:ptCount val="1"/>
                <c:pt idx="0">
                  <c:v>Ямал СПГ</c:v>
                </c:pt>
              </c:strCache>
            </c:strRef>
          </c:tx>
          <c:cat>
            <c:numRef>
              <c:f>'Арктические проекты'!$B$24:$O$24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'Арктические проекты'!$B$27:$O$27</c:f>
              <c:numCache>
                <c:formatCode>General</c:formatCode>
                <c:ptCount val="14"/>
                <c:pt idx="0">
                  <c:v>5500</c:v>
                </c:pt>
                <c:pt idx="1">
                  <c:v>11000</c:v>
                </c:pt>
                <c:pt idx="2">
                  <c:v>17400</c:v>
                </c:pt>
                <c:pt idx="3">
                  <c:v>17400</c:v>
                </c:pt>
                <c:pt idx="4">
                  <c:v>17400</c:v>
                </c:pt>
                <c:pt idx="5">
                  <c:v>17400</c:v>
                </c:pt>
                <c:pt idx="6">
                  <c:v>17400</c:v>
                </c:pt>
                <c:pt idx="7">
                  <c:v>17400</c:v>
                </c:pt>
                <c:pt idx="8">
                  <c:v>17400</c:v>
                </c:pt>
                <c:pt idx="9">
                  <c:v>17400</c:v>
                </c:pt>
                <c:pt idx="10">
                  <c:v>17400</c:v>
                </c:pt>
                <c:pt idx="11">
                  <c:v>17400</c:v>
                </c:pt>
                <c:pt idx="12">
                  <c:v>17400</c:v>
                </c:pt>
                <c:pt idx="13">
                  <c:v>17400</c:v>
                </c:pt>
              </c:numCache>
            </c:numRef>
          </c:val>
        </c:ser>
        <c:ser>
          <c:idx val="2"/>
          <c:order val="2"/>
          <c:tx>
            <c:strRef>
              <c:f>'Арктические проекты'!$A$28</c:f>
              <c:strCache>
                <c:ptCount val="1"/>
                <c:pt idx="0">
                  <c:v>Арктик СПГ 2</c:v>
                </c:pt>
              </c:strCache>
            </c:strRef>
          </c:tx>
          <c:cat>
            <c:numRef>
              <c:f>'Арктические проекты'!$B$24:$O$24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'Арктические проекты'!$B$28:$O$28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6600</c:v>
                </c:pt>
                <c:pt idx="7">
                  <c:v>13200</c:v>
                </c:pt>
                <c:pt idx="8">
                  <c:v>19800</c:v>
                </c:pt>
                <c:pt idx="9">
                  <c:v>19800</c:v>
                </c:pt>
                <c:pt idx="10">
                  <c:v>19800</c:v>
                </c:pt>
                <c:pt idx="11">
                  <c:v>19800</c:v>
                </c:pt>
                <c:pt idx="12">
                  <c:v>26400</c:v>
                </c:pt>
                <c:pt idx="13">
                  <c:v>33000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28160"/>
        <c:axId val="92405760"/>
      </c:areaChart>
      <c:catAx>
        <c:axId val="9442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405760"/>
        <c:crosses val="autoZero"/>
        <c:auto val="1"/>
        <c:lblAlgn val="ctr"/>
        <c:lblOffset val="100"/>
        <c:noMultiLvlLbl val="0"/>
      </c:catAx>
      <c:valAx>
        <c:axId val="9240576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4428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090862589341925"/>
          <c:y val="7.7408478085447971E-2"/>
          <c:w val="0.50312609941487985"/>
          <c:h val="0.25115157480314959"/>
        </c:manualLayout>
      </c:layout>
      <c:overlay val="0"/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A1A7-9420-4B24-A9F5-98E53F01C3CD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E7B1-5C93-47A7-8A7D-A6282C1744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110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92AB-736E-4B82-BF4F-64D8AC1407D7}" type="datetimeFigureOut">
              <a:rPr lang="ru-RU" smtClean="0"/>
              <a:t>30.10.2018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24B6E-D5B4-4898-9B59-37F81B89AF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2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94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C05883-0E9A-49A8-8DD0-94316A871E4A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9CE9A91-2DCF-4CCD-B05A-B9407C905B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623731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	     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ноябрь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</a:rPr>
              <a:t>201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8 			</a:t>
            </a:r>
            <a:r>
              <a:rPr lang="ru-RU" sz="1200" b="1" baseline="0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ru-RU" sz="1200" b="1" kern="1200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Использование СПГ в Арктических регионах Якутии</a:t>
            </a:r>
            <a:r>
              <a:rPr lang="ru-RU" sz="1200" b="1" baseline="0" dirty="0" smtClean="0">
                <a:solidFill>
                  <a:schemeClr val="accent4">
                    <a:lumMod val="50000"/>
                  </a:schemeClr>
                </a:solidFill>
              </a:rPr>
              <a:t>			              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слайд </a:t>
            </a:r>
            <a:fld id="{E6419F7E-0200-4D87-962B-CBA5355D629A}" type="slidenum">
              <a:rPr lang="ru-RU" sz="1200" b="1" smtClean="0">
                <a:solidFill>
                  <a:schemeClr val="accent4">
                    <a:lumMod val="50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1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http://yakut.er.ru/media/userdata/symbols/2017/01/23/3b25eb4c08bd0e3391828b8b7aec53e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064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f.ru/resources/publications/bookle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ergy.skolkovo.ru/downloads/documents/SEneC/News/Russia-on-global-spg-marke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ergy.skolkovo.ru/downloads/documents/SEneC/research06-ru.pdf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Использование СПГ в Арктических регионах Якутии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4152901"/>
            <a:ext cx="70866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Советник Постоянное Представительство Республики Саха (Якутия) при Президенте Российской Федерации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2000" dirty="0" smtClean="0"/>
              <a:t>+ 7 985 998-04-49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000" dirty="0" smtClean="0"/>
              <a:t>АлександР КлиментьеВ</a:t>
            </a:r>
          </a:p>
        </p:txBody>
      </p:sp>
      <p:pic>
        <p:nvPicPr>
          <p:cNvPr id="7" name="Picture 2" descr="http://yakut.er.ru/media/userdata/symbols/2017/01/23/3b25eb4c08bd0e3391828b8b7aec53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1" y="40466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Диверсифицированные поставки СПГ</a:t>
            </a:r>
            <a:br>
              <a:rPr lang="ru-RU" dirty="0" smtClean="0"/>
            </a:br>
            <a:r>
              <a:rPr lang="ru-RU" dirty="0" smtClean="0"/>
              <a:t>Реализация плана ПОЛЭ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00201"/>
            <a:ext cx="3178696" cy="44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Поставки СПГ возможны с СПГ проектов на Ямале, с действующей установки производства СПГ в Нижнем Бестяхе и с месторождений Западной Якутии.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Поставка СПГ по реке Лена в Тикси обеспечит перевод на СПГ населенных пунктов вдоль реки в рамках ПОЛЭ.</a:t>
            </a:r>
          </a:p>
          <a:p>
            <a:pPr marL="0" indent="0">
              <a:buNone/>
            </a:pPr>
            <a:r>
              <a:rPr lang="ru-RU" sz="1400" dirty="0" smtClean="0"/>
              <a:t>Потенциал производства СПГ:</a:t>
            </a:r>
            <a:br>
              <a:rPr lang="ru-RU" sz="1400" dirty="0" smtClean="0"/>
            </a:br>
            <a:r>
              <a:rPr lang="ru-RU" sz="1400" dirty="0" smtClean="0"/>
              <a:t>- Центральная Якутия до 500 тыс.т/год</a:t>
            </a:r>
          </a:p>
          <a:p>
            <a:pPr marL="0" indent="0">
              <a:buNone/>
            </a:pPr>
            <a:r>
              <a:rPr lang="ru-RU" sz="1400" dirty="0" smtClean="0"/>
              <a:t>- Западная Якутия до 300 тыс.т/год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Потенциал потребления СПГ:</a:t>
            </a:r>
          </a:p>
          <a:p>
            <a:pPr marL="0" indent="0">
              <a:buNone/>
            </a:pPr>
            <a:r>
              <a:rPr lang="ru-RU" sz="1400" dirty="0" smtClean="0"/>
              <a:t>- до </a:t>
            </a:r>
            <a:r>
              <a:rPr lang="ru-RU" sz="1400" dirty="0"/>
              <a:t>6</a:t>
            </a:r>
            <a:r>
              <a:rPr lang="ru-RU" sz="1400" dirty="0" smtClean="0"/>
              <a:t>0 тыс.т/год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17009"/>
              </p:ext>
            </p:extLst>
          </p:nvPr>
        </p:nvGraphicFramePr>
        <p:xfrm>
          <a:off x="611560" y="5680288"/>
          <a:ext cx="8064896" cy="6598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Исит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Сангар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Жиганск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Кюсюр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Тикси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Тикси-3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Электрическая мощность, кВт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10530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7400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10065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Износ ДГА, 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54,5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Износ зданий, 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61201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99050" y="2017713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9050" y="4959350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6" name="Subtitle 2"/>
          <p:cNvSpPr txBox="1">
            <a:spLocks/>
          </p:cNvSpPr>
          <p:nvPr/>
        </p:nvSpPr>
        <p:spPr bwMode="auto">
          <a:xfrm>
            <a:off x="2247194" y="3724426"/>
            <a:ext cx="617361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ru-RU" b="1" dirty="0" smtClean="0">
              <a:solidFill>
                <a:srgbClr val="4BACC6">
                  <a:lumMod val="75000"/>
                </a:srgbClr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rgbClr val="4BACC6">
                  <a:lumMod val="75000"/>
                </a:srgbClr>
              </a:solidFill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99050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masterpand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8261" y="190500"/>
            <a:ext cx="476739" cy="714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014486"/>
            <a:ext cx="859814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1600" b="1" i="1" dirty="0">
                <a:solidFill>
                  <a:prstClr val="black"/>
                </a:solidFill>
                <a:latin typeface="Calibri"/>
              </a:rPr>
              <a:t>«…необходимость перехода на более экологичное топливо в Арктике, это абсолютно правильное предложение»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ru-RU" sz="1600" i="1" dirty="0">
                <a:solidFill>
                  <a:prstClr val="black"/>
                </a:solidFill>
                <a:latin typeface="Calibri"/>
              </a:rPr>
              <a:t>Президент РФ Владимир Путин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</a:rPr>
              <a:t>«</a:t>
            </a:r>
            <a:r>
              <a:rPr lang="ru-RU" sz="1600" b="1" i="1" dirty="0">
                <a:solidFill>
                  <a:prstClr val="black"/>
                </a:solidFill>
                <a:latin typeface="Calibri"/>
              </a:rPr>
              <a:t>Наверное, первым и самым лёгким шагом могла бы стать борьба с чёрным углеродом, сажей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</a:rPr>
              <a:t>.... </a:t>
            </a:r>
            <a:r>
              <a:rPr lang="ru-RU" sz="1600" b="1" i="1" dirty="0">
                <a:solidFill>
                  <a:prstClr val="black"/>
                </a:solidFill>
                <a:latin typeface="Calibri"/>
              </a:rPr>
              <a:t>И второе мероприятие – это может быть переход арктического мореходства к использованию сжиженного природного газа в качестве топлива вместо мазута и других более тяжёлых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</a:rPr>
              <a:t>»,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600" i="1" dirty="0">
                <a:solidFill>
                  <a:prstClr val="black"/>
                </a:solidFill>
                <a:latin typeface="Calibri"/>
              </a:rPr>
              <a:t>глава Финляндии темы Саули Ниинистё</a:t>
            </a:r>
            <a:br>
              <a:rPr lang="ru-RU" sz="1600" i="1" dirty="0">
                <a:solidFill>
                  <a:prstClr val="black"/>
                </a:solidFill>
                <a:latin typeface="Calibri"/>
              </a:rPr>
            </a:br>
            <a:endParaRPr lang="ru-RU" sz="16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16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16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16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16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631" y="3265778"/>
            <a:ext cx="2303162" cy="30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27584" y="44624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Набор исследований по использованию СПГ в Арктике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04" y="3218603"/>
            <a:ext cx="2232680" cy="31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20" y="3218603"/>
            <a:ext cx="2203436" cy="30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8498" y="6393418"/>
            <a:ext cx="5817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7"/>
              </a:rPr>
              <a:t>https://wwf.ru/resources/publications/booklets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53639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2"/>
              </a:rPr>
              <a:t>https://energy.skolkovo.ru/downloads/documents/SEneC/News/Russia-on-global-spg-market.pdf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28192"/>
            <a:ext cx="258495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9896" y="1628800"/>
            <a:ext cx="2715551" cy="38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8024" y="5549170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https://energy.skolkovo.ru/downloads/documents/SEneC/research06-ru.pdf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Возможности России на рынке СПГ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20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6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099050" y="2017713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9050" y="4959350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6" name="Subtitle 2"/>
          <p:cNvSpPr txBox="1">
            <a:spLocks/>
          </p:cNvSpPr>
          <p:nvPr/>
        </p:nvSpPr>
        <p:spPr bwMode="auto">
          <a:xfrm>
            <a:off x="2247194" y="3724426"/>
            <a:ext cx="617361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ru-RU" b="1" dirty="0" smtClean="0">
              <a:solidFill>
                <a:srgbClr val="4BACC6">
                  <a:lumMod val="75000"/>
                </a:srgbClr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rgbClr val="4BACC6">
                  <a:lumMod val="75000"/>
                </a:srgbClr>
              </a:solidFill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99050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68352" y="368369"/>
            <a:ext cx="26642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200" i="1" dirty="0" smtClean="0">
                <a:latin typeface="Arial" pitchFamily="34" charset="0"/>
                <a:ea typeface="SimSun" pitchFamily="2" charset="-122"/>
                <a:cs typeface="Calibri" pitchFamily="34" charset="0"/>
              </a:rPr>
              <a:t>Напрасно строгая природа</a:t>
            </a:r>
            <a:br>
              <a:rPr lang="ru-RU" altLang="zh-CN" sz="1200" i="1" dirty="0" smtClean="0"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lang="ru-RU" altLang="zh-CN" sz="1200" i="1" dirty="0" smtClean="0">
                <a:latin typeface="Arial" pitchFamily="34" charset="0"/>
                <a:ea typeface="SimSun" pitchFamily="2" charset="-122"/>
                <a:cs typeface="Calibri" pitchFamily="34" charset="0"/>
              </a:rPr>
              <a:t>От нас скрывает место входа</a:t>
            </a: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/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С брегов вечерних на восток.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Я вижу умными очами: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Колумб российский между льдами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Спешит и презирает рок.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М.В. Ломоносов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56584" y="356463"/>
            <a:ext cx="3059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Там мерзлыми шумит крилами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Отец густых снегов — Борей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И отворяет ход меж льдами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Дать воле путь в восток Твоей,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Чтоб Хины, Инды и Яппоны</a:t>
            </a:r>
            <a:b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</a:b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Подверглись под Твои законы.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Для сети\Мои проекты\WWF\WWF Арктика\Карты и атласы\Исходники\20180514_16111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" y="1844824"/>
            <a:ext cx="9043987" cy="451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Экономическое </a:t>
            </a:r>
            <a:br>
              <a:rPr lang="ru-RU" dirty="0" smtClean="0"/>
            </a:br>
            <a:r>
              <a:rPr lang="ru-RU" dirty="0" smtClean="0"/>
              <a:t>значение СМП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5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Ликвидация крупных разливов нефтяного судового топлива в Арктике невозможна. </a:t>
            </a:r>
            <a:br>
              <a:rPr lang="ru-RU" dirty="0" smtClean="0"/>
            </a:br>
            <a:r>
              <a:rPr lang="ru-RU" dirty="0" smtClean="0"/>
              <a:t>СПГ исключает риск такого рода аварий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мире нет технических и организационных возможностей, и самое главное, успешного практического опыта ликвидации крупных (более 100 т) разливов нефти и нефтепродуктов при наличии ледового покрова. </a:t>
            </a:r>
          </a:p>
          <a:p>
            <a:endParaRPr lang="en-US" sz="1600" dirty="0" smtClean="0"/>
          </a:p>
          <a:p>
            <a:r>
              <a:rPr lang="ru-RU" sz="1600" dirty="0" smtClean="0"/>
              <a:t>В условиях Арктики проведение аварийно-спасательных работ будет еще более сложным за счет полярной ночи, экстремальных погодных условий, огромных расстояний, проблем со связью. </a:t>
            </a:r>
          </a:p>
          <a:p>
            <a:endParaRPr lang="en-US" sz="1600" dirty="0" smtClean="0"/>
          </a:p>
          <a:p>
            <a:r>
              <a:rPr lang="ru-RU" sz="1600" dirty="0" smtClean="0"/>
              <a:t>В попытке хоть частично решить эту проблему в 2011 году вступило в силу решение ИМО о запрете использования и транспортировки  тяжелого жидкого топлива  (</a:t>
            </a:r>
            <a:r>
              <a:rPr lang="en-US" sz="1600" dirty="0" smtClean="0"/>
              <a:t>HFO/IFO) </a:t>
            </a:r>
            <a:r>
              <a:rPr lang="ru-RU" sz="1600" dirty="0" smtClean="0"/>
              <a:t>в водах Антарктики. </a:t>
            </a:r>
          </a:p>
          <a:p>
            <a:endParaRPr lang="en-US" sz="1600" dirty="0" smtClean="0"/>
          </a:p>
          <a:p>
            <a:r>
              <a:rPr lang="ru-RU" sz="1600" dirty="0" smtClean="0"/>
              <a:t>В настоящее время коалиция «За чистую Арктику», в </a:t>
            </a:r>
            <a:r>
              <a:rPr lang="ru-RU" sz="1600" dirty="0" smtClean="0"/>
              <a:t>которую </a:t>
            </a:r>
            <a:r>
              <a:rPr lang="ru-RU" sz="1600" dirty="0" smtClean="0"/>
              <a:t>входят все крупнейшие международные  и ряд национальных природоохранных организаций ведет активную работу с </a:t>
            </a:r>
            <a:r>
              <a:rPr lang="en-US" sz="1600" dirty="0" smtClean="0"/>
              <a:t>IMO</a:t>
            </a:r>
            <a:r>
              <a:rPr lang="ru-RU" sz="1600" dirty="0" smtClean="0"/>
              <a:t>, с предложением принять аналогичное решение для Арктики.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415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СПГ </a:t>
            </a:r>
            <a:r>
              <a:rPr lang="en-US" dirty="0" smtClean="0"/>
              <a:t>vs </a:t>
            </a:r>
            <a:r>
              <a:rPr lang="ru-RU" dirty="0" smtClean="0"/>
              <a:t>мазут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72165"/>
              </p:ext>
            </p:extLst>
          </p:nvPr>
        </p:nvGraphicFramePr>
        <p:xfrm>
          <a:off x="395536" y="1260688"/>
          <a:ext cx="8496944" cy="5120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48028"/>
                <a:gridCol w="4248916"/>
              </a:tblGrid>
              <a:tr h="153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cap="all" baseline="0" dirty="0">
                          <a:effectLst/>
                        </a:rPr>
                        <a:t>Выигрыши</a:t>
                      </a:r>
                      <a:endParaRPr lang="ru-RU" sz="1200" b="1" kern="50" cap="all" baseline="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cap="all" baseline="0" dirty="0">
                          <a:effectLst/>
                        </a:rPr>
                        <a:t>Ущербы</a:t>
                      </a:r>
                      <a:endParaRPr lang="ru-RU" sz="1200" b="1" kern="50" cap="all" baseline="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35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50" cap="all" baseline="0" dirty="0">
                          <a:effectLst/>
                        </a:rPr>
                        <a:t>социальные</a:t>
                      </a:r>
                      <a:endParaRPr lang="ru-RU" sz="1200" i="1" kern="50" cap="all" baseline="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effectLst/>
                        </a:rPr>
                        <a:t>рост качества жизни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effectLst/>
                        </a:rPr>
                        <a:t>модернизация энергетических систем населенных пунктов в Арктике</a:t>
                      </a:r>
                      <a:endParaRPr lang="ru-RU" sz="12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рост потребительских цен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ограничения роста занятости населения</a:t>
                      </a:r>
                      <a:endParaRPr lang="ru-RU" sz="12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7379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i="1" kern="5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5228"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СПГ, производимого в Арктике в качестве бункерного топлива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машиностроительной и судостроительной отрасли для новых видов топлив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затрат на страхование рисков разлива нефтепродуктов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транспортных затрат для реализации промышленных проектов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издержек на вывоз готовой продукции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капитальные вложения в переоборудование судов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риски развития транзита по СМП в связи с необходимостью дополнительных операций замены топлив перед входом в арктические воды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конкурентоспособности арктических промышленных проектов</a:t>
                      </a:r>
                    </a:p>
                  </a:txBody>
                  <a:tcPr marL="68580" marR="68580" marT="0" marB="0" anchor="ctr"/>
                </a:tc>
              </a:tr>
              <a:tr h="15352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i="1" kern="5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военные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вводе зоны исключительно использования СПГ контроль над транзитными потоками за счет «мягкой силы» бункеровки СПГ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не применимо</a:t>
                      </a:r>
                      <a:endParaRPr lang="ru-RU" sz="12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5352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i="1" kern="5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46"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задачи сокращения выбросов по Парижскому соглашению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не применимо</a:t>
                      </a:r>
                      <a:endParaRPr lang="ru-RU" sz="12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5352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i="1" kern="5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окружающей среде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091"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выбросов загрязняющих веществ в атмосферу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ликвидация выбросов сажи, снижающую отражающую способность льда и снега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минимизация последствий разлива нефтепродуктов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не применимо</a:t>
                      </a:r>
                      <a:endParaRPr lang="ru-RU" sz="12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02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Запрет </a:t>
            </a:r>
            <a:r>
              <a:rPr lang="en-US" dirty="0" smtClean="0"/>
              <a:t>HFO </a:t>
            </a:r>
            <a:r>
              <a:rPr lang="ru-RU" dirty="0" smtClean="0"/>
              <a:t>окажет на России наибольшее влияние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7"/>
            <a:ext cx="4176464" cy="30243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1. структура </a:t>
            </a:r>
            <a:r>
              <a:rPr lang="ru-RU" i="1" dirty="0"/>
              <a:t>флота и его виды существенно более </a:t>
            </a:r>
            <a:r>
              <a:rPr lang="ru-RU" i="1" dirty="0" smtClean="0"/>
              <a:t>разнообразные;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2. в </a:t>
            </a:r>
            <a:r>
              <a:rPr lang="ru-RU" i="1" dirty="0"/>
              <a:t>российской части Арктики осуществляются активные промышленные </a:t>
            </a:r>
            <a:r>
              <a:rPr lang="ru-RU" i="1" dirty="0" smtClean="0"/>
              <a:t>проекты;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3. в </a:t>
            </a:r>
            <a:r>
              <a:rPr lang="ru-RU" i="1" dirty="0"/>
              <a:t>отличие от всех арктических государств в России действует постоянный водный маршрут Северный морской транспортный коридор, который на участке от Дудинки до Мурманска является круглогодичным и обеспечивает грузопоток промышленных товаров</a:t>
            </a:r>
            <a:r>
              <a:rPr lang="ru-RU" i="1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 влиянием оказываются:</a:t>
            </a:r>
          </a:p>
          <a:p>
            <a:r>
              <a:rPr lang="ru-RU" dirty="0"/>
              <a:t>создание новых рабочих мест;</a:t>
            </a:r>
          </a:p>
          <a:p>
            <a:r>
              <a:rPr lang="ru-RU" dirty="0"/>
              <a:t>развитие инфраструктуры и обеспечение безопасности судоходства в Арктике, в т.ч. в пределах России;</a:t>
            </a:r>
          </a:p>
          <a:p>
            <a:r>
              <a:rPr lang="ru-RU" dirty="0"/>
              <a:t>выпадающие доходы от транзита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320480" cy="34563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293096"/>
            <a:ext cx="594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28020"/>
            <a:ext cx="594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Источник информации</a:t>
            </a:r>
            <a:r>
              <a:rPr lang="ru-RU" sz="1000" dirty="0" smtClean="0"/>
              <a:t>: </a:t>
            </a:r>
            <a:r>
              <a:rPr lang="en-US" sz="1000" dirty="0" smtClean="0"/>
              <a:t>www</a:t>
            </a:r>
            <a:r>
              <a:rPr lang="ru-RU" sz="1000" dirty="0"/>
              <a:t>.</a:t>
            </a:r>
            <a:r>
              <a:rPr lang="en-US" sz="1000" dirty="0"/>
              <a:t>marinetraffic</a:t>
            </a:r>
            <a:r>
              <a:rPr lang="ru-RU" sz="1000" dirty="0"/>
              <a:t>.</a:t>
            </a:r>
            <a:r>
              <a:rPr lang="en-US" sz="1000" dirty="0"/>
              <a:t>com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811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Источник информации:</a:t>
            </a:r>
          </a:p>
          <a:p>
            <a:r>
              <a:rPr lang="en-US" sz="1000" dirty="0"/>
              <a:t>Polar Code MEPC</a:t>
            </a:r>
            <a:r>
              <a:rPr lang="ru-RU" sz="1000" dirty="0"/>
              <a:t> 68/21/</a:t>
            </a:r>
            <a:r>
              <a:rPr lang="en-US" sz="1000" dirty="0"/>
              <a:t>Add</a:t>
            </a:r>
            <a:r>
              <a:rPr lang="ru-RU" sz="1000" dirty="0"/>
              <a:t>.1 </a:t>
            </a:r>
            <a:r>
              <a:rPr lang="en-US" sz="1000" dirty="0"/>
              <a:t>Annex</a:t>
            </a:r>
            <a:r>
              <a:rPr lang="ru-RU" sz="1000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82499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активности недропользователей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5569"/>
            <a:ext cx="8316416" cy="453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4725144"/>
            <a:ext cx="4684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алмазы (АО «Росгеология», ООО «АДК», ООО «Арктическая горная компания», ООО «Гранит», АО «Алмазы Анабара»)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нефть </a:t>
            </a:r>
            <a:r>
              <a:rPr lang="ru-RU" sz="1400" dirty="0" smtClean="0"/>
              <a:t>(ООО «Анабарнефтегаз», </a:t>
            </a:r>
            <a:r>
              <a:rPr lang="ru-RU" sz="1400" dirty="0"/>
              <a:t>ПАО «Сургутнефтегаз»)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уголь </a:t>
            </a:r>
            <a:r>
              <a:rPr lang="ru-RU" sz="1400" dirty="0" smtClean="0"/>
              <a:t>(ООО «Арктик углесинтез»)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олово </a:t>
            </a:r>
            <a:r>
              <a:rPr lang="ru-RU" sz="1400" dirty="0" smtClean="0"/>
              <a:t>(ООО «Янолово»)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908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СПГ в Арктике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Для сети\Мои проекты\WWF\WWF Арктика\Карты и атласы\Исходники\20180514_16114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70131"/>
            <a:ext cx="8423842" cy="55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9877741"/>
              </p:ext>
            </p:extLst>
          </p:nvPr>
        </p:nvGraphicFramePr>
        <p:xfrm>
          <a:off x="5724128" y="4338483"/>
          <a:ext cx="3312368" cy="237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917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развития инфраструктуры использования СПГ в Арктической зоне</a:t>
            </a:r>
            <a:endParaRPr lang="ru-RU" dirty="0"/>
          </a:p>
        </p:txBody>
      </p:sp>
      <p:pic>
        <p:nvPicPr>
          <p:cNvPr id="4" name="Объект 3" descr="C:\Для сети\Мои проекты\WWF\WWF Арктика\Карты и атласы\Исходники\20180514_16124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340768"/>
            <a:ext cx="6840760" cy="5073427"/>
          </a:xfrm>
        </p:spPr>
      </p:pic>
      <p:sp>
        <p:nvSpPr>
          <p:cNvPr id="7" name="Овал 6"/>
          <p:cNvSpPr/>
          <p:nvPr/>
        </p:nvSpPr>
        <p:spPr>
          <a:xfrm>
            <a:off x="4860032" y="2492896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20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Тикси – потенциальный центр распределения СПГ </a:t>
            </a:r>
            <a:br>
              <a:rPr lang="ru-RU" dirty="0" smtClean="0"/>
            </a:br>
            <a:r>
              <a:rPr lang="ru-RU" dirty="0" smtClean="0"/>
              <a:t>в Восточной Арктике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64204"/>
              </p:ext>
            </p:extLst>
          </p:nvPr>
        </p:nvGraphicFramePr>
        <p:xfrm>
          <a:off x="387958" y="1353690"/>
          <a:ext cx="8136904" cy="1427238"/>
        </p:xfrm>
        <a:graphic>
          <a:graphicData uri="http://schemas.openxmlformats.org/drawingml/2006/table">
            <a:tbl>
              <a:tblPr/>
              <a:tblGrid>
                <a:gridCol w="1567660"/>
                <a:gridCol w="1493010"/>
                <a:gridCol w="1608046"/>
                <a:gridCol w="1200527"/>
                <a:gridCol w="788187"/>
                <a:gridCol w="739737"/>
                <a:gridCol w="739737"/>
              </a:tblGrid>
              <a:tr h="1202527">
                <a:tc>
                  <a:txBody>
                    <a:bodyPr/>
                    <a:lstStyle/>
                    <a:p>
                      <a:endParaRPr lang="ru-RU" sz="1200" dirty="0">
                        <a:latin typeface="Times New Roman"/>
                      </a:endParaRPr>
                    </a:p>
                  </a:txBody>
                  <a:tcPr marL="55664" marR="55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Итого потребление, т</a:t>
                      </a:r>
                      <a:endParaRPr lang="ru-RU" sz="1200" b="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Объем хранилища, м</a:t>
                      </a:r>
                      <a:r>
                        <a:rPr lang="ru-RU" sz="1200" b="0" kern="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0" kern="50" baseline="300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Размещение хранилища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FPGU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Бункеровочный центр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Площадка криоцистерн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Тикси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20 471</a:t>
                      </a:r>
                      <a:endParaRPr lang="ru-RU" sz="1200" b="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38 479</a:t>
                      </a:r>
                      <a:endParaRPr lang="ru-RU" sz="1200" b="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FSRU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5664" marR="55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15395"/>
            <a:ext cx="5832648" cy="384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3645024"/>
            <a:ext cx="360040" cy="19442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368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689</Words>
  <Application>Microsoft Office PowerPoint</Application>
  <PresentationFormat>Экран (4:3)</PresentationFormat>
  <Paragraphs>130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Использование СПГ в Арктических регионах Якутии </vt:lpstr>
      <vt:lpstr>Экономическое  значение СМП</vt:lpstr>
      <vt:lpstr>Ликвидация крупных разливов нефтяного судового топлива в Арктике невозможна.  СПГ исключает риск такого рода аварий</vt:lpstr>
      <vt:lpstr>СПГ vs мазут</vt:lpstr>
      <vt:lpstr>Запрет HFO окажет на России наибольшее влияние</vt:lpstr>
      <vt:lpstr>Рост активности недропользователей</vt:lpstr>
      <vt:lpstr>Производство СПГ в Арктике</vt:lpstr>
      <vt:lpstr>Схема развития инфраструктуры использования СПГ в Арктической зоне</vt:lpstr>
      <vt:lpstr>Тикси – потенциальный центр распределения СПГ  в Восточной Арктике</vt:lpstr>
      <vt:lpstr>Диверсифицированные поставки СПГ Реализация плана ПОЛЭ</vt:lpstr>
      <vt:lpstr>Презентация PowerPoint</vt:lpstr>
      <vt:lpstr>Возможности России на рынке СПГ</vt:lpstr>
      <vt:lpstr>Спасибо за внимание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Климентьев Александр Юрьевич</cp:lastModifiedBy>
  <cp:revision>52</cp:revision>
  <dcterms:created xsi:type="dcterms:W3CDTF">2017-01-16T12:54:40Z</dcterms:created>
  <dcterms:modified xsi:type="dcterms:W3CDTF">2018-10-30T12:23:20Z</dcterms:modified>
</cp:coreProperties>
</file>