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0" r:id="rId2"/>
    <p:sldId id="340" r:id="rId3"/>
    <p:sldId id="618" r:id="rId4"/>
    <p:sldId id="349" r:id="rId5"/>
    <p:sldId id="258" r:id="rId6"/>
    <p:sldId id="615" r:id="rId7"/>
    <p:sldId id="339" r:id="rId8"/>
    <p:sldId id="333" r:id="rId9"/>
    <p:sldId id="307" r:id="rId10"/>
    <p:sldId id="298" r:id="rId11"/>
    <p:sldId id="410" r:id="rId12"/>
    <p:sldId id="411" r:id="rId13"/>
    <p:sldId id="323" r:id="rId14"/>
    <p:sldId id="290" r:id="rId15"/>
    <p:sldId id="469" r:id="rId16"/>
    <p:sldId id="392" r:id="rId17"/>
    <p:sldId id="391" r:id="rId18"/>
    <p:sldId id="281" r:id="rId19"/>
    <p:sldId id="386" r:id="rId20"/>
    <p:sldId id="431" r:id="rId21"/>
    <p:sldId id="466" r:id="rId22"/>
    <p:sldId id="467" r:id="rId23"/>
    <p:sldId id="463" r:id="rId24"/>
    <p:sldId id="471" r:id="rId25"/>
    <p:sldId id="304" r:id="rId26"/>
    <p:sldId id="305" r:id="rId27"/>
    <p:sldId id="470" r:id="rId28"/>
    <p:sldId id="306" r:id="rId29"/>
    <p:sldId id="277" r:id="rId30"/>
    <p:sldId id="341" r:id="rId31"/>
    <p:sldId id="285" r:id="rId32"/>
    <p:sldId id="293" r:id="rId33"/>
    <p:sldId id="295" r:id="rId34"/>
    <p:sldId id="297" r:id="rId35"/>
    <p:sldId id="263" r:id="rId36"/>
    <p:sldId id="490" r:id="rId37"/>
    <p:sldId id="492" r:id="rId38"/>
    <p:sldId id="283" r:id="rId39"/>
    <p:sldId id="332" r:id="rId40"/>
    <p:sldId id="282" r:id="rId41"/>
    <p:sldId id="28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4631"/>
  </p:normalViewPr>
  <p:slideViewPr>
    <p:cSldViewPr snapToGrid="0" snapToObjects="1" showGuides="1">
      <p:cViewPr varScale="1">
        <p:scale>
          <a:sx n="114" d="100"/>
          <a:sy n="114" d="100"/>
        </p:scale>
        <p:origin x="280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C228D-B535-6442-8F3D-A4748C0F91F4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58271-F699-1B44-B5C8-3F1EF138E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0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77CE8-C7DB-4F6B-8AB6-8EC69739C779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86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ln/>
        </p:spPr>
        <p:txBody>
          <a:bodyPr/>
          <a:lstStyle/>
          <a:p>
            <a:fld id="{C048C00F-7468-B44C-9AE3-D5CBAB94AEDD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0675" y="858838"/>
            <a:ext cx="6189663" cy="3482975"/>
          </a:xfrm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97375"/>
            <a:ext cx="5915025" cy="4487863"/>
          </a:xfrm>
          <a:noFill/>
          <a:ln/>
        </p:spPr>
        <p:txBody>
          <a:bodyPr/>
          <a:lstStyle/>
          <a:p>
            <a:pPr algn="just" defTabSz="771525">
              <a:lnSpc>
                <a:spcPct val="80000"/>
              </a:lnSpc>
            </a:pPr>
            <a:r>
              <a:rPr lang="ru-RU" altLang="ru-RU" sz="1400" b="1"/>
              <a:t>В</a:t>
            </a:r>
            <a:r>
              <a:rPr lang="ru-RU" altLang="ru-RU" sz="1400" b="1">
                <a:ea typeface="Arial Unicode MS" charset="0"/>
              </a:rPr>
              <a:t> основу бизнес-архитектуры</a:t>
            </a:r>
            <a:r>
              <a:rPr lang="ru-RU" altLang="ru-RU" sz="1400" b="1"/>
              <a:t> принятой в Стратегии информатизации ОАО </a:t>
            </a:r>
            <a:r>
              <a:rPr lang="ru-RU" altLang="ru-RU" sz="1400" b="1">
                <a:latin typeface="Times New Roman" charset="0"/>
              </a:rPr>
              <a:t>«</a:t>
            </a:r>
            <a:r>
              <a:rPr lang="ru-RU" altLang="ru-RU" sz="1400" b="1"/>
              <a:t>Газпром</a:t>
            </a:r>
            <a:r>
              <a:rPr lang="ru-RU" altLang="ru-RU" sz="1400" b="1">
                <a:latin typeface="Times New Roman" charset="0"/>
              </a:rPr>
              <a:t>»</a:t>
            </a:r>
            <a:r>
              <a:rPr lang="ru-RU" altLang="ru-RU" sz="1400" b="1">
                <a:ea typeface="Arial Unicode MS" charset="0"/>
              </a:rPr>
              <a:t> </a:t>
            </a:r>
            <a:r>
              <a:rPr lang="ru-RU" altLang="ru-RU" sz="1400" b="1"/>
              <a:t>положена</a:t>
            </a:r>
            <a:r>
              <a:rPr lang="ru-RU" altLang="ru-RU" sz="1400" b="1">
                <a:ea typeface="Arial Unicode MS" charset="0"/>
              </a:rPr>
              <a:t> иерархически взаимоувязанная классификация бизнес-процессов Общества.</a:t>
            </a:r>
          </a:p>
          <a:p>
            <a:pPr algn="just" defTabSz="771525">
              <a:lnSpc>
                <a:spcPct val="80000"/>
              </a:lnSpc>
            </a:pPr>
            <a:r>
              <a:rPr lang="ru-RU" altLang="ru-RU" sz="1400" b="1">
                <a:ea typeface="Arial Unicode MS" charset="0"/>
              </a:rPr>
              <a:t>В ней выделено две группы бизнес-процессов: </a:t>
            </a:r>
          </a:p>
          <a:p>
            <a:pPr algn="just" defTabSz="771525">
              <a:lnSpc>
                <a:spcPct val="80000"/>
              </a:lnSpc>
              <a:buFontTx/>
              <a:buChar char="•"/>
            </a:pPr>
            <a:r>
              <a:rPr lang="ru-RU" altLang="ru-RU" sz="1400" b="1">
                <a:solidFill>
                  <a:srgbClr val="000000"/>
                </a:solidFill>
                <a:ea typeface="Arial Unicode MS" charset="0"/>
              </a:rPr>
              <a:t>производственные </a:t>
            </a:r>
            <a:r>
              <a:rPr lang="ru-RU" altLang="ru-RU" sz="1400" b="1">
                <a:solidFill>
                  <a:srgbClr val="000000"/>
                </a:solidFill>
                <a:latin typeface="Times New Roman" charset="0"/>
                <a:ea typeface="Arial Unicode MS" charset="0"/>
              </a:rPr>
              <a:t>–</a:t>
            </a:r>
            <a:r>
              <a:rPr lang="ru-RU" altLang="ru-RU" sz="1400" b="1">
                <a:solidFill>
                  <a:srgbClr val="000000"/>
                </a:solidFill>
                <a:ea typeface="Arial Unicode MS" charset="0"/>
              </a:rPr>
              <a:t> направленные на получение конечной </a:t>
            </a:r>
            <a:r>
              <a:rPr lang="ru-RU" altLang="ru-RU" sz="1400" b="1">
                <a:ea typeface="Arial Unicode MS" charset="0"/>
              </a:rPr>
              <a:t>продукции</a:t>
            </a:r>
            <a:r>
              <a:rPr lang="ru-RU" altLang="ru-RU" sz="1400" b="1">
                <a:solidFill>
                  <a:srgbClr val="000000"/>
                </a:solidFill>
                <a:ea typeface="Arial Unicode MS" charset="0"/>
              </a:rPr>
              <a:t> или </a:t>
            </a:r>
            <a:r>
              <a:rPr lang="ru-RU" altLang="ru-RU" sz="1400" b="1">
                <a:ea typeface="Arial Unicode MS" charset="0"/>
              </a:rPr>
              <a:t>на создание и поддержание необходимой для этого инфраструктуры</a:t>
            </a:r>
            <a:r>
              <a:rPr lang="ru-RU" altLang="ru-RU" sz="1400" b="1"/>
              <a:t>.</a:t>
            </a:r>
            <a:r>
              <a:rPr lang="ru-RU" altLang="ru-RU" sz="1400" b="1">
                <a:ea typeface="Arial Unicode MS" charset="0"/>
              </a:rPr>
              <a:t> </a:t>
            </a:r>
            <a:r>
              <a:rPr lang="ru-RU" altLang="ru-RU" sz="1400" b="1"/>
              <a:t>Целевое состояние информационного обеспечения видов деятельности ОАО </a:t>
            </a:r>
            <a:r>
              <a:rPr lang="ru-RU" altLang="ru-RU" sz="1400" b="1">
                <a:latin typeface="Times New Roman" charset="0"/>
              </a:rPr>
              <a:t>«</a:t>
            </a:r>
            <a:r>
              <a:rPr lang="ru-RU" altLang="ru-RU" sz="1400" b="1"/>
              <a:t>Газпром</a:t>
            </a:r>
            <a:r>
              <a:rPr lang="ru-RU" altLang="ru-RU" sz="1400" b="1">
                <a:latin typeface="Times New Roman" charset="0"/>
              </a:rPr>
              <a:t>»</a:t>
            </a:r>
            <a:r>
              <a:rPr lang="ru-RU" altLang="ru-RU" sz="1400" b="1"/>
              <a:t> по направлениям </a:t>
            </a:r>
            <a:r>
              <a:rPr lang="ru-RU" altLang="ru-RU" sz="1400"/>
              <a:t>восполнения МСБ и добычи газа, газового конденсата, нефти</a:t>
            </a:r>
            <a:r>
              <a:rPr lang="ru-RU" altLang="ru-RU" sz="1400" b="1"/>
              <a:t> напрямую связано с разработкой </a:t>
            </a:r>
            <a:r>
              <a:rPr lang="ru-RU" altLang="ru-RU" sz="1400"/>
              <a:t>целевой</a:t>
            </a:r>
            <a:r>
              <a:rPr lang="ru-RU" altLang="ru-RU" sz="1400" b="1"/>
              <a:t> системы управления МСБ и добычей.</a:t>
            </a:r>
            <a:r>
              <a:rPr lang="en-US" altLang="ru-RU" sz="1400" b="1"/>
              <a:t> </a:t>
            </a:r>
            <a:endParaRPr lang="ru-RU" altLang="ru-RU" sz="1400" b="1">
              <a:solidFill>
                <a:srgbClr val="000000"/>
              </a:solidFill>
              <a:ea typeface="Arial Unicode MS" charset="0"/>
            </a:endParaRPr>
          </a:p>
          <a:p>
            <a:pPr algn="just" defTabSz="771525">
              <a:lnSpc>
                <a:spcPct val="80000"/>
              </a:lnSpc>
              <a:buFontTx/>
              <a:buChar char="•"/>
            </a:pPr>
            <a:r>
              <a:rPr lang="ru-RU" altLang="ru-RU" sz="1400" b="1">
                <a:solidFill>
                  <a:srgbClr val="000000"/>
                </a:solidFill>
              </a:rPr>
              <a:t>и</a:t>
            </a:r>
            <a:r>
              <a:rPr lang="ru-RU" altLang="ru-RU" sz="1400" b="1">
                <a:solidFill>
                  <a:srgbClr val="000000"/>
                </a:solidFill>
                <a:ea typeface="Arial Unicode MS" charset="0"/>
              </a:rPr>
              <a:t> функциональные </a:t>
            </a:r>
            <a:r>
              <a:rPr lang="ru-RU" altLang="ru-RU" sz="1400" b="1">
                <a:solidFill>
                  <a:srgbClr val="000000"/>
                </a:solidFill>
                <a:latin typeface="Times New Roman" charset="0"/>
                <a:ea typeface="Arial Unicode MS" charset="0"/>
              </a:rPr>
              <a:t>–</a:t>
            </a:r>
            <a:r>
              <a:rPr lang="ru-RU" altLang="ru-RU" sz="1400" b="1">
                <a:solidFill>
                  <a:srgbClr val="000000"/>
                </a:solidFill>
                <a:ea typeface="Arial Unicode MS" charset="0"/>
              </a:rPr>
              <a:t> направленные на управление </a:t>
            </a:r>
            <a:r>
              <a:rPr lang="ru-RU" altLang="ru-RU" sz="1400" b="1">
                <a:ea typeface="Arial Unicode MS" charset="0"/>
              </a:rPr>
              <a:t>производственными</a:t>
            </a:r>
            <a:r>
              <a:rPr lang="ru-RU" altLang="ru-RU" sz="1400" b="1">
                <a:solidFill>
                  <a:srgbClr val="000000"/>
                </a:solidFill>
                <a:ea typeface="Arial Unicode MS" charset="0"/>
              </a:rPr>
              <a:t> бизнес-процессами, обеспечение их ресурсами или на взаимодействие с внешней средой.</a:t>
            </a:r>
          </a:p>
          <a:p>
            <a:pPr defTabSz="771525">
              <a:lnSpc>
                <a:spcPct val="80000"/>
              </a:lnSpc>
            </a:pPr>
            <a:r>
              <a:rPr lang="ru-RU" altLang="ru-RU" sz="1400" b="1"/>
              <a:t>В предлагаемом нами подходе функциональный объем системы управления МСБ включает бизнес-процесс «Управление производством», являющийся вертикально-интегрированным процессом, обеспечивающим управление производственной программой как на корпоративном уровне, так и на уровне дочерних обществ и организаций.</a:t>
            </a:r>
          </a:p>
          <a:p>
            <a:pPr defTabSz="771525">
              <a:lnSpc>
                <a:spcPct val="80000"/>
              </a:lnSpc>
            </a:pPr>
            <a:r>
              <a:rPr lang="ru-RU" altLang="ru-RU" sz="1400" b="1"/>
              <a:t>Такой подход  наглядно иллюстрирует единую методологическую основу совершенствования методов управления МСБ в ОАО </a:t>
            </a:r>
            <a:r>
              <a:rPr lang="ru-RU" altLang="ru-RU" sz="1400" b="1">
                <a:latin typeface="Times New Roman" charset="0"/>
              </a:rPr>
              <a:t>«</a:t>
            </a:r>
            <a:r>
              <a:rPr lang="ru-RU" altLang="ru-RU" sz="1400" b="1"/>
              <a:t>Газпром</a:t>
            </a:r>
            <a:r>
              <a:rPr lang="ru-RU" altLang="ru-RU" sz="1400" b="1">
                <a:latin typeface="Times New Roman" charset="0"/>
              </a:rPr>
              <a:t>»</a:t>
            </a:r>
            <a:r>
              <a:rPr lang="ru-RU" altLang="ru-RU" sz="1400" b="1"/>
              <a:t> и построения адекватной информационно-управляющей системы.</a:t>
            </a:r>
          </a:p>
          <a:p>
            <a:pPr defTabSz="771525">
              <a:lnSpc>
                <a:spcPct val="80000"/>
              </a:lnSpc>
            </a:pPr>
            <a:endParaRPr lang="ru-RU" altLang="ru-RU" sz="1400" b="1"/>
          </a:p>
          <a:p>
            <a:pPr algn="just" defTabSz="771525">
              <a:lnSpc>
                <a:spcPct val="80000"/>
              </a:lnSpc>
            </a:pPr>
            <a:endParaRPr lang="ru-RU" altLang="ru-RU" sz="1400" b="1">
              <a:ea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8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ln/>
        </p:spPr>
        <p:txBody>
          <a:bodyPr/>
          <a:lstStyle/>
          <a:p>
            <a:fld id="{E62DC9A6-33D2-D54A-864A-57F47951EFC1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160838" y="1277938"/>
            <a:ext cx="15078076" cy="8482012"/>
          </a:xfrm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369888"/>
            <a:ext cx="5632450" cy="323850"/>
          </a:xfrm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914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46421-F33C-4F3B-A4AE-5E23AE92351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3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103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E56EE-F62D-4034-8025-9CB8A1B5336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85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Фотки красиво расположить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77CE8-C7DB-4F6B-8AB6-8EC69739C77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48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77838" y="1277938"/>
            <a:ext cx="6143625" cy="3455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77CE8-C7DB-4F6B-8AB6-8EC69739C77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77CE8-C7DB-4F6B-8AB6-8EC69739C77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7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6DA39-EEA4-5C49-937D-15BB82305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26"/>
          <a:stretch/>
        </p:blipFill>
        <p:spPr>
          <a:xfrm>
            <a:off x="3046413" y="0"/>
            <a:ext cx="914558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D10D34-6AC7-2246-979B-388A65A1D726}"/>
              </a:ext>
            </a:extLst>
          </p:cNvPr>
          <p:cNvSpPr/>
          <p:nvPr userDrawn="1"/>
        </p:nvSpPr>
        <p:spPr>
          <a:xfrm>
            <a:off x="0" y="0"/>
            <a:ext cx="53355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EFF71-5F97-D74C-AC41-3CEA45F53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86" y="2958104"/>
            <a:ext cx="4573588" cy="1560022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00EAD-2826-1044-AC45-5E727FE43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584" y="4527878"/>
            <a:ext cx="4017391" cy="166510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3" y="885485"/>
            <a:ext cx="1509905" cy="10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9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3907-A0D9-6742-BB79-A0226C66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09738"/>
            <a:ext cx="105854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0AA36-191D-0B46-AA93-482DD0175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5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E327E-AD3D-FC47-A6D3-8E1C34FB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8724E-154C-DE40-9B0E-6E168D3F5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2" y="1916112"/>
            <a:ext cx="5046135" cy="444182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9B248-769D-B54B-9711-93C55554E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1334" y="1916113"/>
            <a:ext cx="5418666" cy="444182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54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8CD4-CAE8-434B-9045-4176FE6A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D06C-1FC4-4132-9463-3E3092501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08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244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hablon_po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1" y="153988"/>
            <a:ext cx="11158416" cy="754063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9170" marR="49170" algn="ctr" defTabSz="873125">
              <a:lnSpc>
                <a:spcPct val="90000"/>
              </a:lnSpc>
              <a:spcBef>
                <a:spcPts val="2900"/>
              </a:spcBef>
              <a:defRPr sz="2400">
                <a:solidFill>
                  <a:srgbClr val="007F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007FD6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752231" y="908050"/>
            <a:ext cx="10128740" cy="5949950"/>
          </a:xfrm>
          <a:prstGeom prst="rect">
            <a:avLst/>
          </a:prstGeom>
        </p:spPr>
        <p:txBody>
          <a:bodyPr anchor="t"/>
          <a:lstStyle>
            <a:lvl1pPr marL="383540" marR="40639" indent="-34290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45490" marR="40639" indent="-342900" defTabSz="914400">
              <a:lnSpc>
                <a:spcPct val="100000"/>
              </a:lnSpc>
              <a:spcBef>
                <a:spcPts val="400"/>
              </a:spcBef>
              <a:buSzPct val="65000"/>
              <a:buFontTx/>
              <a:buBlip>
                <a:blip r:embed="rId2"/>
              </a:buBlip>
              <a:defRPr sz="1800" b="1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97939" marR="40639" indent="-342900" defTabSz="914400">
              <a:lnSpc>
                <a:spcPct val="100000"/>
              </a:lnSpc>
              <a:spcBef>
                <a:spcPts val="500"/>
              </a:spcBef>
              <a:buClr>
                <a:srgbClr val="004DD6"/>
              </a:buClr>
              <a:buSzPct val="65000"/>
              <a:buFont typeface="Wingdings"/>
              <a:buBlip>
                <a:blip r:embed="rId2"/>
              </a:buBlip>
              <a:defRPr sz="1600" b="1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55139" marR="40639" indent="-342900" defTabSz="914400">
              <a:lnSpc>
                <a:spcPct val="70000"/>
              </a:lnSpc>
              <a:spcBef>
                <a:spcPts val="400"/>
              </a:spcBef>
              <a:buClr>
                <a:srgbClr val="38D142"/>
              </a:buClr>
              <a:buSzPct val="65000"/>
              <a:buFont typeface="Wingdings"/>
              <a:buBlip>
                <a:blip r:embed="rId2"/>
              </a:buBlip>
              <a:defRPr sz="1600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12339" marR="40639" indent="-342900" defTabSz="914400">
              <a:lnSpc>
                <a:spcPct val="70000"/>
              </a:lnSpc>
              <a:spcBef>
                <a:spcPts val="300"/>
              </a:spcBef>
              <a:buClr>
                <a:srgbClr val="38D142"/>
              </a:buClr>
              <a:buSzPct val="65000"/>
              <a:buFont typeface="Wingdings"/>
              <a:buBlip>
                <a:blip r:embed="rId2"/>
              </a:buBlip>
              <a:defRPr sz="1200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1260" y="6348412"/>
            <a:ext cx="314540" cy="237146"/>
          </a:xfrm>
          <a:prstGeom prst="rect">
            <a:avLst/>
          </a:prstGeom>
        </p:spPr>
        <p:txBody>
          <a:bodyPr anchor="t"/>
          <a:lstStyle>
            <a:lvl1pPr defTabSz="584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24040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C09CA4-B54E-0B41-BE57-3A985645C3D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1" y="153989"/>
            <a:ext cx="11158416" cy="5280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31C43EC-2E66-C94F-90F9-B24082B3E5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85063" y="6348413"/>
            <a:ext cx="806938" cy="476250"/>
          </a:xfrm>
        </p:spPr>
        <p:txBody>
          <a:bodyPr/>
          <a:lstStyle>
            <a:lvl1pPr>
              <a:defRPr/>
            </a:lvl1pPr>
          </a:lstStyle>
          <a:p>
            <a:fld id="{51CE2EAC-615B-9542-B89C-34FFF4179A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420688"/>
      </p:ext>
    </p:extLst>
  </p:cSld>
  <p:clrMapOvr>
    <a:masterClrMapping/>
  </p:clrMapOvr>
  <p:transition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1" y="153989"/>
            <a:ext cx="11158416" cy="414337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2231" y="908050"/>
            <a:ext cx="4970585" cy="21859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10385" y="908050"/>
            <a:ext cx="4970585" cy="2185988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2231" y="3246439"/>
            <a:ext cx="4970585" cy="218757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10385" y="3246439"/>
            <a:ext cx="4970585" cy="2187575"/>
          </a:xfrm>
        </p:spPr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33230"/>
      </p:ext>
    </p:extLst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hablon_po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752231" y="908050"/>
            <a:ext cx="10128740" cy="5949950"/>
          </a:xfrm>
          <a:prstGeom prst="rect">
            <a:avLst/>
          </a:prstGeom>
        </p:spPr>
        <p:txBody>
          <a:bodyPr anchor="t"/>
          <a:lstStyle>
            <a:lvl1pPr marL="383540" marR="40639" indent="-342900" defTabSz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45490" marR="40639" indent="-342900" defTabSz="914400">
              <a:lnSpc>
                <a:spcPct val="100000"/>
              </a:lnSpc>
              <a:spcBef>
                <a:spcPts val="400"/>
              </a:spcBef>
              <a:buSzPct val="65000"/>
              <a:buFontTx/>
              <a:buBlip>
                <a:blip r:embed="rId2"/>
              </a:buBlip>
              <a:defRPr sz="1800" b="1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97939" marR="40639" indent="-342900" defTabSz="914400">
              <a:lnSpc>
                <a:spcPct val="100000"/>
              </a:lnSpc>
              <a:spcBef>
                <a:spcPts val="500"/>
              </a:spcBef>
              <a:buClr>
                <a:srgbClr val="004DD6"/>
              </a:buClr>
              <a:buSzPct val="65000"/>
              <a:buFont typeface="Wingdings"/>
              <a:buBlip>
                <a:blip r:embed="rId2"/>
              </a:buBlip>
              <a:defRPr sz="1600" b="1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55139" marR="40639" indent="-342900" defTabSz="914400">
              <a:lnSpc>
                <a:spcPct val="70000"/>
              </a:lnSpc>
              <a:spcBef>
                <a:spcPts val="400"/>
              </a:spcBef>
              <a:buClr>
                <a:srgbClr val="38D142"/>
              </a:buClr>
              <a:buSzPct val="65000"/>
              <a:buFont typeface="Wingdings"/>
              <a:buBlip>
                <a:blip r:embed="rId2"/>
              </a:buBlip>
              <a:defRPr sz="1600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212339" marR="40639" indent="-342900" defTabSz="914400">
              <a:lnSpc>
                <a:spcPct val="70000"/>
              </a:lnSpc>
              <a:spcBef>
                <a:spcPts val="300"/>
              </a:spcBef>
              <a:buClr>
                <a:srgbClr val="38D142"/>
              </a:buClr>
              <a:buSzPct val="65000"/>
              <a:buFont typeface="Wingdings"/>
              <a:buBlip>
                <a:blip r:embed="rId2"/>
              </a:buBlip>
              <a:defRPr sz="1200">
                <a:solidFill>
                  <a:srgbClr val="434ED6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69185" y="6388100"/>
            <a:ext cx="453630" cy="360822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07798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30" y="1628802"/>
            <a:ext cx="11096316" cy="4390999"/>
          </a:xfrm>
        </p:spPr>
        <p:txBody>
          <a:bodyPr/>
          <a:lstStyle>
            <a:lvl1pPr marL="363538" indent="-363538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школа управления СКОЛКОВО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57D9E8-69A4-41DB-BA83-06839B20AF8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34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FDE8-5BC0-2540-AC0C-F11FAFBF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74" y="495293"/>
            <a:ext cx="10824154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233DD-EAB6-4D4B-A1B9-3ABA37F1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74" y="1916113"/>
            <a:ext cx="10824154" cy="4351338"/>
          </a:xfrm>
        </p:spPr>
        <p:txBody>
          <a:bodyPr/>
          <a:lstStyle>
            <a:lvl1pPr marL="0" indent="0">
              <a:defRPr sz="2400">
                <a:solidFill>
                  <a:schemeClr val="tx1"/>
                </a:solidFill>
              </a:defRPr>
            </a:lvl1pPr>
            <a:lvl2pPr marL="0" indent="0">
              <a:defRPr>
                <a:solidFill>
                  <a:schemeClr val="tx1"/>
                </a:solidFill>
              </a:defRPr>
            </a:lvl2pPr>
            <a:lvl3pPr marL="0" indent="0">
              <a:defRPr>
                <a:solidFill>
                  <a:schemeClr val="tx1"/>
                </a:solidFill>
              </a:defRPr>
            </a:lvl3pPr>
            <a:lvl4pPr marL="0" indent="0">
              <a:defRPr b="1">
                <a:solidFill>
                  <a:schemeClr val="tx1"/>
                </a:solidFill>
              </a:defRPr>
            </a:lvl4pPr>
            <a:lvl5pPr marL="0" indent="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D57ADC-75AE-4344-8C89-9F97EC0722FF}" type="slidenum">
              <a:rPr lang="en-US" smtClean="0">
                <a:solidFill>
                  <a:srgbClr val="C0C0C0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0C0C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5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D5F916-E5AC-E948-96D5-624808A40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D10D34-6AC7-2246-979B-388A65A1D726}"/>
              </a:ext>
            </a:extLst>
          </p:cNvPr>
          <p:cNvSpPr/>
          <p:nvPr userDrawn="1"/>
        </p:nvSpPr>
        <p:spPr>
          <a:xfrm>
            <a:off x="0" y="0"/>
            <a:ext cx="10668000" cy="6357938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EFF71-5F97-D74C-AC41-3CEA45F53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762" y="3111335"/>
            <a:ext cx="4573588" cy="1460665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00EAD-2826-1044-AC45-5E727FE43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762" y="4702175"/>
            <a:ext cx="4017390" cy="137205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3" y="885485"/>
            <a:ext cx="1509905" cy="10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6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510128" y="6487808"/>
            <a:ext cx="681873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086FD06C-1FC4-4132-9463-3E309250126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B4FDE8-5BC0-2540-AC0C-F11FAFBF3CC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6001" y="0"/>
            <a:ext cx="11519997" cy="1269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1362A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F4233DD-EAB6-4D4B-A1B9-3ABA37F1650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36000" y="1584000"/>
            <a:ext cx="11519999" cy="4858857"/>
          </a:xfrm>
        </p:spPr>
        <p:txBody>
          <a:bodyPr/>
          <a:lstStyle>
            <a:lvl1pPr marL="0" indent="0">
              <a:defRPr sz="2400">
                <a:solidFill>
                  <a:srgbClr val="1362AA"/>
                </a:solidFill>
                <a:latin typeface="+mn-lt"/>
              </a:defRPr>
            </a:lvl1pPr>
            <a:lvl2pPr marL="0" indent="0">
              <a:defRPr>
                <a:solidFill>
                  <a:srgbClr val="1362AA"/>
                </a:solidFill>
                <a:latin typeface="+mn-lt"/>
              </a:defRPr>
            </a:lvl2pPr>
            <a:lvl3pPr marL="0" indent="0">
              <a:defRPr>
                <a:solidFill>
                  <a:srgbClr val="1362AA"/>
                </a:solidFill>
                <a:latin typeface="+mn-lt"/>
              </a:defRPr>
            </a:lvl3pPr>
            <a:lvl4pPr marL="0" indent="0">
              <a:defRPr b="1">
                <a:solidFill>
                  <a:srgbClr val="1362AA"/>
                </a:solidFill>
                <a:latin typeface="+mn-lt"/>
              </a:defRPr>
            </a:lvl4pPr>
            <a:lvl5pPr marL="0" indent="0">
              <a:defRPr>
                <a:solidFill>
                  <a:srgbClr val="1362AA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735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D5F916-E5AC-E948-96D5-624808A40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EFF71-5F97-D74C-AC41-3CEA45F53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762" y="3111336"/>
            <a:ext cx="10309872" cy="1733796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58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A14AA4-A835-6247-A7B2-13AE3501D566}"/>
              </a:ext>
            </a:extLst>
          </p:cNvPr>
          <p:cNvGrpSpPr/>
          <p:nvPr userDrawn="1"/>
        </p:nvGrpSpPr>
        <p:grpSpPr>
          <a:xfrm>
            <a:off x="4535803" y="1525201"/>
            <a:ext cx="3134568" cy="1542290"/>
            <a:chOff x="4471256" y="1192048"/>
            <a:chExt cx="3134568" cy="1542290"/>
          </a:xfrm>
        </p:grpSpPr>
        <p:sp>
          <p:nvSpPr>
            <p:cNvPr id="4" name="Заголовок 1">
              <a:extLst>
                <a:ext uri="{FF2B5EF4-FFF2-40B4-BE49-F238E27FC236}">
                  <a16:creationId xmlns:a16="http://schemas.microsoft.com/office/drawing/2014/main" id="{1DD02062-42AB-EE43-A759-DB157E2FD029}"/>
                </a:ext>
              </a:extLst>
            </p:cNvPr>
            <p:cNvSpPr txBox="1">
              <a:spLocks/>
            </p:cNvSpPr>
            <p:nvPr/>
          </p:nvSpPr>
          <p:spPr>
            <a:xfrm>
              <a:off x="4471256" y="2075483"/>
              <a:ext cx="3134568" cy="6588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400" b="1" dirty="0">
                  <a:solidFill>
                    <a:schemeClr val="bg2"/>
                  </a:solidFill>
                  <a:latin typeface="Georgia" panose="02040502050405020303" pitchFamily="18" charset="0"/>
                </a:rPr>
                <a:t>ЧАСТЬ</a:t>
              </a:r>
            </a:p>
          </p:txBody>
        </p:sp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C4D86C87-5D65-FD40-891D-1A82E23AEC3C}"/>
                </a:ext>
              </a:extLst>
            </p:cNvPr>
            <p:cNvSpPr txBox="1">
              <a:spLocks/>
            </p:cNvSpPr>
            <p:nvPr/>
          </p:nvSpPr>
          <p:spPr>
            <a:xfrm>
              <a:off x="4975284" y="1192048"/>
              <a:ext cx="2126511" cy="11258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0600" b="1" dirty="0">
                  <a:solidFill>
                    <a:schemeClr val="bg2"/>
                  </a:solidFill>
                  <a:latin typeface="Georgia" panose="02040502050405020303" pitchFamily="18" charset="0"/>
                </a:rPr>
                <a:t>III</a:t>
              </a:r>
              <a:endParaRPr lang="ru-RU" sz="10600" b="1" dirty="0">
                <a:solidFill>
                  <a:schemeClr val="bg2"/>
                </a:solidFill>
                <a:latin typeface="Georgia" panose="02040502050405020303" pitchFamily="18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C686F6-CECA-3642-9073-46BC77627F0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52484" y="3429000"/>
            <a:ext cx="16728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61890" y="4161210"/>
            <a:ext cx="10890331" cy="756842"/>
          </a:xfrm>
        </p:spPr>
        <p:txBody>
          <a:bodyPr/>
          <a:lstStyle>
            <a:lvl1pPr algn="ctr">
              <a:defRPr lang="ru-RU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760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38745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628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FDE8-5BC0-2540-AC0C-F11FAFBF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74" y="495293"/>
            <a:ext cx="10824154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233DD-EAB6-4D4B-A1B9-3ABA37F1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74" y="1916113"/>
            <a:ext cx="10824154" cy="4351338"/>
          </a:xfrm>
        </p:spPr>
        <p:txBody>
          <a:bodyPr/>
          <a:lstStyle>
            <a:lvl1pPr marL="0" indent="0">
              <a:defRPr sz="2400"/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 b="1"/>
            </a:lvl4pPr>
            <a:lvl5pPr marL="0" indent="0"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D06C-1FC4-4132-9463-3E3092501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2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587" y="0"/>
            <a:ext cx="6096000" cy="49879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86FD06C-1FC4-4132-9463-3E30925012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62327" y="1412875"/>
            <a:ext cx="4670424" cy="119735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762750" y="2724666"/>
            <a:ext cx="4670425" cy="276808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91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16" y="487513"/>
            <a:ext cx="4803209" cy="119735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2058D-C72C-314B-9146-CB4A74548DE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8A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034540" y="2569364"/>
            <a:ext cx="3537460" cy="33099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86FD06C-1FC4-4132-9463-3E3092501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9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426DDD-0801-4A4B-9F37-3BA7302F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68" y="487513"/>
            <a:ext cx="10890331" cy="11973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81A90-4C13-3047-AD54-DC9C81A09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268" y="1916112"/>
            <a:ext cx="10890332" cy="4441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86FD06C-1FC4-4132-9463-3E30925012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2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5" r:id="rId4"/>
    <p:sldLayoutId id="2147483662" r:id="rId5"/>
    <p:sldLayoutId id="2147483661" r:id="rId6"/>
    <p:sldLayoutId id="2147483650" r:id="rId7"/>
    <p:sldLayoutId id="2147483660" r:id="rId8"/>
    <p:sldLayoutId id="2147483659" r:id="rId9"/>
    <p:sldLayoutId id="2147483651" r:id="rId10"/>
    <p:sldLayoutId id="2147483652" r:id="rId11"/>
    <p:sldLayoutId id="2147483654" r:id="rId12"/>
    <p:sldLayoutId id="2147483663" r:id="rId13"/>
    <p:sldLayoutId id="2147483664" r:id="rId14"/>
    <p:sldLayoutId id="2147483665" r:id="rId15"/>
    <p:sldLayoutId id="2147483666" r:id="rId16"/>
    <p:sldLayoutId id="2147483668" r:id="rId17"/>
    <p:sldLayoutId id="2147483669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2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1" kern="1200">
          <a:solidFill>
            <a:schemeClr val="tx2"/>
          </a:solidFill>
          <a:latin typeface="Georgia" panose="02040502050405020303" pitchFamily="18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000" b="1" kern="1200" spc="4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000" kern="1200" spc="40" baseline="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orient="horz" pos="890">
          <p15:clr>
            <a:srgbClr val="F26B43"/>
          </p15:clr>
        </p15:guide>
        <p15:guide id="3" orient="horz" pos="1207">
          <p15:clr>
            <a:srgbClr val="F26B43"/>
          </p15:clr>
        </p15:guide>
        <p15:guide id="4" pos="480">
          <p15:clr>
            <a:srgbClr val="F26B43"/>
          </p15:clr>
        </p15:guide>
        <p15:guide id="5" pos="7200">
          <p15:clr>
            <a:srgbClr val="F26B43"/>
          </p15:clr>
        </p15:guide>
        <p15:guide id="6" pos="6720">
          <p15:clr>
            <a:srgbClr val="F26B43"/>
          </p15:clr>
        </p15:guide>
        <p15:guide id="7" pos="6240">
          <p15:clr>
            <a:srgbClr val="F26B43"/>
          </p15:clr>
        </p15:guide>
        <p15:guide id="8" pos="5760">
          <p15:clr>
            <a:srgbClr val="F26B43"/>
          </p15:clr>
        </p15:guide>
        <p15:guide id="9" pos="5280">
          <p15:clr>
            <a:srgbClr val="F26B43"/>
          </p15:clr>
        </p15:guide>
        <p15:guide id="10" pos="4800">
          <p15:clr>
            <a:srgbClr val="F26B43"/>
          </p15:clr>
        </p15:guide>
        <p15:guide id="11" pos="4322">
          <p15:clr>
            <a:srgbClr val="F26B43"/>
          </p15:clr>
        </p15:guide>
        <p15:guide id="12" pos="960">
          <p15:clr>
            <a:srgbClr val="F26B43"/>
          </p15:clr>
        </p15:guide>
        <p15:guide id="13" pos="3840">
          <p15:clr>
            <a:srgbClr val="F26B43"/>
          </p15:clr>
        </p15:guide>
        <p15:guide id="14" pos="1442">
          <p15:clr>
            <a:srgbClr val="F26B43"/>
          </p15:clr>
        </p15:guide>
        <p15:guide id="15" pos="1919">
          <p15:clr>
            <a:srgbClr val="F26B43"/>
          </p15:clr>
        </p15:guide>
        <p15:guide id="16" pos="3361">
          <p15:clr>
            <a:srgbClr val="F26B43"/>
          </p15:clr>
        </p15:guide>
        <p15:guide id="17" pos="2880">
          <p15:clr>
            <a:srgbClr val="F26B43"/>
          </p15:clr>
        </p15:guide>
        <p15:guide id="18" pos="2402">
          <p15:clr>
            <a:srgbClr val="F26B43"/>
          </p15:clr>
        </p15:guide>
        <p15:guide id="19" orient="horz" pos="4005">
          <p15:clr>
            <a:srgbClr val="F26B43"/>
          </p15:clr>
        </p15:guide>
        <p15:guide id="2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25.xml"/><Relationship Id="rId21" Type="http://schemas.openxmlformats.org/officeDocument/2006/relationships/tags" Target="../tags/tag20.xml"/><Relationship Id="rId42" Type="http://schemas.openxmlformats.org/officeDocument/2006/relationships/tags" Target="../tags/tag41.xml"/><Relationship Id="rId47" Type="http://schemas.openxmlformats.org/officeDocument/2006/relationships/tags" Target="../tags/tag46.xml"/><Relationship Id="rId63" Type="http://schemas.openxmlformats.org/officeDocument/2006/relationships/tags" Target="../tags/tag62.xml"/><Relationship Id="rId68" Type="http://schemas.openxmlformats.org/officeDocument/2006/relationships/image" Target="../media/image28.wmf"/><Relationship Id="rId16" Type="http://schemas.openxmlformats.org/officeDocument/2006/relationships/tags" Target="../tags/tag15.xml"/><Relationship Id="rId11" Type="http://schemas.openxmlformats.org/officeDocument/2006/relationships/tags" Target="../tags/tag10.xml"/><Relationship Id="rId32" Type="http://schemas.openxmlformats.org/officeDocument/2006/relationships/tags" Target="../tags/tag31.xml"/><Relationship Id="rId37" Type="http://schemas.openxmlformats.org/officeDocument/2006/relationships/tags" Target="../tags/tag36.xml"/><Relationship Id="rId53" Type="http://schemas.openxmlformats.org/officeDocument/2006/relationships/tags" Target="../tags/tag52.xml"/><Relationship Id="rId58" Type="http://schemas.openxmlformats.org/officeDocument/2006/relationships/tags" Target="../tags/tag57.xml"/><Relationship Id="rId74" Type="http://schemas.openxmlformats.org/officeDocument/2006/relationships/image" Target="../media/image23.emf"/><Relationship Id="rId79" Type="http://schemas.openxmlformats.org/officeDocument/2006/relationships/oleObject" Target="../embeddings/oleObject17.bin"/><Relationship Id="rId5" Type="http://schemas.openxmlformats.org/officeDocument/2006/relationships/tags" Target="../tags/tag4.xml"/><Relationship Id="rId61" Type="http://schemas.openxmlformats.org/officeDocument/2006/relationships/tags" Target="../tags/tag60.xml"/><Relationship Id="rId82" Type="http://schemas.openxmlformats.org/officeDocument/2006/relationships/image" Target="../media/image27.emf"/><Relationship Id="rId19" Type="http://schemas.openxmlformats.org/officeDocument/2006/relationships/tags" Target="../tags/tag1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tags" Target="../tags/tag34.xml"/><Relationship Id="rId43" Type="http://schemas.openxmlformats.org/officeDocument/2006/relationships/tags" Target="../tags/tag42.xml"/><Relationship Id="rId48" Type="http://schemas.openxmlformats.org/officeDocument/2006/relationships/tags" Target="../tags/tag47.xml"/><Relationship Id="rId56" Type="http://schemas.openxmlformats.org/officeDocument/2006/relationships/tags" Target="../tags/tag55.xml"/><Relationship Id="rId64" Type="http://schemas.openxmlformats.org/officeDocument/2006/relationships/tags" Target="../tags/tag63.xml"/><Relationship Id="rId69" Type="http://schemas.openxmlformats.org/officeDocument/2006/relationships/oleObject" Target="../embeddings/oleObject12.bin"/><Relationship Id="rId77" Type="http://schemas.openxmlformats.org/officeDocument/2006/relationships/oleObject" Target="../embeddings/oleObject16.bin"/><Relationship Id="rId8" Type="http://schemas.openxmlformats.org/officeDocument/2006/relationships/tags" Target="../tags/tag7.xml"/><Relationship Id="rId51" Type="http://schemas.openxmlformats.org/officeDocument/2006/relationships/tags" Target="../tags/tag50.xml"/><Relationship Id="rId72" Type="http://schemas.openxmlformats.org/officeDocument/2006/relationships/image" Target="../media/image22.emf"/><Relationship Id="rId80" Type="http://schemas.openxmlformats.org/officeDocument/2006/relationships/image" Target="../media/image26.emf"/><Relationship Id="rId3" Type="http://schemas.openxmlformats.org/officeDocument/2006/relationships/tags" Target="../tags/tag2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tags" Target="../tags/tag37.xml"/><Relationship Id="rId46" Type="http://schemas.openxmlformats.org/officeDocument/2006/relationships/tags" Target="../tags/tag45.xml"/><Relationship Id="rId59" Type="http://schemas.openxmlformats.org/officeDocument/2006/relationships/tags" Target="../tags/tag58.xml"/><Relationship Id="rId67" Type="http://schemas.openxmlformats.org/officeDocument/2006/relationships/notesSlide" Target="../notesSlides/notesSlide3.xml"/><Relationship Id="rId20" Type="http://schemas.openxmlformats.org/officeDocument/2006/relationships/tags" Target="../tags/tag19.xml"/><Relationship Id="rId41" Type="http://schemas.openxmlformats.org/officeDocument/2006/relationships/tags" Target="../tags/tag40.xml"/><Relationship Id="rId54" Type="http://schemas.openxmlformats.org/officeDocument/2006/relationships/tags" Target="../tags/tag53.xml"/><Relationship Id="rId62" Type="http://schemas.openxmlformats.org/officeDocument/2006/relationships/tags" Target="../tags/tag61.xml"/><Relationship Id="rId70" Type="http://schemas.openxmlformats.org/officeDocument/2006/relationships/image" Target="../media/image21.emf"/><Relationship Id="rId75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tags" Target="../tags/tag5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tags" Target="../tags/tag35.xml"/><Relationship Id="rId49" Type="http://schemas.openxmlformats.org/officeDocument/2006/relationships/tags" Target="../tags/tag48.xml"/><Relationship Id="rId57" Type="http://schemas.openxmlformats.org/officeDocument/2006/relationships/tags" Target="../tags/tag56.xml"/><Relationship Id="rId10" Type="http://schemas.openxmlformats.org/officeDocument/2006/relationships/tags" Target="../tags/tag9.xml"/><Relationship Id="rId31" Type="http://schemas.openxmlformats.org/officeDocument/2006/relationships/tags" Target="../tags/tag30.xml"/><Relationship Id="rId44" Type="http://schemas.openxmlformats.org/officeDocument/2006/relationships/tags" Target="../tags/tag43.xml"/><Relationship Id="rId52" Type="http://schemas.openxmlformats.org/officeDocument/2006/relationships/tags" Target="../tags/tag51.xml"/><Relationship Id="rId60" Type="http://schemas.openxmlformats.org/officeDocument/2006/relationships/tags" Target="../tags/tag59.xml"/><Relationship Id="rId65" Type="http://schemas.openxmlformats.org/officeDocument/2006/relationships/tags" Target="../tags/tag64.xml"/><Relationship Id="rId73" Type="http://schemas.openxmlformats.org/officeDocument/2006/relationships/oleObject" Target="../embeddings/oleObject14.bin"/><Relationship Id="rId78" Type="http://schemas.openxmlformats.org/officeDocument/2006/relationships/image" Target="../media/image25.emf"/><Relationship Id="rId81" Type="http://schemas.openxmlformats.org/officeDocument/2006/relationships/oleObject" Target="../embeddings/oleObject18.bin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39" Type="http://schemas.openxmlformats.org/officeDocument/2006/relationships/tags" Target="../tags/tag38.xml"/><Relationship Id="rId34" Type="http://schemas.openxmlformats.org/officeDocument/2006/relationships/tags" Target="../tags/tag33.xml"/><Relationship Id="rId50" Type="http://schemas.openxmlformats.org/officeDocument/2006/relationships/tags" Target="../tags/tag49.xml"/><Relationship Id="rId55" Type="http://schemas.openxmlformats.org/officeDocument/2006/relationships/tags" Target="../tags/tag54.xml"/><Relationship Id="rId76" Type="http://schemas.openxmlformats.org/officeDocument/2006/relationships/image" Target="../media/image24.emf"/><Relationship Id="rId7" Type="http://schemas.openxmlformats.org/officeDocument/2006/relationships/tags" Target="../tags/tag6.xml"/><Relationship Id="rId71" Type="http://schemas.openxmlformats.org/officeDocument/2006/relationships/oleObject" Target="../embeddings/oleObject13.bin"/><Relationship Id="rId2" Type="http://schemas.openxmlformats.org/officeDocument/2006/relationships/tags" Target="../tags/tag1.xml"/><Relationship Id="rId29" Type="http://schemas.openxmlformats.org/officeDocument/2006/relationships/tags" Target="../tags/tag28.xml"/><Relationship Id="rId24" Type="http://schemas.openxmlformats.org/officeDocument/2006/relationships/tags" Target="../tags/tag23.xml"/><Relationship Id="rId40" Type="http://schemas.openxmlformats.org/officeDocument/2006/relationships/tags" Target="../tags/tag39.xml"/><Relationship Id="rId45" Type="http://schemas.openxmlformats.org/officeDocument/2006/relationships/tags" Target="../tags/tag44.xml"/><Relationship Id="rId66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%D0%92%D1%8B%D1%81%D1%88%D0%B0%D1%8F-%D1%88%D0%BA%D0%BE%D0%BB%D0%B0-%D1%8D%D0%BA%D0%BE%D0%BD%D0%BE%D0%BC%D0%B8%D0%BA%D0%B8/178782312215227?fref=mentions&amp;__xts__%5b0%5d=68.ARDJ8Nspnm4OSsJhpYNAFHgfmPKGbIl50W3SDzlQYvnmbHlf6mTqgBJs2MfO8t0OKi85_9ByddC0FS3XvPykuBPOFFSqFHepvRXCKznkDTdKfJMDDb6_cDNw6E3_HBEAXR1HQeM&amp;__tn__=K-R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pages/Stavropol-Krai/158435607559203?fref=mentions&amp;__xts__%5b0%5d=68.ARDJ8Nspnm4OSsJhpYNAFHgfmPKGbIl50W3SDzlQYvnmbHlf6mTqgBJs2MfO8t0OKi85_9ByddC0FS3XvPykuBPOFFSqFHepvRXCKznkDTdKfJMDDb6_cDNw6E3_HBEAXR1HQeM&amp;__tn__=K-R" TargetMode="External"/><Relationship Id="rId4" Type="http://schemas.openxmlformats.org/officeDocument/2006/relationships/hyperlink" Target="https://www.facebook.com/ikm.hse/?fref=mentions&amp;__xts__%5b0%5d=68.ARDJ8Nspnm4OSsJhpYNAFHgfmPKGbIl50W3SDzlQYvnmbHlf6mTqgBJs2MfO8t0OKi85_9ByddC0FS3XvPykuBPOFFSqFHepvRXCKznkDTdKfJMDDb6_cDNw6E3_HBEAXR1HQeM&amp;__tn__=K-R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energy@skolkovo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5" Type="http://schemas.openxmlformats.org/officeDocument/2006/relationships/image" Target="../media/image13.emf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96789"/>
            <a:ext cx="5241073" cy="2765503"/>
          </a:xfrm>
        </p:spPr>
        <p:txBody>
          <a:bodyPr>
            <a:noAutofit/>
          </a:bodyPr>
          <a:lstStyle/>
          <a:p>
            <a:pPr algn="r"/>
            <a:r>
              <a:rPr lang="ru-RU" sz="3200" dirty="0"/>
              <a:t>Анализ и управление </a:t>
            </a:r>
            <a:r>
              <a:rPr lang="ru-RU" sz="3200" dirty="0" err="1"/>
              <a:t>геоэкологическими</a:t>
            </a:r>
            <a:r>
              <a:rPr lang="ru-RU" sz="3200" dirty="0"/>
              <a:t> рисками при </a:t>
            </a:r>
            <a:r>
              <a:rPr lang="ru-RU" sz="3200" dirty="0" err="1"/>
              <a:t>освоениии</a:t>
            </a:r>
            <a:r>
              <a:rPr lang="ru-RU" sz="3200" dirty="0"/>
              <a:t> Арктической зоны Российской Федерации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34" y="4360128"/>
            <a:ext cx="5070603" cy="191800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	</a:t>
            </a:r>
            <a:r>
              <a:rPr lang="ru-RU" sz="2000" dirty="0"/>
              <a:t>Роман Самсонов</a:t>
            </a:r>
          </a:p>
          <a:p>
            <a:pPr marL="0" indent="0" algn="r">
              <a:buNone/>
            </a:pPr>
            <a:r>
              <a:rPr lang="ru-RU" sz="1800" dirty="0"/>
              <a:t>Руководитель направления Газ и Арктика, Центра Энергетики Московской школы управления </a:t>
            </a:r>
            <a:r>
              <a:rPr lang="ru-RU" sz="1800" dirty="0" err="1"/>
              <a:t>Сколково</a:t>
            </a:r>
            <a:r>
              <a:rPr lang="ru-RU" sz="1800" dirty="0"/>
              <a:t> </a:t>
            </a:r>
          </a:p>
          <a:p>
            <a:pPr marL="0" indent="0" algn="r">
              <a:buNone/>
            </a:pPr>
            <a:r>
              <a:rPr lang="ru-RU" sz="1800" dirty="0"/>
              <a:t>Москва, НИУ нефти и газа имени </a:t>
            </a:r>
            <a:r>
              <a:rPr lang="ru-RU" sz="1800" dirty="0" err="1"/>
              <a:t>И.М.Губкина</a:t>
            </a:r>
            <a:r>
              <a:rPr lang="ru-RU" sz="1800" dirty="0"/>
              <a:t>, 5-е заседание Международного </a:t>
            </a:r>
            <a:r>
              <a:rPr lang="ru-RU" sz="1800" dirty="0" err="1"/>
              <a:t>экспертноо</a:t>
            </a:r>
            <a:r>
              <a:rPr lang="ru-RU" sz="1800" dirty="0"/>
              <a:t> Совета по сотрудничеству в Арктике, 23.10.2018</a:t>
            </a:r>
          </a:p>
          <a:p>
            <a:pPr marL="0" indent="0" algn="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96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593399" y="6348413"/>
            <a:ext cx="255564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 defTabSz="584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902" name="Текст"/>
          <p:cNvSpPr/>
          <p:nvPr/>
        </p:nvSpPr>
        <p:spPr>
          <a:xfrm>
            <a:off x="1271588" y="1557338"/>
            <a:ext cx="9683751" cy="379591"/>
          </a:xfrm>
          <a:prstGeom prst="rect">
            <a:avLst/>
          </a:prstGeom>
          <a:gradFill>
            <a:gsLst>
              <a:gs pos="0">
                <a:srgbClr val="D6D7FF"/>
              </a:gs>
              <a:gs pos="50000">
                <a:srgbClr val="FFFFFF"/>
              </a:gs>
              <a:gs pos="100000">
                <a:srgbClr val="D6D7FF"/>
              </a:gs>
            </a:gsLst>
            <a:lin ang="16200000"/>
          </a:gradFill>
          <a:ln w="6350">
            <a:solidFill>
              <a:srgbClr val="D7AE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>
            <a:spAutoFit/>
          </a:bodyPr>
          <a:lstStyle/>
          <a:p>
            <a:pPr marL="40639" marR="40639" algn="ctr">
              <a:buClr>
                <a:srgbClr val="000000"/>
              </a:buClr>
              <a:buFont typeface="Arial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3" name="Энергетика страны как набор взаимодействующих компаний"/>
          <p:cNvSpPr txBox="1">
            <a:spLocks noGrp="1"/>
          </p:cNvSpPr>
          <p:nvPr>
            <p:ph type="title"/>
          </p:nvPr>
        </p:nvSpPr>
        <p:spPr>
          <a:xfrm>
            <a:off x="1092277" y="38819"/>
            <a:ext cx="10693245" cy="542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marR="0">
              <a:lnSpc>
                <a:spcPct val="100000"/>
              </a:lnSpc>
            </a:lvl1pPr>
          </a:lstStyle>
          <a:p>
            <a:r>
              <a:rPr dirty="0" err="1">
                <a:solidFill>
                  <a:schemeClr val="accent4"/>
                </a:solidFill>
              </a:rPr>
              <a:t>Энергетика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как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набор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взаимодействующих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компаний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904" name="Текст"/>
          <p:cNvSpPr/>
          <p:nvPr/>
        </p:nvSpPr>
        <p:spPr>
          <a:xfrm>
            <a:off x="1260474" y="1196976"/>
            <a:ext cx="9683752" cy="379591"/>
          </a:xfrm>
          <a:prstGeom prst="rect">
            <a:avLst/>
          </a:prstGeom>
          <a:gradFill>
            <a:gsLst>
              <a:gs pos="0">
                <a:srgbClr val="D6D7FF"/>
              </a:gs>
              <a:gs pos="50000">
                <a:srgbClr val="FFFFFF"/>
              </a:gs>
              <a:gs pos="100000">
                <a:srgbClr val="D6D7FF"/>
              </a:gs>
            </a:gsLst>
            <a:lin ang="16200000"/>
          </a:gradFill>
          <a:ln w="6350">
            <a:solidFill>
              <a:srgbClr val="D7AE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>
            <a:spAutoFit/>
          </a:bodyPr>
          <a:lstStyle/>
          <a:p>
            <a:pPr marL="40639" marR="40639" algn="ctr">
              <a:buClr>
                <a:srgbClr val="000000"/>
              </a:buClr>
              <a:buFont typeface="Arial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07" name="Группа"/>
          <p:cNvGrpSpPr/>
          <p:nvPr/>
        </p:nvGrpSpPr>
        <p:grpSpPr>
          <a:xfrm>
            <a:off x="1414463" y="1357313"/>
            <a:ext cx="3073401" cy="488951"/>
            <a:chOff x="0" y="0"/>
            <a:chExt cx="3073400" cy="488950"/>
          </a:xfrm>
        </p:grpSpPr>
        <p:sp>
          <p:nvSpPr>
            <p:cNvPr id="1905" name="Прямоугольник"/>
            <p:cNvSpPr/>
            <p:nvPr/>
          </p:nvSpPr>
          <p:spPr>
            <a:xfrm>
              <a:off x="0" y="0"/>
              <a:ext cx="3073400" cy="488950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06" name="Государственная"/>
            <p:cNvSpPr/>
            <p:nvPr/>
          </p:nvSpPr>
          <p:spPr>
            <a:xfrm>
              <a:off x="0" y="85458"/>
              <a:ext cx="3073400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Государственная </a:t>
              </a:r>
            </a:p>
          </p:txBody>
        </p:sp>
      </p:grpSp>
      <p:grpSp>
        <p:nvGrpSpPr>
          <p:cNvPr id="1910" name="Группа"/>
          <p:cNvGrpSpPr/>
          <p:nvPr/>
        </p:nvGrpSpPr>
        <p:grpSpPr>
          <a:xfrm>
            <a:off x="4926012" y="1357313"/>
            <a:ext cx="2263776" cy="488951"/>
            <a:chOff x="0" y="0"/>
            <a:chExt cx="2263775" cy="488950"/>
          </a:xfrm>
        </p:grpSpPr>
        <p:sp>
          <p:nvSpPr>
            <p:cNvPr id="1908" name="Прямоугольник"/>
            <p:cNvSpPr/>
            <p:nvPr/>
          </p:nvSpPr>
          <p:spPr>
            <a:xfrm>
              <a:off x="0" y="0"/>
              <a:ext cx="2263775" cy="488950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09" name="Частная"/>
            <p:cNvSpPr/>
            <p:nvPr/>
          </p:nvSpPr>
          <p:spPr>
            <a:xfrm>
              <a:off x="1587" y="85458"/>
              <a:ext cx="2260601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Частная</a:t>
              </a:r>
            </a:p>
          </p:txBody>
        </p:sp>
      </p:grpSp>
      <p:grpSp>
        <p:nvGrpSpPr>
          <p:cNvPr id="1913" name="Группа"/>
          <p:cNvGrpSpPr/>
          <p:nvPr/>
        </p:nvGrpSpPr>
        <p:grpSpPr>
          <a:xfrm>
            <a:off x="7656512" y="1335050"/>
            <a:ext cx="2962276" cy="533479"/>
            <a:chOff x="0" y="-12738"/>
            <a:chExt cx="2962275" cy="533477"/>
          </a:xfrm>
        </p:grpSpPr>
        <p:sp>
          <p:nvSpPr>
            <p:cNvPr id="1911" name="Прямоугольник"/>
            <p:cNvSpPr/>
            <p:nvPr/>
          </p:nvSpPr>
          <p:spPr>
            <a:xfrm>
              <a:off x="0" y="9525"/>
              <a:ext cx="2962275" cy="488950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12" name="Государственно-частное партнерство"/>
            <p:cNvSpPr/>
            <p:nvPr/>
          </p:nvSpPr>
          <p:spPr>
            <a:xfrm>
              <a:off x="1587" y="-12738"/>
              <a:ext cx="2959101" cy="53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Государственно-частное партнерство</a:t>
              </a:r>
            </a:p>
          </p:txBody>
        </p:sp>
      </p:grpSp>
      <p:sp>
        <p:nvSpPr>
          <p:cNvPr id="1914" name="Формы собственности компаний"/>
          <p:cNvSpPr/>
          <p:nvPr/>
        </p:nvSpPr>
        <p:spPr>
          <a:xfrm>
            <a:off x="3913188" y="838200"/>
            <a:ext cx="4457701" cy="317500"/>
          </a:xfrm>
          <a:prstGeom prst="rect">
            <a:avLst/>
          </a:prstGeom>
          <a:gradFill>
            <a:gsLst>
              <a:gs pos="0">
                <a:srgbClr val="3DACFF"/>
              </a:gs>
              <a:gs pos="50000">
                <a:srgbClr val="FFFFFF"/>
              </a:gs>
              <a:gs pos="100000">
                <a:srgbClr val="3DACFF"/>
              </a:gs>
            </a:gsLst>
            <a:lin ang="16200000"/>
          </a:gradFill>
          <a:ln w="6350">
            <a:solidFill>
              <a:srgbClr val="7A81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spcBef>
                <a:spcPts val="800"/>
              </a:spcBef>
              <a:buClr>
                <a:srgbClr val="021EAA"/>
              </a:buClr>
              <a:buFont typeface="Times New Roman"/>
              <a:defRPr sz="1400" b="1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Формы собственности компаний</a:t>
            </a:r>
          </a:p>
        </p:txBody>
      </p:sp>
      <p:sp>
        <p:nvSpPr>
          <p:cNvPr id="1915" name="Прямоугольник"/>
          <p:cNvSpPr/>
          <p:nvPr/>
        </p:nvSpPr>
        <p:spPr>
          <a:xfrm>
            <a:off x="1343025" y="2565401"/>
            <a:ext cx="9525000" cy="1800225"/>
          </a:xfrm>
          <a:prstGeom prst="rect">
            <a:avLst/>
          </a:prstGeom>
          <a:gradFill>
            <a:gsLst>
              <a:gs pos="0">
                <a:srgbClr val="D6D7FF"/>
              </a:gs>
              <a:gs pos="50000">
                <a:srgbClr val="FFFFFF"/>
              </a:gs>
              <a:gs pos="100000">
                <a:srgbClr val="D6D7FF"/>
              </a:gs>
            </a:gsLst>
            <a:lin ang="16200000"/>
          </a:gradFill>
          <a:ln w="6350">
            <a:solidFill>
              <a:srgbClr val="D7AE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918" name="Группа"/>
          <p:cNvGrpSpPr/>
          <p:nvPr/>
        </p:nvGrpSpPr>
        <p:grpSpPr>
          <a:xfrm>
            <a:off x="7265987" y="2781301"/>
            <a:ext cx="1806576" cy="542925"/>
            <a:chOff x="0" y="0"/>
            <a:chExt cx="1806575" cy="542925"/>
          </a:xfrm>
        </p:grpSpPr>
        <p:sp>
          <p:nvSpPr>
            <p:cNvPr id="1916" name="Прямоугольник"/>
            <p:cNvSpPr/>
            <p:nvPr/>
          </p:nvSpPr>
          <p:spPr>
            <a:xfrm>
              <a:off x="0" y="0"/>
              <a:ext cx="1806575" cy="542925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17" name="Использование углеводородов"/>
            <p:cNvSpPr/>
            <p:nvPr/>
          </p:nvSpPr>
          <p:spPr>
            <a:xfrm>
              <a:off x="1587" y="4723"/>
              <a:ext cx="180340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Использование углеводородов</a:t>
              </a:r>
            </a:p>
          </p:txBody>
        </p:sp>
      </p:grpSp>
      <p:grpSp>
        <p:nvGrpSpPr>
          <p:cNvPr id="1921" name="Группа"/>
          <p:cNvGrpSpPr/>
          <p:nvPr/>
        </p:nvGrpSpPr>
        <p:grpSpPr>
          <a:xfrm>
            <a:off x="2662238" y="2781301"/>
            <a:ext cx="1562101" cy="542925"/>
            <a:chOff x="0" y="0"/>
            <a:chExt cx="1562100" cy="542925"/>
          </a:xfrm>
        </p:grpSpPr>
        <p:sp>
          <p:nvSpPr>
            <p:cNvPr id="1919" name="Прямоугольник"/>
            <p:cNvSpPr/>
            <p:nvPr/>
          </p:nvSpPr>
          <p:spPr>
            <a:xfrm>
              <a:off x="1587" y="0"/>
              <a:ext cx="1558926" cy="542925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0" name="Добыча"/>
            <p:cNvSpPr/>
            <p:nvPr/>
          </p:nvSpPr>
          <p:spPr>
            <a:xfrm>
              <a:off x="0" y="112445"/>
              <a:ext cx="1562100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Добыча</a:t>
              </a:r>
            </a:p>
          </p:txBody>
        </p:sp>
      </p:grpSp>
      <p:grpSp>
        <p:nvGrpSpPr>
          <p:cNvPr id="1924" name="Группа"/>
          <p:cNvGrpSpPr/>
          <p:nvPr/>
        </p:nvGrpSpPr>
        <p:grpSpPr>
          <a:xfrm>
            <a:off x="4358482" y="2781301"/>
            <a:ext cx="1270001" cy="542925"/>
            <a:chOff x="0" y="0"/>
            <a:chExt cx="1270000" cy="542925"/>
          </a:xfrm>
        </p:grpSpPr>
        <p:sp>
          <p:nvSpPr>
            <p:cNvPr id="1922" name="Прямоугольник"/>
            <p:cNvSpPr/>
            <p:nvPr/>
          </p:nvSpPr>
          <p:spPr>
            <a:xfrm>
              <a:off x="793" y="0"/>
              <a:ext cx="1268414" cy="542925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3" name="Хранение"/>
            <p:cNvSpPr/>
            <p:nvPr/>
          </p:nvSpPr>
          <p:spPr>
            <a:xfrm>
              <a:off x="0" y="112445"/>
              <a:ext cx="1270000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Хранение</a:t>
              </a:r>
            </a:p>
          </p:txBody>
        </p:sp>
      </p:grpSp>
      <p:grpSp>
        <p:nvGrpSpPr>
          <p:cNvPr id="1927" name="Группа"/>
          <p:cNvGrpSpPr/>
          <p:nvPr/>
        </p:nvGrpSpPr>
        <p:grpSpPr>
          <a:xfrm>
            <a:off x="5765800" y="2781301"/>
            <a:ext cx="1346200" cy="542925"/>
            <a:chOff x="0" y="0"/>
            <a:chExt cx="1346200" cy="542925"/>
          </a:xfrm>
        </p:grpSpPr>
        <p:sp>
          <p:nvSpPr>
            <p:cNvPr id="1925" name="Прямоугольник"/>
            <p:cNvSpPr/>
            <p:nvPr/>
          </p:nvSpPr>
          <p:spPr>
            <a:xfrm>
              <a:off x="1587" y="0"/>
              <a:ext cx="1343026" cy="542925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6" name="Нефте и Газохимия"/>
            <p:cNvSpPr/>
            <p:nvPr/>
          </p:nvSpPr>
          <p:spPr>
            <a:xfrm>
              <a:off x="0" y="4723"/>
              <a:ext cx="13462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Нефте и Газохимия</a:t>
              </a:r>
            </a:p>
          </p:txBody>
        </p:sp>
      </p:grpSp>
      <p:grpSp>
        <p:nvGrpSpPr>
          <p:cNvPr id="1930" name="Группа"/>
          <p:cNvGrpSpPr/>
          <p:nvPr/>
        </p:nvGrpSpPr>
        <p:grpSpPr>
          <a:xfrm>
            <a:off x="1336676" y="2781301"/>
            <a:ext cx="1171575" cy="542925"/>
            <a:chOff x="0" y="0"/>
            <a:chExt cx="1171575" cy="542925"/>
          </a:xfrm>
        </p:grpSpPr>
        <p:sp>
          <p:nvSpPr>
            <p:cNvPr id="1928" name="Прямоугольник"/>
            <p:cNvSpPr/>
            <p:nvPr/>
          </p:nvSpPr>
          <p:spPr>
            <a:xfrm>
              <a:off x="0" y="0"/>
              <a:ext cx="1171575" cy="542925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29" name="Геолого-разведка"/>
            <p:cNvSpPr/>
            <p:nvPr/>
          </p:nvSpPr>
          <p:spPr>
            <a:xfrm>
              <a:off x="1587" y="4723"/>
              <a:ext cx="116840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Геолого-разведка</a:t>
              </a:r>
            </a:p>
          </p:txBody>
        </p:sp>
      </p:grpSp>
      <p:grpSp>
        <p:nvGrpSpPr>
          <p:cNvPr id="1933" name="Группа"/>
          <p:cNvGrpSpPr/>
          <p:nvPr/>
        </p:nvGrpSpPr>
        <p:grpSpPr>
          <a:xfrm>
            <a:off x="9213850" y="2678303"/>
            <a:ext cx="1485900" cy="748923"/>
            <a:chOff x="0" y="-18860"/>
            <a:chExt cx="1485900" cy="748921"/>
          </a:xfrm>
        </p:grpSpPr>
        <p:sp>
          <p:nvSpPr>
            <p:cNvPr id="1931" name="Прямоугольник"/>
            <p:cNvSpPr/>
            <p:nvPr/>
          </p:nvSpPr>
          <p:spPr>
            <a:xfrm>
              <a:off x="1587" y="84137"/>
              <a:ext cx="1482726" cy="542926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32" name="Транспорт сырья и продукта"/>
            <p:cNvSpPr/>
            <p:nvPr/>
          </p:nvSpPr>
          <p:spPr>
            <a:xfrm>
              <a:off x="0" y="-18860"/>
              <a:ext cx="1485900" cy="748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Транспорт сырья и продукта</a:t>
              </a:r>
            </a:p>
          </p:txBody>
        </p:sp>
      </p:grpSp>
      <p:grpSp>
        <p:nvGrpSpPr>
          <p:cNvPr id="1936" name="Группа"/>
          <p:cNvGrpSpPr/>
          <p:nvPr/>
        </p:nvGrpSpPr>
        <p:grpSpPr>
          <a:xfrm>
            <a:off x="1651000" y="3559365"/>
            <a:ext cx="8890000" cy="748923"/>
            <a:chOff x="0" y="-14098"/>
            <a:chExt cx="8890000" cy="748922"/>
          </a:xfrm>
        </p:grpSpPr>
        <p:sp>
          <p:nvSpPr>
            <p:cNvPr id="1934" name="Прямоугольник"/>
            <p:cNvSpPr/>
            <p:nvPr/>
          </p:nvSpPr>
          <p:spPr>
            <a:xfrm>
              <a:off x="0" y="0"/>
              <a:ext cx="8890000" cy="720725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35" name="Промышленная и экологическая безопасность…"/>
            <p:cNvSpPr/>
            <p:nvPr/>
          </p:nvSpPr>
          <p:spPr>
            <a:xfrm>
              <a:off x="0" y="-14098"/>
              <a:ext cx="8890000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9" marR="40639" algn="ctr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/>
                <a:t>Промышленная и экологическая безопасность                  </a:t>
              </a:r>
            </a:p>
            <a:p>
              <a:pPr marL="40639" marR="40639" algn="ctr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/>
                <a:t>Риск-менеджмент</a:t>
              </a:r>
            </a:p>
            <a:p>
              <a:pPr marL="40639" marR="40639" algn="ctr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0"/>
                <a:t>Меры государственной поддержки и регулирования</a:t>
              </a:r>
            </a:p>
          </p:txBody>
        </p:sp>
      </p:grpSp>
      <p:sp>
        <p:nvSpPr>
          <p:cNvPr id="1937" name="Сегменты создания стоимости в отрасли"/>
          <p:cNvSpPr/>
          <p:nvPr/>
        </p:nvSpPr>
        <p:spPr>
          <a:xfrm>
            <a:off x="2637632" y="2278063"/>
            <a:ext cx="6642101" cy="317501"/>
          </a:xfrm>
          <a:prstGeom prst="rect">
            <a:avLst/>
          </a:prstGeom>
          <a:gradFill>
            <a:gsLst>
              <a:gs pos="0">
                <a:srgbClr val="3DACFF"/>
              </a:gs>
              <a:gs pos="50000">
                <a:srgbClr val="FFFFFF"/>
              </a:gs>
              <a:gs pos="100000">
                <a:srgbClr val="3DACFF"/>
              </a:gs>
            </a:gsLst>
            <a:lin ang="16200000"/>
          </a:gradFill>
          <a:ln w="6350">
            <a:solidFill>
              <a:srgbClr val="7A81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spcBef>
                <a:spcPts val="800"/>
              </a:spcBef>
              <a:buClr>
                <a:srgbClr val="021EAA"/>
              </a:buClr>
              <a:buFont typeface="Times New Roman"/>
              <a:defRPr sz="1400" b="1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Сегменты создания стоимости в отрасли</a:t>
            </a:r>
          </a:p>
        </p:txBody>
      </p:sp>
      <p:sp>
        <p:nvSpPr>
          <p:cNvPr id="1938" name="Прямоугольник"/>
          <p:cNvSpPr/>
          <p:nvPr/>
        </p:nvSpPr>
        <p:spPr>
          <a:xfrm>
            <a:off x="2976562" y="5014912"/>
            <a:ext cx="6330952" cy="935038"/>
          </a:xfrm>
          <a:prstGeom prst="rect">
            <a:avLst/>
          </a:prstGeom>
          <a:gradFill>
            <a:gsLst>
              <a:gs pos="0">
                <a:srgbClr val="D6D7FF"/>
              </a:gs>
              <a:gs pos="50000">
                <a:srgbClr val="FFFFFF"/>
              </a:gs>
              <a:gs pos="100000">
                <a:srgbClr val="D6D7FF"/>
              </a:gs>
            </a:gsLst>
            <a:lin ang="16200000"/>
          </a:gradFill>
          <a:ln w="6350">
            <a:solidFill>
              <a:srgbClr val="D7AE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39" name="Оптимизация стратегий компаний"/>
          <p:cNvSpPr/>
          <p:nvPr/>
        </p:nvSpPr>
        <p:spPr>
          <a:xfrm>
            <a:off x="3290094" y="4654550"/>
            <a:ext cx="5702301" cy="317500"/>
          </a:xfrm>
          <a:prstGeom prst="rect">
            <a:avLst/>
          </a:prstGeom>
          <a:gradFill>
            <a:gsLst>
              <a:gs pos="0">
                <a:srgbClr val="3DACFF"/>
              </a:gs>
              <a:gs pos="50000">
                <a:srgbClr val="FFFFFF"/>
              </a:gs>
              <a:gs pos="100000">
                <a:srgbClr val="3DACFF"/>
              </a:gs>
            </a:gsLst>
            <a:lin ang="16200000"/>
          </a:gradFill>
          <a:ln w="6350">
            <a:solidFill>
              <a:srgbClr val="7A81FF"/>
            </a:solidFill>
            <a:miter lim="400000"/>
          </a:ln>
          <a:effectLst>
            <a:outerShdw blurRad="63500" dist="50800" dir="2700000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spcBef>
                <a:spcPts val="800"/>
              </a:spcBef>
              <a:buClr>
                <a:srgbClr val="021EAA"/>
              </a:buClr>
              <a:buFont typeface="Times New Roman"/>
              <a:defRPr sz="1400" b="1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Оптимизация стратегий компаний</a:t>
            </a:r>
          </a:p>
        </p:txBody>
      </p:sp>
      <p:grpSp>
        <p:nvGrpSpPr>
          <p:cNvPr id="1942" name="Группа"/>
          <p:cNvGrpSpPr/>
          <p:nvPr/>
        </p:nvGrpSpPr>
        <p:grpSpPr>
          <a:xfrm>
            <a:off x="3209926" y="5287925"/>
            <a:ext cx="5851525" cy="533479"/>
            <a:chOff x="0" y="-12739"/>
            <a:chExt cx="5851525" cy="533479"/>
          </a:xfrm>
        </p:grpSpPr>
        <p:sp>
          <p:nvSpPr>
            <p:cNvPr id="1940" name="Прямоугольник"/>
            <p:cNvSpPr/>
            <p:nvPr/>
          </p:nvSpPr>
          <p:spPr>
            <a:xfrm>
              <a:off x="0" y="1587"/>
              <a:ext cx="5851525" cy="504826"/>
            </a:xfrm>
            <a:prstGeom prst="rect">
              <a:avLst/>
            </a:pr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38100" cap="flat">
              <a:solidFill>
                <a:srgbClr val="0091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41" name="Оптимизация финансово-экономической стратегии компании в рамках ограничений макростратегии страны"/>
            <p:cNvSpPr/>
            <p:nvPr/>
          </p:nvSpPr>
          <p:spPr>
            <a:xfrm>
              <a:off x="0" y="-12739"/>
              <a:ext cx="585152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algn="ctr" defTabSz="914400">
                <a:buClr>
                  <a:srgbClr val="021EAA"/>
                </a:buClr>
                <a:buFont typeface="Arial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Оптимизация финансово-экономической стратегии компании в рамках ограничений макростратегии страны</a:t>
              </a:r>
            </a:p>
          </p:txBody>
        </p:sp>
      </p:grpSp>
      <p:pic>
        <p:nvPicPr>
          <p:cNvPr id="1943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5801" y="1846263"/>
            <a:ext cx="546101" cy="503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4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1" y="3141663"/>
            <a:ext cx="544513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5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0551" y="3141663"/>
            <a:ext cx="546101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1" y="3141663"/>
            <a:ext cx="544513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7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2651" y="3141663"/>
            <a:ext cx="544513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8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9876" y="3141663"/>
            <a:ext cx="544513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9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5337" y="3141663"/>
            <a:ext cx="544514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0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2637" y="4222750"/>
            <a:ext cx="544514" cy="503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j0432677.png" descr="j043267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62637" y="4870450"/>
            <a:ext cx="544514" cy="5032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76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warp dir="in"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A6CA2-C2FA-7A4F-90EB-DAA37564ED11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236" y="319085"/>
            <a:ext cx="9226770" cy="655411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>
                <a:solidFill>
                  <a:schemeClr val="accent4"/>
                </a:solidFill>
              </a:rPr>
              <a:t>Управление МСБ </a:t>
            </a:r>
            <a:r>
              <a:rPr lang="en-US" altLang="ru-RU" sz="2800" dirty="0">
                <a:solidFill>
                  <a:schemeClr val="accent4"/>
                </a:solidFill>
              </a:rPr>
              <a:t>– </a:t>
            </a:r>
            <a:r>
              <a:rPr lang="ru-RU" altLang="ru-RU" sz="2800" dirty="0">
                <a:solidFill>
                  <a:schemeClr val="accent4"/>
                </a:solidFill>
              </a:rPr>
              <a:t>восполнение МСБ +добыча УВ в бизнес-архитектуре </a:t>
            </a:r>
            <a:r>
              <a:rPr lang="ru-RU" altLang="ru-RU" sz="2800" dirty="0" err="1">
                <a:solidFill>
                  <a:schemeClr val="accent4"/>
                </a:solidFill>
              </a:rPr>
              <a:t>ВИНКа</a:t>
            </a:r>
            <a:endParaRPr lang="ru-RU" altLang="ru-RU" sz="2800" dirty="0">
              <a:solidFill>
                <a:schemeClr val="accent4"/>
              </a:solidFill>
            </a:endParaRPr>
          </a:p>
        </p:txBody>
      </p:sp>
      <p:pic>
        <p:nvPicPr>
          <p:cNvPr id="74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8405" r="12035" b="18814"/>
          <a:stretch>
            <a:fillRect/>
          </a:stretch>
        </p:blipFill>
        <p:spPr bwMode="auto">
          <a:xfrm>
            <a:off x="2411224" y="1898652"/>
            <a:ext cx="74882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41380" name="Group 4"/>
          <p:cNvGrpSpPr>
            <a:grpSpLocks/>
          </p:cNvGrpSpPr>
          <p:nvPr/>
        </p:nvGrpSpPr>
        <p:grpSpPr bwMode="auto">
          <a:xfrm>
            <a:off x="5151221" y="1472522"/>
            <a:ext cx="4533900" cy="598487"/>
            <a:chOff x="2064" y="391"/>
            <a:chExt cx="2856" cy="461"/>
          </a:xfrm>
        </p:grpSpPr>
        <p:sp>
          <p:nvSpPr>
            <p:cNvPr id="741381" name="Line 5"/>
            <p:cNvSpPr>
              <a:spLocks noChangeShapeType="1"/>
            </p:cNvSpPr>
            <p:nvPr/>
          </p:nvSpPr>
          <p:spPr bwMode="auto">
            <a:xfrm flipV="1">
              <a:off x="2894" y="505"/>
              <a:ext cx="0" cy="3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1382" name="Line 6"/>
            <p:cNvSpPr>
              <a:spLocks noChangeShapeType="1"/>
            </p:cNvSpPr>
            <p:nvPr/>
          </p:nvSpPr>
          <p:spPr bwMode="auto">
            <a:xfrm flipV="1">
              <a:off x="3623" y="505"/>
              <a:ext cx="0" cy="3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1383" name="Line 7"/>
            <p:cNvSpPr>
              <a:spLocks noChangeShapeType="1"/>
            </p:cNvSpPr>
            <p:nvPr/>
          </p:nvSpPr>
          <p:spPr bwMode="auto">
            <a:xfrm flipV="1">
              <a:off x="4382" y="505"/>
              <a:ext cx="0" cy="3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1384" name="Text Box 8"/>
            <p:cNvSpPr txBox="1">
              <a:spLocks noChangeArrowheads="1"/>
            </p:cNvSpPr>
            <p:nvPr/>
          </p:nvSpPr>
          <p:spPr bwMode="auto">
            <a:xfrm>
              <a:off x="2064" y="528"/>
              <a:ext cx="768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3" tIns="45712" rIns="91423" bIns="45712">
              <a:spAutoFit/>
            </a:bodyPr>
            <a:lstStyle>
              <a:lvl1pPr defTabSz="1062038">
                <a:defRPr>
                  <a:solidFill>
                    <a:schemeClr val="tx1"/>
                  </a:solidFill>
                  <a:latin typeface="Arial Unicode MS" charset="0"/>
                </a:defRPr>
              </a:lvl1pPr>
              <a:lvl2pPr defTabSz="1062038">
                <a:defRPr>
                  <a:solidFill>
                    <a:schemeClr val="tx1"/>
                  </a:solidFill>
                  <a:latin typeface="Arial Unicode MS" charset="0"/>
                </a:defRPr>
              </a:lvl2pPr>
              <a:lvl3pPr defTabSz="1062038">
                <a:defRPr>
                  <a:solidFill>
                    <a:schemeClr val="tx1"/>
                  </a:solidFill>
                  <a:latin typeface="Arial Unicode MS" charset="0"/>
                </a:defRPr>
              </a:lvl3pPr>
              <a:lvl4pPr defTabSz="1062038">
                <a:defRPr>
                  <a:solidFill>
                    <a:schemeClr val="tx1"/>
                  </a:solidFill>
                  <a:latin typeface="Arial Unicode MS" charset="0"/>
                </a:defRPr>
              </a:lvl4pPr>
              <a:lvl5pPr marL="1827213" defTabSz="1062038">
                <a:defRPr>
                  <a:solidFill>
                    <a:schemeClr val="tx1"/>
                  </a:solidFill>
                  <a:latin typeface="Arial Unicode MS" charset="0"/>
                </a:defRPr>
              </a:lvl5pPr>
              <a:lvl6pPr marL="22844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6pPr>
              <a:lvl7pPr marL="27416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7pPr>
              <a:lvl8pPr marL="31988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8pPr>
              <a:lvl9pPr marL="36560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9pPr>
            </a:lstStyle>
            <a:p>
              <a:pPr algn="ctr" eaLnBrk="0" hangingPunct="0"/>
              <a:r>
                <a:rPr lang="ru-RU" altLang="ru-RU" sz="1000" b="1">
                  <a:latin typeface="Arial" charset="0"/>
                </a:rPr>
                <a:t>Газовый</a:t>
              </a:r>
              <a:endParaRPr altLang="ru-RU" sz="1000" b="1" noProof="1">
                <a:latin typeface="Arial" charset="0"/>
              </a:endParaRPr>
            </a:p>
          </p:txBody>
        </p:sp>
        <p:sp>
          <p:nvSpPr>
            <p:cNvPr id="741385" name="Line 9"/>
            <p:cNvSpPr>
              <a:spLocks noChangeShapeType="1"/>
            </p:cNvSpPr>
            <p:nvPr/>
          </p:nvSpPr>
          <p:spPr bwMode="auto">
            <a:xfrm>
              <a:off x="2065" y="497"/>
              <a:ext cx="28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1386" name="Text Box 10"/>
            <p:cNvSpPr txBox="1">
              <a:spLocks noChangeArrowheads="1"/>
            </p:cNvSpPr>
            <p:nvPr/>
          </p:nvSpPr>
          <p:spPr bwMode="auto">
            <a:xfrm>
              <a:off x="3030" y="391"/>
              <a:ext cx="65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3" tIns="45712" rIns="91423" bIns="45712">
              <a:spAutoFit/>
            </a:bodyPr>
            <a:lstStyle>
              <a:lvl1pPr defTabSz="1062038">
                <a:defRPr>
                  <a:solidFill>
                    <a:schemeClr val="tx1"/>
                  </a:solidFill>
                  <a:latin typeface="Arial Unicode MS" charset="0"/>
                </a:defRPr>
              </a:lvl1pPr>
              <a:lvl2pPr defTabSz="1062038">
                <a:defRPr>
                  <a:solidFill>
                    <a:schemeClr val="tx1"/>
                  </a:solidFill>
                  <a:latin typeface="Arial Unicode MS" charset="0"/>
                </a:defRPr>
              </a:lvl2pPr>
              <a:lvl3pPr defTabSz="1062038">
                <a:defRPr>
                  <a:solidFill>
                    <a:schemeClr val="tx1"/>
                  </a:solidFill>
                  <a:latin typeface="Arial Unicode MS" charset="0"/>
                </a:defRPr>
              </a:lvl3pPr>
              <a:lvl4pPr defTabSz="1062038">
                <a:defRPr>
                  <a:solidFill>
                    <a:schemeClr val="tx1"/>
                  </a:solidFill>
                  <a:latin typeface="Arial Unicode MS" charset="0"/>
                </a:defRPr>
              </a:lvl4pPr>
              <a:lvl5pPr marL="1827213" defTabSz="1062038">
                <a:defRPr>
                  <a:solidFill>
                    <a:schemeClr val="tx1"/>
                  </a:solidFill>
                  <a:latin typeface="Arial Unicode MS" charset="0"/>
                </a:defRPr>
              </a:lvl5pPr>
              <a:lvl6pPr marL="22844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6pPr>
              <a:lvl7pPr marL="27416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7pPr>
              <a:lvl8pPr marL="31988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8pPr>
              <a:lvl9pPr marL="36560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9pPr>
            </a:lstStyle>
            <a:p>
              <a:pPr algn="ctr" eaLnBrk="0" hangingPunct="0">
                <a:lnSpc>
                  <a:spcPct val="85000"/>
                </a:lnSpc>
              </a:pPr>
              <a:r>
                <a:rPr lang="ru-RU" altLang="ru-RU" sz="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ВИДЫ БИЗНЕСА</a:t>
              </a:r>
            </a:p>
          </p:txBody>
        </p:sp>
        <p:sp>
          <p:nvSpPr>
            <p:cNvPr id="741387" name="Text Box 11"/>
            <p:cNvSpPr txBox="1">
              <a:spLocks noChangeArrowheads="1"/>
            </p:cNvSpPr>
            <p:nvPr/>
          </p:nvSpPr>
          <p:spPr bwMode="auto">
            <a:xfrm>
              <a:off x="2880" y="528"/>
              <a:ext cx="768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3" tIns="45712" rIns="91423" bIns="45712">
              <a:spAutoFit/>
            </a:bodyPr>
            <a:lstStyle>
              <a:lvl1pPr defTabSz="1062038">
                <a:defRPr>
                  <a:solidFill>
                    <a:schemeClr val="tx1"/>
                  </a:solidFill>
                  <a:latin typeface="Arial Unicode MS" charset="0"/>
                </a:defRPr>
              </a:lvl1pPr>
              <a:lvl2pPr defTabSz="1062038">
                <a:defRPr>
                  <a:solidFill>
                    <a:schemeClr val="tx1"/>
                  </a:solidFill>
                  <a:latin typeface="Arial Unicode MS" charset="0"/>
                </a:defRPr>
              </a:lvl2pPr>
              <a:lvl3pPr defTabSz="1062038">
                <a:defRPr>
                  <a:solidFill>
                    <a:schemeClr val="tx1"/>
                  </a:solidFill>
                  <a:latin typeface="Arial Unicode MS" charset="0"/>
                </a:defRPr>
              </a:lvl3pPr>
              <a:lvl4pPr defTabSz="1062038">
                <a:defRPr>
                  <a:solidFill>
                    <a:schemeClr val="tx1"/>
                  </a:solidFill>
                  <a:latin typeface="Arial Unicode MS" charset="0"/>
                </a:defRPr>
              </a:lvl4pPr>
              <a:lvl5pPr marL="1827213" defTabSz="1062038">
                <a:defRPr>
                  <a:solidFill>
                    <a:schemeClr val="tx1"/>
                  </a:solidFill>
                  <a:latin typeface="Arial Unicode MS" charset="0"/>
                </a:defRPr>
              </a:lvl5pPr>
              <a:lvl6pPr marL="22844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6pPr>
              <a:lvl7pPr marL="27416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7pPr>
              <a:lvl8pPr marL="31988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8pPr>
              <a:lvl9pPr marL="36560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9pPr>
            </a:lstStyle>
            <a:p>
              <a:pPr algn="ctr" eaLnBrk="0" hangingPunct="0"/>
              <a:r>
                <a:rPr lang="ru-RU" altLang="ru-RU" sz="1000" b="1">
                  <a:latin typeface="Arial" charset="0"/>
                </a:rPr>
                <a:t>Нефтяной</a:t>
              </a:r>
              <a:endParaRPr altLang="ru-RU" sz="1000" b="1" noProof="1">
                <a:latin typeface="Arial" charset="0"/>
              </a:endParaRPr>
            </a:p>
          </p:txBody>
        </p:sp>
        <p:sp>
          <p:nvSpPr>
            <p:cNvPr id="741388" name="Text Box 12"/>
            <p:cNvSpPr txBox="1">
              <a:spLocks noChangeArrowheads="1"/>
            </p:cNvSpPr>
            <p:nvPr/>
          </p:nvSpPr>
          <p:spPr bwMode="auto">
            <a:xfrm>
              <a:off x="3600" y="528"/>
              <a:ext cx="768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3" tIns="45712" rIns="91423" bIns="45712">
              <a:spAutoFit/>
            </a:bodyPr>
            <a:lstStyle>
              <a:lvl1pPr defTabSz="1062038">
                <a:defRPr>
                  <a:solidFill>
                    <a:schemeClr val="tx1"/>
                  </a:solidFill>
                  <a:latin typeface="Arial Unicode MS" charset="0"/>
                </a:defRPr>
              </a:lvl1pPr>
              <a:lvl2pPr defTabSz="1062038">
                <a:defRPr>
                  <a:solidFill>
                    <a:schemeClr val="tx1"/>
                  </a:solidFill>
                  <a:latin typeface="Arial Unicode MS" charset="0"/>
                </a:defRPr>
              </a:lvl2pPr>
              <a:lvl3pPr defTabSz="1062038">
                <a:defRPr>
                  <a:solidFill>
                    <a:schemeClr val="tx1"/>
                  </a:solidFill>
                  <a:latin typeface="Arial Unicode MS" charset="0"/>
                </a:defRPr>
              </a:lvl3pPr>
              <a:lvl4pPr defTabSz="1062038">
                <a:defRPr>
                  <a:solidFill>
                    <a:schemeClr val="tx1"/>
                  </a:solidFill>
                  <a:latin typeface="Arial Unicode MS" charset="0"/>
                </a:defRPr>
              </a:lvl4pPr>
              <a:lvl5pPr marL="1827213" defTabSz="1062038">
                <a:defRPr>
                  <a:solidFill>
                    <a:schemeClr val="tx1"/>
                  </a:solidFill>
                  <a:latin typeface="Arial Unicode MS" charset="0"/>
                </a:defRPr>
              </a:lvl5pPr>
              <a:lvl6pPr marL="22844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6pPr>
              <a:lvl7pPr marL="27416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7pPr>
              <a:lvl8pPr marL="31988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8pPr>
              <a:lvl9pPr marL="3656013" defTabSz="1062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9pPr>
            </a:lstStyle>
            <a:p>
              <a:pPr algn="ctr" eaLnBrk="0" hangingPunct="0"/>
              <a:r>
                <a:rPr lang="ru-RU" altLang="ru-RU" sz="1000" b="1">
                  <a:latin typeface="Arial" charset="0"/>
                </a:rPr>
                <a:t>Энергетический</a:t>
              </a:r>
              <a:endParaRPr altLang="ru-RU" sz="1000" b="1" noProof="1">
                <a:latin typeface="Arial" charset="0"/>
              </a:endParaRPr>
            </a:p>
          </p:txBody>
        </p:sp>
      </p:grpSp>
      <p:sp>
        <p:nvSpPr>
          <p:cNvPr id="741389" name="AutoShape 13"/>
          <p:cNvSpPr>
            <a:spLocks noChangeArrowheads="1"/>
          </p:cNvSpPr>
          <p:nvPr/>
        </p:nvSpPr>
        <p:spPr bwMode="auto">
          <a:xfrm rot="-2808598">
            <a:off x="5200687" y="1587701"/>
            <a:ext cx="272544" cy="737996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7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91A1C-B336-9540-8D5E-153C37B28052}" type="slidenum">
              <a:rPr lang="ru-RU" altLang="ru-RU"/>
              <a:pPr/>
              <a:t>12</a:t>
            </a:fld>
            <a:endParaRPr lang="ru-RU" altLang="ru-RU" dirty="0"/>
          </a:p>
        </p:txBody>
      </p:sp>
      <p:sp>
        <p:nvSpPr>
          <p:cNvPr id="743426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7080" y="178490"/>
            <a:ext cx="11185370" cy="40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66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7270" tIns="43635" rIns="87270" bIns="43635">
            <a:spAutoFit/>
          </a:bodyPr>
          <a:lstStyle>
            <a:lvl1pPr algn="ctr" defTabSz="873125">
              <a:lnSpc>
                <a:spcPct val="85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1pPr>
            <a:lvl2pPr algn="ctr" defTabSz="873125">
              <a:lnSpc>
                <a:spcPct val="85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2pPr>
            <a:lvl3pPr algn="ctr" defTabSz="873125">
              <a:lnSpc>
                <a:spcPct val="85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3pPr>
            <a:lvl4pPr algn="ctr" defTabSz="873125">
              <a:lnSpc>
                <a:spcPct val="85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4pPr>
            <a:lvl5pPr algn="ctr" defTabSz="873125">
              <a:lnSpc>
                <a:spcPct val="85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5pPr>
            <a:lvl6pPr marL="457200" algn="ctr" defTabSz="873125" fontAlgn="base">
              <a:lnSpc>
                <a:spcPct val="85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6pPr>
            <a:lvl7pPr marL="914400" algn="ctr" defTabSz="873125" fontAlgn="base">
              <a:lnSpc>
                <a:spcPct val="85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7pPr>
            <a:lvl8pPr marL="1371600" algn="ctr" defTabSz="873125" fontAlgn="base">
              <a:lnSpc>
                <a:spcPct val="85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8pPr>
            <a:lvl9pPr marL="1828800" algn="ctr" defTabSz="873125" fontAlgn="base">
              <a:lnSpc>
                <a:spcPct val="85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charset="0"/>
              </a:defRPr>
            </a:lvl9pPr>
          </a:lstStyle>
          <a:p>
            <a:r>
              <a:rPr lang="ru-RU" altLang="ru-RU" b="1" dirty="0">
                <a:solidFill>
                  <a:schemeClr val="accent4"/>
                </a:solidFill>
                <a:latin typeface="+mj-lt"/>
              </a:rPr>
              <a:t>Усложнение внешних условий деятельности нефтегазовых компаний</a:t>
            </a:r>
            <a:endParaRPr lang="en-US" altLang="ru-RU" b="1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743495" name="Group 71"/>
          <p:cNvGrpSpPr>
            <a:grpSpLocks/>
          </p:cNvGrpSpPr>
          <p:nvPr/>
        </p:nvGrpSpPr>
        <p:grpSpPr bwMode="auto">
          <a:xfrm>
            <a:off x="1549400" y="1023582"/>
            <a:ext cx="9499600" cy="5515332"/>
            <a:chOff x="200" y="556"/>
            <a:chExt cx="5930" cy="3310"/>
          </a:xfrm>
        </p:grpSpPr>
        <p:sp>
          <p:nvSpPr>
            <p:cNvPr id="743428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864" y="556"/>
              <a:ext cx="129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1400">
                  <a:solidFill>
                    <a:schemeClr val="accent2"/>
                  </a:solidFill>
                </a:rPr>
                <a:t>Описание</a:t>
              </a:r>
              <a:endParaRPr lang="en-US" altLang="ru-RU" sz="1400">
                <a:solidFill>
                  <a:schemeClr val="accent2"/>
                </a:solidFill>
              </a:endParaRPr>
            </a:p>
          </p:txBody>
        </p:sp>
        <p:sp>
          <p:nvSpPr>
            <p:cNvPr id="743429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169" y="556"/>
              <a:ext cx="129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1400">
                  <a:solidFill>
                    <a:schemeClr val="accent2"/>
                  </a:solidFill>
                </a:rPr>
                <a:t>Примеры </a:t>
              </a:r>
              <a:endParaRPr lang="en-US" altLang="ru-RU" sz="1400">
                <a:solidFill>
                  <a:schemeClr val="accent2"/>
                </a:solidFill>
              </a:endParaRPr>
            </a:p>
          </p:txBody>
        </p:sp>
        <p:sp>
          <p:nvSpPr>
            <p:cNvPr id="743431" name="Rectangle 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0" y="1770"/>
              <a:ext cx="739" cy="52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36000" tIns="36000" rIns="36000" bIns="36000" anchor="ctr"/>
            <a:lstStyle>
              <a:lvl1pPr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1pPr>
              <a:lvl2pPr marL="884238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2pPr>
              <a:lvl3pPr marL="1406525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3pPr>
              <a:lvl4pPr marL="1928813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4pPr>
              <a:lvl5pPr marL="24511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5pPr>
              <a:lvl6pPr marL="2908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6pPr>
              <a:lvl7pPr marL="3365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7pPr>
              <a:lvl8pPr marL="38227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8pPr>
              <a:lvl9pPr marL="4279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1300">
                  <a:solidFill>
                    <a:schemeClr val="bg1"/>
                  </a:solidFill>
                  <a:effectLst/>
                </a:rPr>
                <a:t>Усложнение условий деятельности  </a:t>
              </a:r>
              <a:endParaRPr lang="en-US" altLang="ru-RU" sz="130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43432" name="Rectangle 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076" y="1824"/>
              <a:ext cx="726" cy="41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lIns="36000" tIns="0" rIns="36000" bIns="0" anchor="ctr"/>
            <a:lstStyle>
              <a:lvl1pPr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1pPr>
              <a:lvl2pPr marL="78740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2pPr>
              <a:lvl3pPr marL="1309688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3pPr>
              <a:lvl4pPr marL="1831975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4pPr>
              <a:lvl5pPr marL="2354263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5pPr>
              <a:lvl6pPr marL="28114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6pPr>
              <a:lvl7pPr marL="32686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7pPr>
              <a:lvl8pPr marL="37258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8pPr>
              <a:lvl9pPr marL="41830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1300">
                  <a:solidFill>
                    <a:schemeClr val="accent2"/>
                  </a:solidFill>
                  <a:effectLst/>
                </a:rPr>
                <a:t>Регуляторная и правовая среда </a:t>
              </a:r>
              <a:endParaRPr lang="en-US" altLang="ru-RU" sz="1300">
                <a:solidFill>
                  <a:schemeClr val="accent2"/>
                </a:solidFill>
                <a:effectLst/>
              </a:endParaRPr>
            </a:p>
          </p:txBody>
        </p:sp>
        <p:sp>
          <p:nvSpPr>
            <p:cNvPr id="743433" name="Rectangl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76" y="2837"/>
              <a:ext cx="726" cy="41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lIns="36000" tIns="0" rIns="36000" bIns="0" anchor="ctr"/>
            <a:lstStyle>
              <a:lvl1pPr marL="180975" indent="-180975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1pPr>
              <a:lvl2pPr marL="78740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2pPr>
              <a:lvl3pPr marL="1309688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3pPr>
              <a:lvl4pPr marL="1831975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4pPr>
              <a:lvl5pPr marL="2354263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5pPr>
              <a:lvl6pPr marL="28114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6pPr>
              <a:lvl7pPr marL="32686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7pPr>
              <a:lvl8pPr marL="37258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8pPr>
              <a:lvl9pPr marL="41830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1300">
                  <a:solidFill>
                    <a:schemeClr val="hlink"/>
                  </a:solidFill>
                  <a:effectLst/>
                </a:rPr>
                <a:t>Конкурентная среда </a:t>
              </a:r>
              <a:endParaRPr lang="en-US" altLang="ru-RU" sz="1300">
                <a:solidFill>
                  <a:schemeClr val="hlink"/>
                </a:solidFill>
                <a:effectLst/>
              </a:endParaRPr>
            </a:p>
          </p:txBody>
        </p:sp>
        <p:cxnSp>
          <p:nvCxnSpPr>
            <p:cNvPr id="743434" name="AutoShape 10"/>
            <p:cNvCxnSpPr>
              <a:cxnSpLocks noChangeShapeType="1"/>
              <a:stCxn id="743431" idx="3"/>
              <a:endCxn id="743441" idx="1"/>
            </p:cNvCxnSpPr>
            <p:nvPr>
              <p:custDataLst>
                <p:tags r:id="rId8"/>
              </p:custDataLst>
            </p:nvPr>
          </p:nvCxnSpPr>
          <p:spPr bwMode="auto">
            <a:xfrm flipV="1">
              <a:off x="939" y="933"/>
              <a:ext cx="137" cy="1099"/>
            </a:xfrm>
            <a:prstGeom prst="bentConnector3">
              <a:avLst>
                <a:gd name="adj1" fmla="val 4963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3435" name="AutoShape 11"/>
            <p:cNvCxnSpPr>
              <a:cxnSpLocks noChangeShapeType="1"/>
              <a:stCxn id="743431" idx="3"/>
              <a:endCxn id="743432" idx="1"/>
            </p:cNvCxnSpPr>
            <p:nvPr>
              <p:custDataLst>
                <p:tags r:id="rId9"/>
              </p:custDataLst>
            </p:nvPr>
          </p:nvCxnSpPr>
          <p:spPr bwMode="auto">
            <a:xfrm>
              <a:off x="939" y="2032"/>
              <a:ext cx="13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3436" name="AutoShape 12"/>
            <p:cNvCxnSpPr>
              <a:cxnSpLocks noChangeShapeType="1"/>
              <a:stCxn id="743431" idx="3"/>
              <a:endCxn id="743433" idx="1"/>
            </p:cNvCxnSpPr>
            <p:nvPr>
              <p:custDataLst>
                <p:tags r:id="rId10"/>
              </p:custDataLst>
            </p:nvPr>
          </p:nvCxnSpPr>
          <p:spPr bwMode="auto">
            <a:xfrm>
              <a:off x="939" y="2032"/>
              <a:ext cx="137" cy="1012"/>
            </a:xfrm>
            <a:prstGeom prst="bentConnector3">
              <a:avLst>
                <a:gd name="adj1" fmla="val 4963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43437" name="Rectangle 1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169" y="739"/>
              <a:ext cx="1544" cy="10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3438" name="Rectangle 1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169" y="1837"/>
              <a:ext cx="1544" cy="9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3439" name="Rectangle 1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169" y="2856"/>
              <a:ext cx="1544" cy="9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lvl1pPr defTabSz="993775">
                <a:defRPr>
                  <a:solidFill>
                    <a:schemeClr val="tx1"/>
                  </a:solidFill>
                  <a:latin typeface="Arial Unicode MS" charset="0"/>
                </a:defRPr>
              </a:lvl1pPr>
              <a:lvl2pPr defTabSz="993775">
                <a:defRPr>
                  <a:solidFill>
                    <a:schemeClr val="tx1"/>
                  </a:solidFill>
                  <a:latin typeface="Arial Unicode MS" charset="0"/>
                </a:defRPr>
              </a:lvl2pPr>
              <a:lvl3pPr defTabSz="993775">
                <a:defRPr>
                  <a:solidFill>
                    <a:schemeClr val="tx1"/>
                  </a:solidFill>
                  <a:latin typeface="Arial Unicode MS" charset="0"/>
                </a:defRPr>
              </a:lvl3pPr>
              <a:lvl4pPr defTabSz="993775">
                <a:defRPr>
                  <a:solidFill>
                    <a:schemeClr val="tx1"/>
                  </a:solidFill>
                  <a:latin typeface="Arial Unicode MS" charset="0"/>
                </a:defRPr>
              </a:lvl4pPr>
              <a:lvl5pPr defTabSz="993775">
                <a:defRPr>
                  <a:solidFill>
                    <a:schemeClr val="tx1"/>
                  </a:solidFill>
                  <a:latin typeface="Arial Unicode MS" charset="0"/>
                </a:defRPr>
              </a:lvl5pPr>
              <a:lvl6pPr defTabSz="9937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6pPr>
              <a:lvl7pPr defTabSz="9937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7pPr>
              <a:lvl8pPr defTabSz="9937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8pPr>
              <a:lvl9pPr defTabSz="9937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Unicode MS" charset="0"/>
                </a:defRPr>
              </a:lvl9pPr>
            </a:lstStyle>
            <a:p>
              <a:pPr algn="ctr" eaLnBrk="0" hangingPunct="0"/>
              <a:endParaRPr lang="ru-RU" altLang="ru-RU" sz="600" b="1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743440" name="Line 1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864" y="1801"/>
              <a:ext cx="385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743441" name="Rectangle 1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6" y="726"/>
              <a:ext cx="726" cy="41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lIns="36000" tIns="0" rIns="36000" bIns="0" anchor="ctr"/>
            <a:lstStyle>
              <a:lvl1pPr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1pPr>
              <a:lvl2pPr marL="78740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2pPr>
              <a:lvl3pPr marL="1309688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3pPr>
              <a:lvl4pPr marL="1831975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4pPr>
              <a:lvl5pPr marL="2354263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5pPr>
              <a:lvl6pPr marL="28114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6pPr>
              <a:lvl7pPr marL="32686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7pPr>
              <a:lvl8pPr marL="37258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8pPr>
              <a:lvl9pPr marL="4183063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1300">
                  <a:solidFill>
                    <a:schemeClr val="accent2"/>
                  </a:solidFill>
                  <a:effectLst/>
                </a:rPr>
                <a:t>Геология и география деятельности</a:t>
              </a:r>
              <a:endParaRPr lang="en-US" altLang="ru-RU" sz="1300">
                <a:solidFill>
                  <a:schemeClr val="accent2"/>
                </a:solidFill>
                <a:effectLst/>
              </a:endParaRPr>
            </a:p>
          </p:txBody>
        </p:sp>
        <p:sp>
          <p:nvSpPr>
            <p:cNvPr id="743442" name="Rectangle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194" y="773"/>
              <a:ext cx="7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700" b="0">
                  <a:solidFill>
                    <a:schemeClr val="accent2"/>
                  </a:solidFill>
                </a:rPr>
                <a:t>Средняя глубина п-р скважины на суше </a:t>
              </a:r>
            </a:p>
            <a:p>
              <a:r>
                <a:rPr lang="ru-RU" altLang="ru-RU" sz="700">
                  <a:solidFill>
                    <a:schemeClr val="accent2"/>
                  </a:solidFill>
                </a:rPr>
                <a:t>Метры</a:t>
              </a:r>
              <a:endParaRPr lang="en-US" altLang="ru-RU" sz="70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743443" name="Object 19"/>
            <p:cNvGraphicFramePr>
              <a:graphicFrameLocks/>
            </p:cNvGraphicFramePr>
            <p:nvPr>
              <p:custDataLst>
                <p:tags r:id="rId17"/>
              </p:custDataLst>
            </p:nvPr>
          </p:nvGraphicFramePr>
          <p:xfrm>
            <a:off x="4153" y="999"/>
            <a:ext cx="870" cy="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2" name="Диаграмма" r:id="rId69" imgW="1381110" imgH="1057290" progId="MSGraph.Chart.8">
                    <p:embed followColorScheme="full"/>
                  </p:oleObj>
                </mc:Choice>
                <mc:Fallback>
                  <p:oleObj name="Диаграмма" r:id="rId69" imgW="1381110" imgH="1057290" progId="MSGraph.Chart.8">
                    <p:embed followColorScheme="full"/>
                    <p:pic>
                      <p:nvPicPr>
                        <p:cNvPr id="743443" name="Object 1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3" y="999"/>
                          <a:ext cx="870" cy="6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3444" name="Rectangle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247" y="1244"/>
              <a:ext cx="135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AC78C6A5-0691-4A46-8E65-079B23C21297}" type="datetime'''1'''''' 7''''''''''''0''''0'''''''''''''''">
                <a:rPr lang="en-US" altLang="ru-RU" sz="600">
                  <a:solidFill>
                    <a:schemeClr val="hlink"/>
                  </a:solidFill>
                </a:rPr>
                <a:pPr algn="ctr"/>
                <a:t>1 700</a:t>
              </a:fld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45" name="Rectangle 2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213" y="1613"/>
              <a:ext cx="204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2002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46" name="Rectangle 2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454" y="1101"/>
              <a:ext cx="135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D3B1AE7A-8876-4746-A7C9-DB81F8E33246}" type="datetime'2'''''''''' ''''''7''0''''''''''''''''0'''''''''''''''''''''''">
                <a:rPr lang="en-US" altLang="ru-RU" sz="600">
                  <a:solidFill>
                    <a:schemeClr val="hlink"/>
                  </a:solidFill>
                </a:rPr>
                <a:pPr algn="ctr"/>
                <a:t>2 700</a:t>
              </a:fld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47" name="Rectangle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417" y="1613"/>
              <a:ext cx="210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2006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48" name="Rectangle 2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661" y="986"/>
              <a:ext cx="135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7FD4E51A-CD46-074D-802C-2C902E8DFDF4}" type="datetime'''''''''''3'''''''''''''''''''''''' ''''5''''''0''''0'''''''">
                <a:rPr lang="en-US" altLang="ru-RU" sz="600">
                  <a:solidFill>
                    <a:schemeClr val="hlink"/>
                  </a:solidFill>
                </a:rPr>
                <a:pPr algn="ctr"/>
                <a:t>3 500</a:t>
              </a:fld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49" name="Rectangle 25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627" y="1613"/>
              <a:ext cx="204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2010*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50" name="Rectangle 2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17" y="773"/>
              <a:ext cx="6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700" b="0">
                  <a:solidFill>
                    <a:schemeClr val="accent2"/>
                  </a:solidFill>
                </a:rPr>
                <a:t>Объемы п-р бурения за пределами ЯНАО</a:t>
              </a:r>
            </a:p>
            <a:p>
              <a:r>
                <a:rPr lang="ru-RU" altLang="ru-RU" sz="700">
                  <a:solidFill>
                    <a:schemeClr val="accent2"/>
                  </a:solidFill>
                </a:rPr>
                <a:t>Тыс. м</a:t>
              </a:r>
              <a:endParaRPr lang="en-US" altLang="ru-RU" sz="700" baseline="30000">
                <a:solidFill>
                  <a:schemeClr val="accent2"/>
                </a:solidFill>
              </a:endParaRPr>
            </a:p>
          </p:txBody>
        </p:sp>
        <p:sp>
          <p:nvSpPr>
            <p:cNvPr id="743451" name="Rectangle 2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230" y="1673"/>
              <a:ext cx="405" cy="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0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0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600">
                  <a:solidFill>
                    <a:schemeClr val="hlink"/>
                  </a:solidFill>
                </a:rPr>
                <a:t>* Прогноз</a:t>
              </a:r>
            </a:p>
          </p:txBody>
        </p:sp>
        <p:sp>
          <p:nvSpPr>
            <p:cNvPr id="743452" name="Line 28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1864" y="2815"/>
              <a:ext cx="385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743453" name="Rectangle 2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194" y="1870"/>
              <a:ext cx="6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700" b="0">
                  <a:solidFill>
                    <a:schemeClr val="accent2"/>
                  </a:solidFill>
                </a:rPr>
                <a:t>Отозванные нефте</a:t>
              </a:r>
              <a:r>
                <a:rPr lang="en-US" altLang="ru-RU" sz="700" b="0">
                  <a:solidFill>
                    <a:schemeClr val="accent2"/>
                  </a:solidFill>
                </a:rPr>
                <a:t>-</a:t>
              </a:r>
              <a:r>
                <a:rPr lang="ru-RU" altLang="ru-RU" sz="700" b="0">
                  <a:solidFill>
                    <a:schemeClr val="accent2"/>
                  </a:solidFill>
                </a:rPr>
                <a:t>газовые лицензии в РФ</a:t>
              </a:r>
              <a:endParaRPr lang="ru-RU" altLang="ru-RU" sz="700">
                <a:solidFill>
                  <a:schemeClr val="accent2"/>
                </a:solidFill>
              </a:endParaRPr>
            </a:p>
            <a:p>
              <a:r>
                <a:rPr lang="ru-RU" altLang="ru-RU" sz="700">
                  <a:solidFill>
                    <a:schemeClr val="accent2"/>
                  </a:solidFill>
                </a:rPr>
                <a:t>Штук</a:t>
              </a:r>
              <a:endParaRPr lang="en-US" altLang="ru-RU" sz="70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743454" name="Object 30"/>
            <p:cNvGraphicFramePr>
              <a:graphicFrameLocks/>
            </p:cNvGraphicFramePr>
            <p:nvPr>
              <p:custDataLst>
                <p:tags r:id="rId28"/>
              </p:custDataLst>
            </p:nvPr>
          </p:nvGraphicFramePr>
          <p:xfrm>
            <a:off x="4212" y="2029"/>
            <a:ext cx="870" cy="5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3" name="Диаграмма" r:id="rId71" imgW="1381110" imgH="914563" progId="MSGraph.Chart.8">
                    <p:embed followColorScheme="full"/>
                  </p:oleObj>
                </mc:Choice>
                <mc:Fallback>
                  <p:oleObj name="Диаграмма" r:id="rId71" imgW="1381110" imgH="914563" progId="MSGraph.Chart.8">
                    <p:embed followColorScheme="full"/>
                    <p:pic>
                      <p:nvPicPr>
                        <p:cNvPr id="743454" name="Object 3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2" y="2029"/>
                          <a:ext cx="870" cy="5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3455" name="Rectangle 3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269" y="2527"/>
              <a:ext cx="282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2003-04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56" name="Rectangle 3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551" y="2527"/>
              <a:ext cx="27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2005-06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graphicFrame>
          <p:nvGraphicFramePr>
            <p:cNvPr id="743457" name="Object 33"/>
            <p:cNvGraphicFramePr>
              <a:graphicFrameLocks/>
            </p:cNvGraphicFramePr>
            <p:nvPr>
              <p:custDataLst>
                <p:tags r:id="rId31"/>
              </p:custDataLst>
            </p:nvPr>
          </p:nvGraphicFramePr>
          <p:xfrm>
            <a:off x="4148" y="3181"/>
            <a:ext cx="870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" name="Диаграмма" r:id="rId73" imgW="1381110" imgH="914563" progId="MSGraph.Chart.8">
                    <p:embed followColorScheme="full"/>
                  </p:oleObj>
                </mc:Choice>
                <mc:Fallback>
                  <p:oleObj name="Диаграмма" r:id="rId73" imgW="1381110" imgH="914563" progId="MSGraph.Chart.8">
                    <p:embed followColorScheme="full"/>
                    <p:pic>
                      <p:nvPicPr>
                        <p:cNvPr id="743457" name="Object 3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8" y="3181"/>
                          <a:ext cx="870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3458" name="Rectangle 3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265" y="3250"/>
              <a:ext cx="162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38AF1A0B-FFDE-294C-A4FD-E1CFB2382CF0}" type="datetime'''''''''''1''''''''1 ''''''''00''''''''''''''''''''0'''''''''">
                <a:rPr lang="en-US" altLang="ru-RU" sz="600">
                  <a:solidFill>
                    <a:schemeClr val="hlink"/>
                  </a:solidFill>
                </a:rPr>
                <a:pPr algn="ctr"/>
                <a:t>11 000</a:t>
              </a:fld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59" name="Rectangle 3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205" y="3674"/>
              <a:ext cx="282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2004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60" name="Rectangle 3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544" y="3168"/>
              <a:ext cx="162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8916F938-8AC3-C541-82F7-E519E5F751CB}" type="datetime'''''''1''4'' 00''''0'''''''''''">
                <a:rPr lang="en-US" altLang="ru-RU" sz="600">
                  <a:solidFill>
                    <a:schemeClr val="hlink"/>
                  </a:solidFill>
                </a:rPr>
                <a:pPr algn="ctr"/>
                <a:t>14 000</a:t>
              </a:fld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61" name="Rectangle 3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487" y="3674"/>
              <a:ext cx="276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2006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62" name="Rectangle 3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940" y="2872"/>
              <a:ext cx="7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700" b="0">
                  <a:solidFill>
                    <a:schemeClr val="accent2"/>
                  </a:solidFill>
                </a:rPr>
                <a:t>Стоимость приобретения запасов и ресурсов в РФ</a:t>
              </a:r>
            </a:p>
            <a:p>
              <a:r>
                <a:rPr lang="ru-RU" altLang="ru-RU" sz="700">
                  <a:solidFill>
                    <a:schemeClr val="accent2"/>
                  </a:solidFill>
                </a:rPr>
                <a:t>Дол.США./т.у.т.</a:t>
              </a:r>
              <a:endParaRPr lang="en-US" altLang="ru-RU" sz="700">
                <a:solidFill>
                  <a:schemeClr val="accent2"/>
                </a:solidFill>
              </a:endParaRPr>
            </a:p>
          </p:txBody>
        </p:sp>
        <p:sp>
          <p:nvSpPr>
            <p:cNvPr id="743463" name="Rectangle 3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204" y="2872"/>
              <a:ext cx="709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700" b="0">
                  <a:solidFill>
                    <a:schemeClr val="accent2"/>
                  </a:solidFill>
                </a:rPr>
                <a:t>Численность штата компании "Шлюмберже" в России</a:t>
              </a:r>
            </a:p>
            <a:p>
              <a:r>
                <a:rPr lang="ru-RU" altLang="ru-RU" sz="700">
                  <a:solidFill>
                    <a:schemeClr val="accent2"/>
                  </a:solidFill>
                </a:rPr>
                <a:t>Чел.</a:t>
              </a:r>
              <a:r>
                <a:rPr lang="ru-RU" altLang="ru-RU" sz="700" b="0">
                  <a:solidFill>
                    <a:schemeClr val="accent2"/>
                  </a:solidFill>
                </a:rPr>
                <a:t> </a:t>
              </a:r>
              <a:endParaRPr lang="en-US" altLang="ru-RU" sz="700">
                <a:solidFill>
                  <a:schemeClr val="accent2"/>
                </a:solidFill>
              </a:endParaRPr>
            </a:p>
          </p:txBody>
        </p:sp>
        <p:sp>
          <p:nvSpPr>
            <p:cNvPr id="743464" name="Rectangle 4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216" y="2631"/>
              <a:ext cx="1437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0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0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0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600">
                  <a:solidFill>
                    <a:schemeClr val="hlink"/>
                  </a:solidFill>
                </a:rPr>
                <a:t>* Согласно новой редакции Закона "О техническом регулиро</a:t>
              </a:r>
              <a:r>
                <a:rPr lang="en-US" altLang="ru-RU" sz="600">
                  <a:solidFill>
                    <a:schemeClr val="hlink"/>
                  </a:solidFill>
                </a:rPr>
                <a:t>-</a:t>
              </a:r>
              <a:r>
                <a:rPr lang="ru-RU" altLang="ru-RU" sz="600">
                  <a:solidFill>
                    <a:schemeClr val="hlink"/>
                  </a:solidFill>
                </a:rPr>
                <a:t>вании в РФ", май 2007</a:t>
              </a:r>
            </a:p>
          </p:txBody>
        </p:sp>
        <p:sp>
          <p:nvSpPr>
            <p:cNvPr id="743465" name="Line 41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864" y="694"/>
              <a:ext cx="2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743466" name="Line 42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169" y="694"/>
              <a:ext cx="15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graphicFrame>
          <p:nvGraphicFramePr>
            <p:cNvPr id="743467" name="Object 43"/>
            <p:cNvGraphicFramePr>
              <a:graphicFrameLocks/>
            </p:cNvGraphicFramePr>
            <p:nvPr>
              <p:custDataLst>
                <p:tags r:id="rId41"/>
              </p:custDataLst>
            </p:nvPr>
          </p:nvGraphicFramePr>
          <p:xfrm>
            <a:off x="4833" y="3338"/>
            <a:ext cx="870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" name="Диаграмма" r:id="rId75" imgW="1381110" imgH="914563" progId="MSGraph.Chart.8">
                    <p:embed followColorScheme="full"/>
                  </p:oleObj>
                </mc:Choice>
                <mc:Fallback>
                  <p:oleObj name="Диаграмма" r:id="rId75" imgW="1381110" imgH="914563" progId="MSGraph.Chart.8">
                    <p:embed followColorScheme="full"/>
                    <p:pic>
                      <p:nvPicPr>
                        <p:cNvPr id="743467" name="Object 4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3" y="3338"/>
                          <a:ext cx="870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3468" name="Rectangle 4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893" y="3672"/>
              <a:ext cx="168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2004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69" name="Rectangle 45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5061" y="3672"/>
              <a:ext cx="162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ru-RU" altLang="ru-RU" sz="600">
                  <a:solidFill>
                    <a:schemeClr val="hlink"/>
                  </a:solidFill>
                </a:rPr>
                <a:t>2006</a:t>
              </a:r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70" name="Rectangle 46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4944" y="3133"/>
              <a:ext cx="325" cy="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800">
                  <a:solidFill>
                    <a:schemeClr val="hlink"/>
                  </a:solidFill>
                </a:rPr>
                <a:t>Аукционы</a:t>
              </a:r>
              <a:endParaRPr lang="en-US" altLang="ru-RU" sz="800">
                <a:solidFill>
                  <a:schemeClr val="hlink"/>
                </a:solidFill>
              </a:endParaRPr>
            </a:p>
          </p:txBody>
        </p:sp>
        <p:sp>
          <p:nvSpPr>
            <p:cNvPr id="743471" name="Rectangle 47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1864" y="716"/>
              <a:ext cx="2265" cy="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lvl="1">
                <a:lnSpc>
                  <a:spcPct val="85000"/>
                </a:lnSpc>
              </a:pPr>
              <a:r>
                <a:rPr lang="ru-RU" altLang="ru-RU" sz="1000" dirty="0">
                  <a:solidFill>
                    <a:schemeClr val="accent2"/>
                  </a:solidFill>
                </a:rPr>
                <a:t>Существенное усложнение геолого-технических параметров ресурсной базы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 dirty="0">
                  <a:solidFill>
                    <a:schemeClr val="accent2"/>
                  </a:solidFill>
                </a:rPr>
                <a:t>Рост глубин поисково-разведочных скважин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 dirty="0">
                  <a:solidFill>
                    <a:schemeClr val="accent2"/>
                  </a:solidFill>
                </a:rPr>
                <a:t>Уменьшение размера месторождений и усложнение характеристик коллекторов и флюидов </a:t>
              </a:r>
              <a:endParaRPr lang="en-US" altLang="ru-RU" sz="900" dirty="0">
                <a:solidFill>
                  <a:schemeClr val="accent2"/>
                </a:solidFill>
              </a:endParaRPr>
            </a:p>
            <a:p>
              <a:pPr lvl="1">
                <a:lnSpc>
                  <a:spcPct val="85000"/>
                </a:lnSpc>
              </a:pPr>
              <a:r>
                <a:rPr lang="ru-RU" altLang="ru-RU" sz="1000" dirty="0">
                  <a:solidFill>
                    <a:schemeClr val="accent2"/>
                  </a:solidFill>
                </a:rPr>
                <a:t>Выход в  регионы с тяжелыми климатическими и инфраструктурными условиями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 dirty="0">
                  <a:solidFill>
                    <a:schemeClr val="accent2"/>
                  </a:solidFill>
                </a:rPr>
                <a:t>Шельфовые ГРР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 dirty="0">
                  <a:solidFill>
                    <a:schemeClr val="accent2"/>
                  </a:solidFill>
                </a:rPr>
                <a:t>Восточная Сибирь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 dirty="0">
                  <a:solidFill>
                    <a:schemeClr val="accent2"/>
                  </a:solidFill>
                </a:rPr>
                <a:t>Ближнее и дальнее зарубежье </a:t>
              </a:r>
            </a:p>
          </p:txBody>
        </p:sp>
        <p:sp>
          <p:nvSpPr>
            <p:cNvPr id="743472" name="Rectangle 48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864" y="1835"/>
              <a:ext cx="2233" cy="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lvl="1">
                <a:lnSpc>
                  <a:spcPct val="85000"/>
                </a:lnSpc>
              </a:pPr>
              <a:r>
                <a:rPr lang="ru-RU" altLang="ru-RU" sz="1000">
                  <a:solidFill>
                    <a:schemeClr val="accent2"/>
                  </a:solidFill>
                </a:rPr>
                <a:t>Усложнение законодательной и регуляторной среды для недропользователей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>
                  <a:solidFill>
                    <a:schemeClr val="accent2"/>
                  </a:solidFill>
                </a:rPr>
                <a:t>Растущее число правовых коллизий между законодательными актами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>
                  <a:solidFill>
                    <a:schemeClr val="accent2"/>
                  </a:solidFill>
                </a:rPr>
                <a:t>Усложнение административных барьеров при оформлении и исполнении лицензионных требований 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>
                  <a:solidFill>
                    <a:schemeClr val="accent2"/>
                  </a:solidFill>
                </a:rPr>
                <a:t>Ужесточение природоохранного законодательства и технического надзора </a:t>
              </a:r>
            </a:p>
          </p:txBody>
        </p:sp>
        <p:sp>
          <p:nvSpPr>
            <p:cNvPr id="743473" name="Rectangle 49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1864" y="2848"/>
              <a:ext cx="2190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lvl="1">
                <a:lnSpc>
                  <a:spcPct val="85000"/>
                </a:lnSpc>
              </a:pPr>
              <a:r>
                <a:rPr lang="ru-RU" altLang="ru-RU" sz="1000">
                  <a:solidFill>
                    <a:schemeClr val="accent2"/>
                  </a:solidFill>
                </a:rPr>
                <a:t>Резкий рост конкуренции со стороны отрас</a:t>
              </a:r>
              <a:r>
                <a:rPr lang="en-US" altLang="ru-RU" sz="1000">
                  <a:solidFill>
                    <a:schemeClr val="accent2"/>
                  </a:solidFill>
                </a:rPr>
                <a:t>-</a:t>
              </a:r>
              <a:r>
                <a:rPr lang="ru-RU" altLang="ru-RU" sz="1000">
                  <a:solidFill>
                    <a:schemeClr val="accent2"/>
                  </a:solidFill>
                </a:rPr>
                <a:t>левых компаний и финансовых инвесторов за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>
                  <a:solidFill>
                    <a:schemeClr val="accent2"/>
                  </a:solidFill>
                </a:rPr>
                <a:t>Перспективные ресурсы и лицензионные участки как в России, так и за рубежом 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>
                  <a:solidFill>
                    <a:schemeClr val="accent2"/>
                  </a:solidFill>
                </a:rPr>
                <a:t>Подрядные мощности в бурении и геологоразведке </a:t>
              </a:r>
            </a:p>
            <a:p>
              <a:pPr lvl="2">
                <a:lnSpc>
                  <a:spcPct val="85000"/>
                </a:lnSpc>
              </a:pPr>
              <a:r>
                <a:rPr lang="ru-RU" altLang="ru-RU" sz="900">
                  <a:solidFill>
                    <a:schemeClr val="accent2"/>
                  </a:solidFill>
                </a:rPr>
                <a:t>Профессиональные кадры (геология и геофизика, бурение, управление проектами, экономический анализ и планирование)</a:t>
              </a:r>
              <a:endParaRPr lang="en-US" altLang="ru-RU" sz="900">
                <a:solidFill>
                  <a:schemeClr val="accent2"/>
                </a:solidFill>
              </a:endParaRPr>
            </a:p>
          </p:txBody>
        </p:sp>
        <p:grpSp>
          <p:nvGrpSpPr>
            <p:cNvPr id="743474" name="Group 50"/>
            <p:cNvGrpSpPr>
              <a:grpSpLocks/>
            </p:cNvGrpSpPr>
            <p:nvPr/>
          </p:nvGrpSpPr>
          <p:grpSpPr bwMode="auto">
            <a:xfrm>
              <a:off x="4961" y="924"/>
              <a:ext cx="870" cy="749"/>
              <a:chOff x="4838" y="977"/>
              <a:chExt cx="870" cy="776"/>
            </a:xfrm>
          </p:grpSpPr>
          <p:graphicFrame>
            <p:nvGraphicFramePr>
              <p:cNvPr id="743475" name="Object 51"/>
              <p:cNvGraphicFramePr>
                <a:graphicFrameLocks/>
              </p:cNvGraphicFramePr>
              <p:nvPr>
                <p:custDataLst>
                  <p:tags r:id="rId62"/>
                </p:custDataLst>
              </p:nvPr>
            </p:nvGraphicFramePr>
            <p:xfrm>
              <a:off x="4838" y="977"/>
              <a:ext cx="870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6" name="Диаграмма" r:id="rId77" imgW="1381110" imgH="1143122" progId="MSGraph.Chart.8">
                      <p:embed followColorScheme="full"/>
                    </p:oleObj>
                  </mc:Choice>
                  <mc:Fallback>
                    <p:oleObj name="Диаграмма" r:id="rId77" imgW="1381110" imgH="1143122" progId="MSGraph.Chart.8">
                      <p:embed followColorScheme="full"/>
                      <p:pic>
                        <p:nvPicPr>
                          <p:cNvPr id="743475" name="Object 51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7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8" y="977"/>
                            <a:ext cx="870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3476" name="Rectangle 52"/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4895" y="1695"/>
                <a:ext cx="186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marL="342900" indent="-342900">
                  <a:spcBef>
                    <a:spcPct val="20000"/>
                  </a:spcBef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704850" indent="-342900">
                  <a:spcBef>
                    <a:spcPct val="20000"/>
                  </a:spcBef>
                  <a:buBlip>
                    <a:blip r:embed="rId68"/>
                  </a:buBlip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1257300" indent="-34290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17145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21717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26289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30861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35433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40005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pPr algn="ctr"/>
                <a:r>
                  <a:rPr lang="ru-RU" altLang="ru-RU" sz="600">
                    <a:solidFill>
                      <a:schemeClr val="hlink"/>
                    </a:solidFill>
                  </a:rPr>
                  <a:t>2002</a:t>
                </a:r>
                <a:endParaRPr lang="en-US" altLang="ru-RU" sz="600">
                  <a:solidFill>
                    <a:schemeClr val="hlink"/>
                  </a:solidFill>
                </a:endParaRPr>
              </a:p>
            </p:txBody>
          </p:sp>
          <p:sp>
            <p:nvSpPr>
              <p:cNvPr id="743477" name="Rectangle 53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5081" y="1695"/>
                <a:ext cx="186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marL="342900" indent="-342900">
                  <a:spcBef>
                    <a:spcPct val="20000"/>
                  </a:spcBef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704850" indent="-342900">
                  <a:spcBef>
                    <a:spcPct val="20000"/>
                  </a:spcBef>
                  <a:buBlip>
                    <a:blip r:embed="rId68"/>
                  </a:buBlip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1257300" indent="-34290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17145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21717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26289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30861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35433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40005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pPr algn="ctr"/>
                <a:r>
                  <a:rPr lang="ru-RU" altLang="ru-RU" sz="600">
                    <a:solidFill>
                      <a:schemeClr val="hlink"/>
                    </a:solidFill>
                  </a:rPr>
                  <a:t>2006</a:t>
                </a:r>
                <a:endParaRPr lang="en-US" altLang="ru-RU" sz="600">
                  <a:solidFill>
                    <a:schemeClr val="hlink"/>
                  </a:solidFill>
                </a:endParaRPr>
              </a:p>
            </p:txBody>
          </p:sp>
          <p:sp>
            <p:nvSpPr>
              <p:cNvPr id="743478" name="Rectangle 54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5267" y="1695"/>
                <a:ext cx="186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marL="342900" indent="-342900">
                  <a:spcBef>
                    <a:spcPct val="20000"/>
                  </a:spcBef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704850" indent="-342900">
                  <a:spcBef>
                    <a:spcPct val="20000"/>
                  </a:spcBef>
                  <a:buBlip>
                    <a:blip r:embed="rId68"/>
                  </a:buBlip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1257300" indent="-34290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17145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21717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26289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30861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35433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40005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pPr algn="ctr"/>
                <a:r>
                  <a:rPr lang="ru-RU" altLang="ru-RU" sz="600">
                    <a:solidFill>
                      <a:schemeClr val="hlink"/>
                    </a:solidFill>
                  </a:rPr>
                  <a:t>2010*</a:t>
                </a:r>
                <a:endParaRPr lang="en-US" altLang="ru-RU" sz="600">
                  <a:solidFill>
                    <a:schemeClr val="hlink"/>
                  </a:solidFill>
                </a:endParaRPr>
              </a:p>
            </p:txBody>
          </p:sp>
        </p:grpSp>
        <p:grpSp>
          <p:nvGrpSpPr>
            <p:cNvPr id="743479" name="Group 55"/>
            <p:cNvGrpSpPr>
              <a:grpSpLocks/>
            </p:cNvGrpSpPr>
            <p:nvPr/>
          </p:nvGrpSpPr>
          <p:grpSpPr bwMode="auto">
            <a:xfrm>
              <a:off x="4943" y="1990"/>
              <a:ext cx="870" cy="655"/>
              <a:chOff x="4922" y="1896"/>
              <a:chExt cx="870" cy="679"/>
            </a:xfrm>
          </p:grpSpPr>
          <p:graphicFrame>
            <p:nvGraphicFramePr>
              <p:cNvPr id="743480" name="Object 56"/>
              <p:cNvGraphicFramePr>
                <a:graphicFrameLocks/>
              </p:cNvGraphicFramePr>
              <p:nvPr>
                <p:custDataLst>
                  <p:tags r:id="rId59"/>
                </p:custDataLst>
              </p:nvPr>
            </p:nvGraphicFramePr>
            <p:xfrm>
              <a:off x="4922" y="1999"/>
              <a:ext cx="870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7" name="Диаграмма" r:id="rId79" imgW="1381110" imgH="914563" progId="MSGraph.Chart.8">
                      <p:embed followColorScheme="full"/>
                    </p:oleObj>
                  </mc:Choice>
                  <mc:Fallback>
                    <p:oleObj name="Диаграмма" r:id="rId79" imgW="1381110" imgH="914563" progId="MSGraph.Chart.8">
                      <p:embed followColorScheme="full"/>
                      <p:pic>
                        <p:nvPicPr>
                          <p:cNvPr id="743480" name="Object 56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2" y="1999"/>
                            <a:ext cx="870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3481" name="Rectangle 57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5364" y="1902"/>
                <a:ext cx="84" cy="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3482" name="Rectangle 58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5470" y="1896"/>
                <a:ext cx="28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95350">
                  <a:spcBef>
                    <a:spcPct val="20000"/>
                  </a:spcBef>
                  <a:tabLst>
                    <a:tab pos="182563" algn="l"/>
                  </a:tabLst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144463" indent="-142875" defTabSz="895350">
                  <a:spcBef>
                    <a:spcPct val="20000"/>
                  </a:spcBef>
                  <a:buBlip>
                    <a:blip r:embed="rId68"/>
                  </a:buBlip>
                  <a:tabLst>
                    <a:tab pos="182563" algn="l"/>
                  </a:tabLst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295275" indent="-149225" defTabSz="89535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431800" indent="-134938" defTabSz="89535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582613" indent="-149225" defTabSz="89535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10398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14970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19542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24114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r>
                  <a:rPr lang="ru-RU" altLang="ru-RU" sz="600">
                    <a:solidFill>
                      <a:schemeClr val="hlink"/>
                    </a:solidFill>
                  </a:rPr>
                  <a:t>Приори-тетные</a:t>
                </a:r>
                <a:endParaRPr lang="en-US" altLang="ru-RU" sz="600">
                  <a:solidFill>
                    <a:schemeClr val="hlink"/>
                  </a:solidFill>
                </a:endParaRPr>
              </a:p>
            </p:txBody>
          </p:sp>
        </p:grpSp>
        <p:sp>
          <p:nvSpPr>
            <p:cNvPr id="743483" name="Rectangle 5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4963" y="1866"/>
              <a:ext cx="7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spcBef>
                  <a:spcPct val="20000"/>
                </a:spcBef>
                <a:tabLst>
                  <a:tab pos="182563" algn="l"/>
                </a:tabLst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144463" indent="-142875" defTabSz="895350">
                <a:spcBef>
                  <a:spcPct val="20000"/>
                </a:spcBef>
                <a:buBlip>
                  <a:blip r:embed="rId68"/>
                </a:buBlip>
                <a:tabLst>
                  <a:tab pos="182563" algn="l"/>
                </a:tabLst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295275" indent="-149225" defTabSz="89535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431800" indent="-134938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582613" indent="-149225" defTabSz="89535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10398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14970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19542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2411413" indent="-149225" defTabSz="89535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tabLst>
                  <a:tab pos="182563" algn="l"/>
                </a:tabLst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700" b="0">
                  <a:solidFill>
                    <a:schemeClr val="accent2"/>
                  </a:solidFill>
                </a:rPr>
                <a:t>Число отраслевых технических регламентов </a:t>
              </a:r>
            </a:p>
            <a:p>
              <a:r>
                <a:rPr lang="ru-RU" altLang="ru-RU" sz="700">
                  <a:solidFill>
                    <a:schemeClr val="accent2"/>
                  </a:solidFill>
                </a:rPr>
                <a:t>Штук</a:t>
              </a:r>
              <a:endParaRPr lang="en-US" altLang="ru-RU" sz="700">
                <a:solidFill>
                  <a:schemeClr val="accent2"/>
                </a:solidFill>
              </a:endParaRPr>
            </a:p>
          </p:txBody>
        </p:sp>
        <p:sp>
          <p:nvSpPr>
            <p:cNvPr id="743484" name="Rectangle 6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5117" y="2236"/>
              <a:ext cx="6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525" tIns="0" rIns="9525" bIns="0" anchor="ctr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EC918EFA-5683-F04B-8ACC-29BAB911F723}" type="datetime'''''''''''''''''''7''''''''''1'''''''''''''''''''''''">
                <a:rPr lang="en-US" altLang="ru-RU" sz="600" b="0">
                  <a:solidFill>
                    <a:schemeClr val="hlink"/>
                  </a:solidFill>
                </a:rPr>
                <a:pPr algn="ctr"/>
                <a:t>71</a:t>
              </a:fld>
              <a:endParaRPr lang="en-US" altLang="ru-RU" sz="600" b="0">
                <a:solidFill>
                  <a:schemeClr val="hlink"/>
                </a:solidFill>
              </a:endParaRPr>
            </a:p>
          </p:txBody>
        </p:sp>
        <p:sp>
          <p:nvSpPr>
            <p:cNvPr id="743485" name="Rectangle 6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5117" y="2395"/>
              <a:ext cx="66" cy="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525" tIns="0" rIns="9525" bIns="0" anchor="ctr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fld id="{59CE18CD-E70B-0248-AA63-DD0C5AEEAF0C}" type="datetime'''''''''''''''''''''''''''''''''''''''''''''''12'''''">
                <a:rPr lang="en-US" altLang="ru-RU" sz="600">
                  <a:solidFill>
                    <a:schemeClr val="hlink"/>
                  </a:solidFill>
                </a:rPr>
                <a:pPr algn="ctr"/>
                <a:t>12</a:t>
              </a:fld>
              <a:endParaRPr lang="en-US" altLang="ru-RU" sz="600">
                <a:solidFill>
                  <a:schemeClr val="hlink"/>
                </a:solidFill>
              </a:endParaRPr>
            </a:p>
          </p:txBody>
        </p:sp>
        <p:sp>
          <p:nvSpPr>
            <p:cNvPr id="743486" name="Rectangle 6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5116" y="2057"/>
              <a:ext cx="68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en-US" altLang="ru-RU" sz="600">
                  <a:solidFill>
                    <a:schemeClr val="hlink"/>
                  </a:solidFill>
                </a:rPr>
                <a:t>83</a:t>
              </a:r>
            </a:p>
          </p:txBody>
        </p:sp>
        <p:sp>
          <p:nvSpPr>
            <p:cNvPr id="743487" name="Rectangle 6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5011" y="2513"/>
              <a:ext cx="276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500">
                  <a:solidFill>
                    <a:schemeClr val="hlink"/>
                  </a:solidFill>
                </a:rPr>
                <a:t>Необходимых*</a:t>
              </a:r>
              <a:endParaRPr lang="en-US" altLang="ru-RU" sz="500">
                <a:solidFill>
                  <a:schemeClr val="hlink"/>
                </a:solidFill>
              </a:endParaRPr>
            </a:p>
          </p:txBody>
        </p:sp>
        <p:sp>
          <p:nvSpPr>
            <p:cNvPr id="743488" name="Rectangle 6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5405" y="2375"/>
              <a:ext cx="41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1112" tIns="0" rIns="11112" bIns="0" anchor="b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pPr algn="ctr"/>
              <a:r>
                <a:rPr lang="en-US" altLang="ru-RU" sz="600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743489" name="Rectangle 6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5327" y="2513"/>
              <a:ext cx="276" cy="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defRPr sz="24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1pPr>
              <a:lvl2pPr marL="704850" indent="-342900">
                <a:spcBef>
                  <a:spcPct val="20000"/>
                </a:spcBef>
                <a:buBlip>
                  <a:blip r:embed="rId68"/>
                </a:buBlip>
                <a:defRPr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2pPr>
              <a:lvl3pPr marL="1257300" indent="-342900" eaLnBrk="0" hangingPunct="0">
                <a:spcBef>
                  <a:spcPct val="30000"/>
                </a:spcBef>
                <a:buClr>
                  <a:srgbClr val="0033CC"/>
                </a:buClr>
                <a:buFont typeface="Wingdings" charset="2"/>
                <a:buBlip>
                  <a:blip r:embed="rId68"/>
                </a:buBlip>
                <a:defRPr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3pPr>
              <a:lvl4pPr marL="17145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6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4pPr>
              <a:lvl5pPr marL="2171700" indent="-342900" eaLnBrk="0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5pPr>
              <a:lvl6pPr marL="26289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6pPr>
              <a:lvl7pPr marL="30861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7pPr>
              <a:lvl8pPr marL="35433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8pPr>
              <a:lvl9pPr marL="4000500" indent="-342900" eaLnBrk="0" fontAlgn="base" hangingPunct="0">
                <a:lnSpc>
                  <a:spcPct val="70000"/>
                </a:lnSpc>
                <a:spcBef>
                  <a:spcPct val="25000"/>
                </a:spcBef>
                <a:spcAft>
                  <a:spcPct val="25000"/>
                </a:spcAft>
                <a:buClr>
                  <a:srgbClr val="33CC33"/>
                </a:buClr>
                <a:buFont typeface="Wingdings" charset="2"/>
                <a:buBlip>
                  <a:blip r:embed="rId68"/>
                </a:buBlip>
                <a:defRPr sz="120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charset="0"/>
                </a:defRPr>
              </a:lvl9pPr>
            </a:lstStyle>
            <a:p>
              <a:r>
                <a:rPr lang="ru-RU" altLang="ru-RU" sz="500">
                  <a:solidFill>
                    <a:schemeClr val="hlink"/>
                  </a:solidFill>
                </a:rPr>
                <a:t>Принятых</a:t>
              </a:r>
              <a:endParaRPr lang="en-US" altLang="ru-RU" sz="500">
                <a:solidFill>
                  <a:schemeClr val="hlink"/>
                </a:solidFill>
              </a:endParaRPr>
            </a:p>
          </p:txBody>
        </p:sp>
        <p:grpSp>
          <p:nvGrpSpPr>
            <p:cNvPr id="743490" name="Group 66"/>
            <p:cNvGrpSpPr>
              <a:grpSpLocks/>
            </p:cNvGrpSpPr>
            <p:nvPr/>
          </p:nvGrpSpPr>
          <p:grpSpPr bwMode="auto">
            <a:xfrm>
              <a:off x="5260" y="3036"/>
              <a:ext cx="870" cy="692"/>
              <a:chOff x="5101" y="3292"/>
              <a:chExt cx="870" cy="717"/>
            </a:xfrm>
          </p:grpSpPr>
          <p:graphicFrame>
            <p:nvGraphicFramePr>
              <p:cNvPr id="743491" name="Object 67"/>
              <p:cNvGraphicFramePr>
                <a:graphicFrameLocks/>
              </p:cNvGraphicFramePr>
              <p:nvPr>
                <p:custDataLst>
                  <p:tags r:id="rId55"/>
                </p:custDataLst>
              </p:nvPr>
            </p:nvGraphicFramePr>
            <p:xfrm>
              <a:off x="5101" y="3395"/>
              <a:ext cx="870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8" name="Диаграмма" r:id="rId81" imgW="1381110" imgH="914563" progId="MSGraph.Chart.8">
                      <p:embed followColorScheme="full"/>
                    </p:oleObj>
                  </mc:Choice>
                  <mc:Fallback>
                    <p:oleObj name="Диаграмма" r:id="rId81" imgW="1381110" imgH="914563" progId="MSGraph.Chart.8">
                      <p:embed followColorScheme="full"/>
                      <p:pic>
                        <p:nvPicPr>
                          <p:cNvPr id="743491" name="Object 67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1" y="3395"/>
                            <a:ext cx="870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3492" name="Rectangle 68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5161" y="3951"/>
                <a:ext cx="168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marL="342900" indent="-342900">
                  <a:spcBef>
                    <a:spcPct val="20000"/>
                  </a:spcBef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704850" indent="-342900">
                  <a:spcBef>
                    <a:spcPct val="20000"/>
                  </a:spcBef>
                  <a:buBlip>
                    <a:blip r:embed="rId68"/>
                  </a:buBlip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1257300" indent="-34290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17145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21717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26289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30861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35433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40005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pPr algn="ctr"/>
                <a:r>
                  <a:rPr lang="ru-RU" altLang="ru-RU" sz="600">
                    <a:solidFill>
                      <a:schemeClr val="hlink"/>
                    </a:solidFill>
                  </a:rPr>
                  <a:t>2004</a:t>
                </a:r>
                <a:endParaRPr lang="en-US" altLang="ru-RU" sz="600">
                  <a:solidFill>
                    <a:schemeClr val="hlink"/>
                  </a:solidFill>
                </a:endParaRPr>
              </a:p>
            </p:txBody>
          </p:sp>
          <p:sp>
            <p:nvSpPr>
              <p:cNvPr id="743493" name="Rectangle 69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5329" y="3951"/>
                <a:ext cx="162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marL="342900" indent="-342900">
                  <a:spcBef>
                    <a:spcPct val="20000"/>
                  </a:spcBef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704850" indent="-342900">
                  <a:spcBef>
                    <a:spcPct val="20000"/>
                  </a:spcBef>
                  <a:buBlip>
                    <a:blip r:embed="rId68"/>
                  </a:buBlip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1257300" indent="-34290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17145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2171700" indent="-34290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26289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30861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35433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4000500" indent="-34290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pPr algn="ctr"/>
                <a:r>
                  <a:rPr lang="ru-RU" altLang="ru-RU" sz="600">
                    <a:solidFill>
                      <a:schemeClr val="hlink"/>
                    </a:solidFill>
                  </a:rPr>
                  <a:t>2006</a:t>
                </a:r>
                <a:endParaRPr lang="en-US" altLang="ru-RU" sz="600">
                  <a:solidFill>
                    <a:schemeClr val="hlink"/>
                  </a:solidFill>
                </a:endParaRPr>
              </a:p>
            </p:txBody>
          </p:sp>
          <p:sp>
            <p:nvSpPr>
              <p:cNvPr id="743494" name="Rectangle 70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5221" y="3292"/>
                <a:ext cx="32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95350">
                  <a:spcBef>
                    <a:spcPct val="20000"/>
                  </a:spcBef>
                  <a:tabLst>
                    <a:tab pos="182563" algn="l"/>
                  </a:tabLst>
                  <a:defRPr sz="24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1pPr>
                <a:lvl2pPr marL="144463" indent="-142875" defTabSz="895350">
                  <a:spcBef>
                    <a:spcPct val="20000"/>
                  </a:spcBef>
                  <a:buBlip>
                    <a:blip r:embed="rId68"/>
                  </a:buBlip>
                  <a:tabLst>
                    <a:tab pos="182563" algn="l"/>
                  </a:tabLst>
                  <a:defRPr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2pPr>
                <a:lvl3pPr marL="295275" indent="-149225" defTabSz="895350" eaLnBrk="0" hangingPunct="0">
                  <a:spcBef>
                    <a:spcPct val="30000"/>
                  </a:spcBef>
                  <a:buClr>
                    <a:srgbClr val="0033CC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3pPr>
                <a:lvl4pPr marL="431800" indent="-134938" defTabSz="89535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6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4pPr>
                <a:lvl5pPr marL="582613" indent="-149225" defTabSz="895350" eaLnBrk="0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5pPr>
                <a:lvl6pPr marL="10398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6pPr>
                <a:lvl7pPr marL="14970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7pPr>
                <a:lvl8pPr marL="19542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8pPr>
                <a:lvl9pPr marL="2411413" indent="-149225" defTabSz="895350" eaLnBrk="0" fontAlgn="base" hangingPunct="0">
                  <a:lnSpc>
                    <a:spcPct val="70000"/>
                  </a:lnSpc>
                  <a:spcBef>
                    <a:spcPct val="25000"/>
                  </a:spcBef>
                  <a:spcAft>
                    <a:spcPct val="25000"/>
                  </a:spcAft>
                  <a:buClr>
                    <a:srgbClr val="33CC33"/>
                  </a:buClr>
                  <a:buFont typeface="Wingdings" charset="2"/>
                  <a:buBlip>
                    <a:blip r:embed="rId68"/>
                  </a:buBlip>
                  <a:tabLst>
                    <a:tab pos="182563" algn="l"/>
                  </a:tabLst>
                  <a:defRPr sz="120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charset="0"/>
                  </a:defRPr>
                </a:lvl9pPr>
              </a:lstStyle>
              <a:p>
                <a:r>
                  <a:rPr lang="ru-RU" altLang="ru-RU" sz="700">
                    <a:solidFill>
                      <a:schemeClr val="hlink"/>
                    </a:solidFill>
                  </a:rPr>
                  <a:t>Корпоратив-ные сделки</a:t>
                </a:r>
                <a:endParaRPr lang="en-US" altLang="ru-RU" sz="700">
                  <a:solidFill>
                    <a:schemeClr val="hlin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080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946" y="228603"/>
            <a:ext cx="11311054" cy="1236661"/>
          </a:xfrm>
        </p:spPr>
        <p:txBody>
          <a:bodyPr>
            <a:noAutofit/>
          </a:bodyPr>
          <a:lstStyle/>
          <a:p>
            <a:pPr algn="ctr">
              <a:lnSpc>
                <a:spcPts val="2600"/>
              </a:lnSpc>
            </a:pPr>
            <a:r>
              <a:rPr lang="ru-RU" sz="2800" dirty="0">
                <a:solidFill>
                  <a:schemeClr val="accent4"/>
                </a:solidFill>
                <a:latin typeface="+mj-lt"/>
              </a:rPr>
              <a:t>Существующие дополнительные стимулирующие контрактные формы неприменимы к недропользованию в Арктике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148493"/>
            <a:ext cx="2057400" cy="3651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fld id="{4FAB73BC-B049-4115-A692-8D63A059BFB8}" type="slidenum">
              <a:rPr lang="en-US" b="1" i="1"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b="1" i="1" dirty="0">
              <a:solidFill>
                <a:schemeClr val="bg1"/>
              </a:solidFill>
              <a:latin typeface="Trebuchet MS" panose="020B0603020202020204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35757" y="1987605"/>
            <a:ext cx="1481788" cy="633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rebuchet MS" panose="020B0603020202020204" pitchFamily="34" charset="0"/>
              </a:rPr>
              <a:t>ГЧП</a:t>
            </a:r>
          </a:p>
        </p:txBody>
      </p:sp>
      <p:sp>
        <p:nvSpPr>
          <p:cNvPr id="9" name="Овал 8"/>
          <p:cNvSpPr/>
          <p:nvPr/>
        </p:nvSpPr>
        <p:spPr>
          <a:xfrm>
            <a:off x="1735757" y="2743198"/>
            <a:ext cx="1481786" cy="570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rebuchet MS" panose="020B0603020202020204" pitchFamily="34" charset="0"/>
              </a:rPr>
              <a:t>Концессии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1735758" y="3406018"/>
            <a:ext cx="1481787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rebuchet MS" panose="020B0603020202020204" pitchFamily="34" charset="0"/>
              </a:rPr>
              <a:t>СРП</a:t>
            </a:r>
          </a:p>
        </p:txBody>
      </p:sp>
      <p:sp>
        <p:nvSpPr>
          <p:cNvPr id="14" name="Овал 13"/>
          <p:cNvSpPr/>
          <p:nvPr/>
        </p:nvSpPr>
        <p:spPr>
          <a:xfrm>
            <a:off x="1735757" y="4284061"/>
            <a:ext cx="1481786" cy="65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latin typeface="Trebuchet MS" panose="020B0603020202020204" pitchFamily="34" charset="0"/>
              </a:rPr>
              <a:t>ТОРы</a:t>
            </a:r>
            <a:endParaRPr lang="ru-RU" sz="1400" b="1" dirty="0">
              <a:latin typeface="Trebuchet MS" panose="020B0603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35757" y="5008852"/>
            <a:ext cx="1481788" cy="633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latin typeface="Trebuchet MS" panose="020B0603020202020204" pitchFamily="34" charset="0"/>
              </a:rPr>
              <a:t>РИПы</a:t>
            </a:r>
            <a:endParaRPr lang="ru-RU" sz="1400" b="1" dirty="0">
              <a:latin typeface="Trebuchet MS" panose="020B0603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735758" y="5838927"/>
            <a:ext cx="1497375" cy="675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latin typeface="Trebuchet MS" panose="020B0603020202020204" pitchFamily="34" charset="0"/>
              </a:rPr>
              <a:t>СПИКи</a:t>
            </a:r>
            <a:endParaRPr lang="ru-RU" sz="1400" b="1" dirty="0">
              <a:latin typeface="Trebuchet MS" panose="020B0603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52653" y="1989146"/>
            <a:ext cx="1885950" cy="5663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rebuchet MS" panose="020B0603020202020204" pitchFamily="34" charset="0"/>
              </a:rPr>
              <a:t>Не применимы к недропользованию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67228" y="1987606"/>
            <a:ext cx="4521373" cy="1287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latin typeface="Trebuchet MS" panose="020B0603020202020204" pitchFamily="34" charset="0"/>
              </a:rPr>
              <a:t>Установленные законодательством о ГЧП и концессиях условия, обязательства  и процедуры не могут быть адаптированы к недропользованию в силу специфики законодательства о недрах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52653" y="2656944"/>
            <a:ext cx="1885950" cy="61826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rebuchet MS" panose="020B0603020202020204" pitchFamily="34" charset="0"/>
              </a:rPr>
              <a:t>Не применимы к недропользованию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00700" y="3414320"/>
            <a:ext cx="4487901" cy="677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latin typeface="Trebuchet MS" panose="020B0603020202020204" pitchFamily="34" charset="0"/>
              </a:rPr>
              <a:t>Для применения СРП в арктической зоне потребуется внесение «революционных» поправок в законодательство о СРП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52653" y="3447584"/>
            <a:ext cx="1885950" cy="66502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rebuchet MS" panose="020B0603020202020204" pitchFamily="34" charset="0"/>
              </a:rPr>
              <a:t>Не применимы к арктическим проектам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29574" y="4284060"/>
            <a:ext cx="4459026" cy="1205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>
              <a:latin typeface="Trebuchet MS" panose="020B0603020202020204" pitchFamily="34" charset="0"/>
            </a:endParaRPr>
          </a:p>
          <a:p>
            <a:pPr algn="ctr"/>
            <a:r>
              <a:rPr lang="ru-RU" sz="1300" dirty="0">
                <a:latin typeface="Trebuchet MS" panose="020B0603020202020204" pitchFamily="34" charset="0"/>
              </a:rPr>
              <a:t>Деятельность не может быть направлен на следующие цели: добыча и (или) переработка нефти, добыча природного газа и (или) газового конденсата, оказание услуг по транспортировке нефти и (или) нефтепродуктов, газа и (или) газового конденсата</a:t>
            </a:r>
          </a:p>
          <a:p>
            <a:pPr algn="ctr"/>
            <a:endParaRPr lang="ru-RU" sz="1300" dirty="0">
              <a:latin typeface="Trebuchet MS" panose="020B0603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64341" y="4294446"/>
            <a:ext cx="1874262" cy="59748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rebuchet MS" panose="020B0603020202020204" pitchFamily="34" charset="0"/>
              </a:rPr>
              <a:t>Не применимы к недропользованию в части УВС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552653" y="5060800"/>
            <a:ext cx="1885950" cy="58189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rebuchet MS" panose="020B0603020202020204" pitchFamily="34" charset="0"/>
              </a:rPr>
              <a:t>Не применимы к недропользованию в части УВС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564342" y="5928607"/>
            <a:ext cx="1874262" cy="5403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rebuchet MS" panose="020B0603020202020204" pitchFamily="34" charset="0"/>
              </a:rPr>
              <a:t>Не применимы к недропользованию 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3233133" y="2285277"/>
            <a:ext cx="2415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243523" y="4621760"/>
            <a:ext cx="2415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278592" y="3748918"/>
            <a:ext cx="2415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269501" y="2966072"/>
            <a:ext cx="2415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263004" y="5372532"/>
            <a:ext cx="2415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256510" y="6188749"/>
            <a:ext cx="2415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5546805" y="5111738"/>
            <a:ext cx="274566" cy="207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48"/>
          <p:cNvSpPr/>
          <p:nvPr/>
        </p:nvSpPr>
        <p:spPr>
          <a:xfrm>
            <a:off x="5964638" y="5563403"/>
            <a:ext cx="4423962" cy="1088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latin typeface="Trebuchet MS" panose="020B0603020202020204" pitchFamily="34" charset="0"/>
              </a:rPr>
              <a:t>Законодательство о </a:t>
            </a:r>
            <a:r>
              <a:rPr lang="ru-RU" sz="1300" dirty="0" err="1">
                <a:latin typeface="Trebuchet MS" panose="020B0603020202020204" pitchFamily="34" charset="0"/>
              </a:rPr>
              <a:t>СПИКах</a:t>
            </a:r>
            <a:r>
              <a:rPr lang="ru-RU" sz="1300" dirty="0">
                <a:latin typeface="Trebuchet MS" panose="020B0603020202020204" pitchFamily="34" charset="0"/>
              </a:rPr>
              <a:t> не совместимо с законодательством о недрах и не содержит необходимых стимулирующих условий, специфических для пользования недрами в Арктической зоне 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5516535" y="6177055"/>
            <a:ext cx="35069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5516535" y="3769852"/>
            <a:ext cx="35069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5515632" y="2886267"/>
            <a:ext cx="274566" cy="207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5515632" y="2236405"/>
            <a:ext cx="274566" cy="207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5517840" y="4592976"/>
            <a:ext cx="274566" cy="207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959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4127" y="546409"/>
            <a:ext cx="912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/>
                </a:solidFill>
                <a:latin typeface="+mj-lt"/>
              </a:rPr>
              <a:t>Риски развития Арктической зоны РФ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95" y="1409075"/>
            <a:ext cx="8296405" cy="5100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87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Номер слайда 3">
            <a:extLst>
              <a:ext uri="{FF2B5EF4-FFF2-40B4-BE49-F238E27FC236}">
                <a16:creationId xmlns:a16="http://schemas.microsoft.com/office/drawing/2014/main" id="{31C42E7B-5D42-4141-A544-BC43BA002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4A1BF-E0BC-4840-83D4-C0056E7A2FAD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515074" name="Rectangle 2">
            <a:extLst>
              <a:ext uri="{FF2B5EF4-FFF2-40B4-BE49-F238E27FC236}">
                <a16:creationId xmlns:a16="http://schemas.microsoft.com/office/drawing/2014/main" id="{DEC1A12F-4267-A74F-A7F0-0703D58EE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1299" y="68561"/>
            <a:ext cx="8915400" cy="1016000"/>
          </a:xfrm>
        </p:spPr>
        <p:txBody>
          <a:bodyPr/>
          <a:lstStyle/>
          <a:p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промышленной безопасности ГТС</a:t>
            </a:r>
          </a:p>
        </p:txBody>
      </p:sp>
      <p:grpSp>
        <p:nvGrpSpPr>
          <p:cNvPr id="515073" name="Group 1">
            <a:extLst>
              <a:ext uri="{FF2B5EF4-FFF2-40B4-BE49-F238E27FC236}">
                <a16:creationId xmlns:a16="http://schemas.microsoft.com/office/drawing/2014/main" id="{B8B04E63-0840-8C44-8D39-03AFFD42A16C}"/>
              </a:ext>
            </a:extLst>
          </p:cNvPr>
          <p:cNvGrpSpPr>
            <a:grpSpLocks/>
          </p:cNvGrpSpPr>
          <p:nvPr/>
        </p:nvGrpSpPr>
        <p:grpSpPr bwMode="auto">
          <a:xfrm>
            <a:off x="1577000" y="755650"/>
            <a:ext cx="9219201" cy="4751388"/>
            <a:chOff x="262" y="500"/>
            <a:chExt cx="5761" cy="3202"/>
          </a:xfrm>
        </p:grpSpPr>
        <p:pic>
          <p:nvPicPr>
            <p:cNvPr id="515204" name="Perspector Hoops" descr="PERA05">
              <a:extLst>
                <a:ext uri="{FF2B5EF4-FFF2-40B4-BE49-F238E27FC236}">
                  <a16:creationId xmlns:a16="http://schemas.microsoft.com/office/drawing/2014/main" id="{CF9CC816-EABA-2840-8DA7-EB097A092BA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2410">
              <a:off x="789" y="500"/>
              <a:ext cx="4416" cy="2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087" name="Freeform 15">
              <a:extLst>
                <a:ext uri="{FF2B5EF4-FFF2-40B4-BE49-F238E27FC236}">
                  <a16:creationId xmlns:a16="http://schemas.microsoft.com/office/drawing/2014/main" id="{2FC1D118-5C6F-3249-80C5-A3997209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" y="3113"/>
              <a:ext cx="4627" cy="589"/>
            </a:xfrm>
            <a:custGeom>
              <a:avLst/>
              <a:gdLst>
                <a:gd name="T0" fmla="*/ 79 w 4635"/>
                <a:gd name="T1" fmla="*/ 531 h 531"/>
                <a:gd name="T2" fmla="*/ 4629 w 4635"/>
                <a:gd name="T3" fmla="*/ 531 h 531"/>
                <a:gd name="T4" fmla="*/ 4635 w 4635"/>
                <a:gd name="T5" fmla="*/ 0 h 531"/>
                <a:gd name="T6" fmla="*/ 4473 w 4635"/>
                <a:gd name="T7" fmla="*/ 0 h 531"/>
                <a:gd name="T8" fmla="*/ 4473 w 4635"/>
                <a:gd name="T9" fmla="*/ 322 h 531"/>
                <a:gd name="T10" fmla="*/ 235 w 4635"/>
                <a:gd name="T11" fmla="*/ 322 h 531"/>
                <a:gd name="T12" fmla="*/ 235 w 4635"/>
                <a:gd name="T13" fmla="*/ 290 h 531"/>
                <a:gd name="T14" fmla="*/ 314 w 4635"/>
                <a:gd name="T15" fmla="*/ 290 h 531"/>
                <a:gd name="T16" fmla="*/ 157 w 4635"/>
                <a:gd name="T17" fmla="*/ 167 h 531"/>
                <a:gd name="T18" fmla="*/ 0 w 4635"/>
                <a:gd name="T19" fmla="*/ 290 h 531"/>
                <a:gd name="T20" fmla="*/ 79 w 4635"/>
                <a:gd name="T21" fmla="*/ 290 h 531"/>
                <a:gd name="T22" fmla="*/ 79 w 4635"/>
                <a:gd name="T23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35" h="531">
                  <a:moveTo>
                    <a:pt x="79" y="531"/>
                  </a:moveTo>
                  <a:lnTo>
                    <a:pt x="4629" y="531"/>
                  </a:lnTo>
                  <a:lnTo>
                    <a:pt x="4635" y="0"/>
                  </a:lnTo>
                  <a:lnTo>
                    <a:pt x="4473" y="0"/>
                  </a:lnTo>
                  <a:lnTo>
                    <a:pt x="4473" y="322"/>
                  </a:lnTo>
                  <a:lnTo>
                    <a:pt x="235" y="322"/>
                  </a:lnTo>
                  <a:lnTo>
                    <a:pt x="235" y="290"/>
                  </a:lnTo>
                  <a:lnTo>
                    <a:pt x="314" y="290"/>
                  </a:lnTo>
                  <a:lnTo>
                    <a:pt x="157" y="167"/>
                  </a:lnTo>
                  <a:lnTo>
                    <a:pt x="0" y="290"/>
                  </a:lnTo>
                  <a:lnTo>
                    <a:pt x="79" y="290"/>
                  </a:lnTo>
                  <a:lnTo>
                    <a:pt x="79" y="531"/>
                  </a:lnTo>
                  <a:close/>
                </a:path>
              </a:pathLst>
            </a:custGeom>
            <a:solidFill>
              <a:srgbClr val="C9E4FF"/>
            </a:solidFill>
            <a:ln>
              <a:noFill/>
            </a:ln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C9E4FF"/>
              </a:extrusionClr>
              <a:contourClr>
                <a:srgbClr val="C9E4FF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089" name="Rectangle 17">
              <a:extLst>
                <a:ext uri="{FF2B5EF4-FFF2-40B4-BE49-F238E27FC236}">
                  <a16:creationId xmlns:a16="http://schemas.microsoft.com/office/drawing/2014/main" id="{6F2484D2-F224-0744-904C-AAE3FB7BC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" y="2014"/>
              <a:ext cx="1303" cy="879"/>
            </a:xfrm>
            <a:prstGeom prst="rect">
              <a:avLst/>
            </a:prstGeom>
            <a:solidFill>
              <a:srgbClr val="8FC7FF"/>
            </a:solidFill>
            <a:ln w="1588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extrusionH="49200" prstMaterial="legacyMatte">
              <a:bevelT w="13500" h="13500" prst="angle"/>
              <a:bevelB w="13500" h="13500" prst="angle"/>
              <a:extrusionClr>
                <a:srgbClr val="8FC7FF"/>
              </a:extrusionClr>
              <a:contourClr>
                <a:srgbClr val="8FC7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091" name="Rectangle 19">
              <a:extLst>
                <a:ext uri="{FF2B5EF4-FFF2-40B4-BE49-F238E27FC236}">
                  <a16:creationId xmlns:a16="http://schemas.microsoft.com/office/drawing/2014/main" id="{E7F3ADC9-2800-9745-9B5A-7F97C121F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" y="2235"/>
              <a:ext cx="1439" cy="1146"/>
            </a:xfrm>
            <a:prstGeom prst="rect">
              <a:avLst/>
            </a:prstGeom>
            <a:solidFill>
              <a:srgbClr val="8FC7FF"/>
            </a:solidFill>
            <a:ln w="1588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extrusionH="49200" prstMaterial="legacyMatte">
              <a:bevelT w="13500" h="13500" prst="angle"/>
              <a:bevelB w="13500" h="13500" prst="angle"/>
              <a:extrusionClr>
                <a:srgbClr val="8FC7FF"/>
              </a:extrusionClr>
              <a:contourClr>
                <a:srgbClr val="8FC7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094" name="Rectangle 22">
              <a:extLst>
                <a:ext uri="{FF2B5EF4-FFF2-40B4-BE49-F238E27FC236}">
                  <a16:creationId xmlns:a16="http://schemas.microsoft.com/office/drawing/2014/main" id="{7AFCC888-C5A3-ED49-AF0F-B25C03E42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7" y="2042"/>
              <a:ext cx="1299" cy="1021"/>
            </a:xfrm>
            <a:prstGeom prst="rect">
              <a:avLst/>
            </a:prstGeom>
            <a:solidFill>
              <a:srgbClr val="8FC7FF"/>
            </a:solidFill>
            <a:ln w="1588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49200" prstMaterial="legacyMatte">
              <a:bevelT w="13500" h="13500" prst="angle"/>
              <a:bevelB w="13500" h="13500" prst="angle"/>
              <a:extrusionClr>
                <a:srgbClr val="8FC7FF"/>
              </a:extrusionClr>
              <a:contourClr>
                <a:srgbClr val="8FC7FF"/>
              </a:contour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097" name="Rectangle 25">
              <a:extLst>
                <a:ext uri="{FF2B5EF4-FFF2-40B4-BE49-F238E27FC236}">
                  <a16:creationId xmlns:a16="http://schemas.microsoft.com/office/drawing/2014/main" id="{41C8E364-9F86-2C4E-ABC2-F27109078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" y="1707"/>
              <a:ext cx="1437" cy="524"/>
            </a:xfrm>
            <a:prstGeom prst="rect">
              <a:avLst/>
            </a:prstGeom>
            <a:solidFill>
              <a:srgbClr val="F19ABE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19ABE"/>
              </a:extrusionClr>
              <a:contourClr>
                <a:srgbClr val="F19ABE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00" name="Rectangle 28">
              <a:extLst>
                <a:ext uri="{FF2B5EF4-FFF2-40B4-BE49-F238E27FC236}">
                  <a16:creationId xmlns:a16="http://schemas.microsoft.com/office/drawing/2014/main" id="{DB9D7B7D-448D-3D40-BCED-54329C792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" y="1741"/>
              <a:ext cx="1269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</a:rPr>
                <a:t>Разработка технических</a:t>
              </a:r>
            </a:p>
          </p:txBody>
        </p:sp>
        <p:sp>
          <p:nvSpPr>
            <p:cNvPr id="515101" name="Rectangle 29">
              <a:extLst>
                <a:ext uri="{FF2B5EF4-FFF2-40B4-BE49-F238E27FC236}">
                  <a16:creationId xmlns:a16="http://schemas.microsoft.com/office/drawing/2014/main" id="{013713A8-3D0C-414F-B6BE-2A0033A03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1881"/>
              <a:ext cx="1184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</a:rPr>
                <a:t>требований и техноло-</a:t>
              </a:r>
            </a:p>
          </p:txBody>
        </p:sp>
        <p:sp>
          <p:nvSpPr>
            <p:cNvPr id="515102" name="Rectangle 30">
              <a:extLst>
                <a:ext uri="{FF2B5EF4-FFF2-40B4-BE49-F238E27FC236}">
                  <a16:creationId xmlns:a16="http://schemas.microsoft.com/office/drawing/2014/main" id="{CB44FE35-55D5-0243-8E16-A1CDD70D5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" y="2023"/>
              <a:ext cx="1157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 dirty="0" err="1">
                  <a:solidFill>
                    <a:srgbClr val="FFFFFF"/>
                  </a:solidFill>
                </a:rPr>
                <a:t>гических</a:t>
              </a:r>
              <a:r>
                <a:rPr lang="ru-RU" altLang="ru-RU" sz="1200" b="1" dirty="0">
                  <a:solidFill>
                    <a:srgbClr val="FFFFFF"/>
                  </a:solidFill>
                </a:rPr>
                <a:t> регламентов</a:t>
              </a:r>
            </a:p>
          </p:txBody>
        </p:sp>
        <p:sp>
          <p:nvSpPr>
            <p:cNvPr id="515103" name="Rectangle 31">
              <a:extLst>
                <a:ext uri="{FF2B5EF4-FFF2-40B4-BE49-F238E27FC236}">
                  <a16:creationId xmlns:a16="http://schemas.microsoft.com/office/drawing/2014/main" id="{B43C26BC-D383-394E-9288-C9A6275DF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237"/>
              <a:ext cx="1300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Технические требования</a:t>
              </a:r>
            </a:p>
          </p:txBody>
        </p:sp>
        <p:sp>
          <p:nvSpPr>
            <p:cNvPr id="515104" name="Rectangle 32">
              <a:extLst>
                <a:ext uri="{FF2B5EF4-FFF2-40B4-BE49-F238E27FC236}">
                  <a16:creationId xmlns:a16="http://schemas.microsoft.com/office/drawing/2014/main" id="{0459A438-DA05-9D42-9841-0254B0253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2379"/>
              <a:ext cx="467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на трубы</a:t>
              </a:r>
            </a:p>
          </p:txBody>
        </p:sp>
        <p:sp>
          <p:nvSpPr>
            <p:cNvPr id="515105" name="Rectangle 33">
              <a:extLst>
                <a:ext uri="{FF2B5EF4-FFF2-40B4-BE49-F238E27FC236}">
                  <a16:creationId xmlns:a16="http://schemas.microsoft.com/office/drawing/2014/main" id="{86BAFEC2-C520-6A4D-84D5-340E0A377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519"/>
              <a:ext cx="1300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Технические требования</a:t>
              </a:r>
            </a:p>
          </p:txBody>
        </p:sp>
        <p:sp>
          <p:nvSpPr>
            <p:cNvPr id="515106" name="Rectangle 34">
              <a:extLst>
                <a:ext uri="{FF2B5EF4-FFF2-40B4-BE49-F238E27FC236}">
                  <a16:creationId xmlns:a16="http://schemas.microsoft.com/office/drawing/2014/main" id="{C945B5FC-DF84-CD42-8923-703C459E1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2661"/>
              <a:ext cx="682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на изоляцию</a:t>
              </a:r>
            </a:p>
          </p:txBody>
        </p:sp>
        <p:sp>
          <p:nvSpPr>
            <p:cNvPr id="515107" name="Rectangle 35">
              <a:extLst>
                <a:ext uri="{FF2B5EF4-FFF2-40B4-BE49-F238E27FC236}">
                  <a16:creationId xmlns:a16="http://schemas.microsoft.com/office/drawing/2014/main" id="{2353E534-457C-7B49-A43A-FDD5D1F77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801"/>
              <a:ext cx="420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СНИПы</a:t>
              </a:r>
            </a:p>
          </p:txBody>
        </p:sp>
        <p:sp>
          <p:nvSpPr>
            <p:cNvPr id="515108" name="Rectangle 36">
              <a:extLst>
                <a:ext uri="{FF2B5EF4-FFF2-40B4-BE49-F238E27FC236}">
                  <a16:creationId xmlns:a16="http://schemas.microsoft.com/office/drawing/2014/main" id="{7DD7845A-A08F-8B43-AD91-F4449FD64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4" y="2943"/>
              <a:ext cx="1579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Технологические регламенты </a:t>
              </a:r>
            </a:p>
          </p:txBody>
        </p:sp>
        <p:sp>
          <p:nvSpPr>
            <p:cNvPr id="515109" name="Rectangle 37">
              <a:extLst>
                <a:ext uri="{FF2B5EF4-FFF2-40B4-BE49-F238E27FC236}">
                  <a16:creationId xmlns:a16="http://schemas.microsoft.com/office/drawing/2014/main" id="{C788A7B0-FF21-174F-BFC8-23E97CF8B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6" y="3084"/>
              <a:ext cx="1330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наСМР , на эксплуатацию</a:t>
              </a:r>
            </a:p>
          </p:txBody>
        </p:sp>
        <p:sp>
          <p:nvSpPr>
            <p:cNvPr id="515110" name="Rectangle 38">
              <a:extLst>
                <a:ext uri="{FF2B5EF4-FFF2-40B4-BE49-F238E27FC236}">
                  <a16:creationId xmlns:a16="http://schemas.microsoft.com/office/drawing/2014/main" id="{77A246C8-D5EA-8045-B92F-E024417C4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" y="3225"/>
              <a:ext cx="268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 т.д.</a:t>
              </a:r>
            </a:p>
          </p:txBody>
        </p:sp>
        <p:sp>
          <p:nvSpPr>
            <p:cNvPr id="515111" name="Rectangle 39">
              <a:extLst>
                <a:ext uri="{FF2B5EF4-FFF2-40B4-BE49-F238E27FC236}">
                  <a16:creationId xmlns:a16="http://schemas.microsoft.com/office/drawing/2014/main" id="{07FE40D0-6BAE-4743-BAC6-D9AE43955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" y="3084"/>
              <a:ext cx="23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>
                  <a:solidFill>
                    <a:srgbClr val="1F1A17"/>
                  </a:solidFill>
                </a:rPr>
                <a:t> </a:t>
              </a:r>
              <a:endParaRPr lang="ru-RU" altLang="ru-RU" sz="1400"/>
            </a:p>
          </p:txBody>
        </p:sp>
        <p:sp>
          <p:nvSpPr>
            <p:cNvPr id="515112" name="Rectangle 40">
              <a:extLst>
                <a:ext uri="{FF2B5EF4-FFF2-40B4-BE49-F238E27FC236}">
                  <a16:creationId xmlns:a16="http://schemas.microsoft.com/office/drawing/2014/main" id="{21BE339A-F21D-FD44-84B0-0877374FF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1635"/>
              <a:ext cx="1299" cy="377"/>
            </a:xfrm>
            <a:prstGeom prst="rect">
              <a:avLst/>
            </a:prstGeom>
            <a:solidFill>
              <a:srgbClr val="F19ABE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19ABE"/>
              </a:extrusionClr>
              <a:contourClr>
                <a:srgbClr val="F19ABE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15" name="Rectangle 43">
              <a:extLst>
                <a:ext uri="{FF2B5EF4-FFF2-40B4-BE49-F238E27FC236}">
                  <a16:creationId xmlns:a16="http://schemas.microsoft.com/office/drawing/2014/main" id="{B75B78C7-D20D-1D44-8432-CA5E93FAE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" y="1668"/>
              <a:ext cx="1194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</a:rPr>
                <a:t>Выявленные факторы </a:t>
              </a:r>
            </a:p>
          </p:txBody>
        </p:sp>
        <p:sp>
          <p:nvSpPr>
            <p:cNvPr id="515116" name="Rectangle 44">
              <a:extLst>
                <a:ext uri="{FF2B5EF4-FFF2-40B4-BE49-F238E27FC236}">
                  <a16:creationId xmlns:a16="http://schemas.microsoft.com/office/drawing/2014/main" id="{301EF69B-1371-C043-9605-1709279A4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" y="1810"/>
              <a:ext cx="676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</a:rPr>
                <a:t>аварийности</a:t>
              </a:r>
            </a:p>
          </p:txBody>
        </p:sp>
        <p:sp>
          <p:nvSpPr>
            <p:cNvPr id="515117" name="Rectangle 45">
              <a:extLst>
                <a:ext uri="{FF2B5EF4-FFF2-40B4-BE49-F238E27FC236}">
                  <a16:creationId xmlns:a16="http://schemas.microsoft.com/office/drawing/2014/main" id="{62CE0081-77BD-1043-84F8-AC5DA5E02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" y="2023"/>
              <a:ext cx="730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Металл трубы</a:t>
              </a:r>
            </a:p>
          </p:txBody>
        </p:sp>
        <p:sp>
          <p:nvSpPr>
            <p:cNvPr id="515118" name="Rectangle 46">
              <a:extLst>
                <a:ext uri="{FF2B5EF4-FFF2-40B4-BE49-F238E27FC236}">
                  <a16:creationId xmlns:a16="http://schemas.microsoft.com/office/drawing/2014/main" id="{AA882ACB-030E-D44D-B1D0-1B3782EB5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2165"/>
              <a:ext cx="905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Заводская сварка</a:t>
              </a:r>
            </a:p>
          </p:txBody>
        </p:sp>
        <p:sp>
          <p:nvSpPr>
            <p:cNvPr id="515119" name="Rectangle 47">
              <a:extLst>
                <a:ext uri="{FF2B5EF4-FFF2-40B4-BE49-F238E27FC236}">
                  <a16:creationId xmlns:a16="http://schemas.microsoft.com/office/drawing/2014/main" id="{DDB235AA-1176-5747-8846-D6D1F3FCD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2305"/>
              <a:ext cx="523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Изоляция</a:t>
              </a:r>
            </a:p>
          </p:txBody>
        </p:sp>
        <p:sp>
          <p:nvSpPr>
            <p:cNvPr id="515120" name="Rectangle 48">
              <a:extLst>
                <a:ext uri="{FF2B5EF4-FFF2-40B4-BE49-F238E27FC236}">
                  <a16:creationId xmlns:a16="http://schemas.microsoft.com/office/drawing/2014/main" id="{6E383584-6369-E44E-B4E8-69F96EEBC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" y="2447"/>
              <a:ext cx="900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Трассовая сварка</a:t>
              </a:r>
            </a:p>
          </p:txBody>
        </p:sp>
        <p:sp>
          <p:nvSpPr>
            <p:cNvPr id="515121" name="Rectangle 49">
              <a:extLst>
                <a:ext uri="{FF2B5EF4-FFF2-40B4-BE49-F238E27FC236}">
                  <a16:creationId xmlns:a16="http://schemas.microsoft.com/office/drawing/2014/main" id="{1FCB852C-ABD7-AF46-9EC4-E8F6DDD5F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2587"/>
              <a:ext cx="658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Мониторинг</a:t>
              </a:r>
            </a:p>
          </p:txBody>
        </p:sp>
        <p:sp>
          <p:nvSpPr>
            <p:cNvPr id="515122" name="Rectangle 50">
              <a:extLst>
                <a:ext uri="{FF2B5EF4-FFF2-40B4-BE49-F238E27FC236}">
                  <a16:creationId xmlns:a16="http://schemas.microsoft.com/office/drawing/2014/main" id="{43825637-4F38-FC41-9CB0-A231D0D3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" y="2729"/>
              <a:ext cx="268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 т.д.</a:t>
              </a:r>
            </a:p>
          </p:txBody>
        </p:sp>
        <p:sp>
          <p:nvSpPr>
            <p:cNvPr id="515123" name="Rectangle 51">
              <a:extLst>
                <a:ext uri="{FF2B5EF4-FFF2-40B4-BE49-F238E27FC236}">
                  <a16:creationId xmlns:a16="http://schemas.microsoft.com/office/drawing/2014/main" id="{76FD7224-D080-3A42-B44C-B622CF813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2008"/>
              <a:ext cx="1299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25" name="Rectangle 53">
              <a:extLst>
                <a:ext uri="{FF2B5EF4-FFF2-40B4-BE49-F238E27FC236}">
                  <a16:creationId xmlns:a16="http://schemas.microsoft.com/office/drawing/2014/main" id="{DB0216AE-2647-664A-99E6-A9366AADA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2305"/>
              <a:ext cx="1299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26" name="Rectangle 54">
              <a:extLst>
                <a:ext uri="{FF2B5EF4-FFF2-40B4-BE49-F238E27FC236}">
                  <a16:creationId xmlns:a16="http://schemas.microsoft.com/office/drawing/2014/main" id="{113300FF-2837-034B-B90F-4444D658B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" y="2446"/>
              <a:ext cx="1300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27" name="Rectangle 55">
              <a:extLst>
                <a:ext uri="{FF2B5EF4-FFF2-40B4-BE49-F238E27FC236}">
                  <a16:creationId xmlns:a16="http://schemas.microsoft.com/office/drawing/2014/main" id="{EF654B9E-B9AE-8D49-9D8F-6ADB0DD62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2591"/>
              <a:ext cx="1299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28" name="Rectangle 56">
              <a:extLst>
                <a:ext uri="{FF2B5EF4-FFF2-40B4-BE49-F238E27FC236}">
                  <a16:creationId xmlns:a16="http://schemas.microsoft.com/office/drawing/2014/main" id="{7C0E37C7-ADC3-234A-AC2F-B7C1F30BB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2737"/>
              <a:ext cx="1299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31" name="Rectangle 59">
              <a:extLst>
                <a:ext uri="{FF2B5EF4-FFF2-40B4-BE49-F238E27FC236}">
                  <a16:creationId xmlns:a16="http://schemas.microsoft.com/office/drawing/2014/main" id="{9AFE7E59-BAEF-9143-8D6A-25B5BD3D2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788"/>
              <a:ext cx="1417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32" name="Rectangle 60">
              <a:extLst>
                <a:ext uri="{FF2B5EF4-FFF2-40B4-BE49-F238E27FC236}">
                  <a16:creationId xmlns:a16="http://schemas.microsoft.com/office/drawing/2014/main" id="{9D7E71CA-C12C-3140-A7F1-56CA1A262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940"/>
              <a:ext cx="1427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34" name="Rectangle 62">
              <a:extLst>
                <a:ext uri="{FF2B5EF4-FFF2-40B4-BE49-F238E27FC236}">
                  <a16:creationId xmlns:a16="http://schemas.microsoft.com/office/drawing/2014/main" id="{F8468752-F1CA-BE44-A8BB-36DF0B9ED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1661"/>
              <a:ext cx="1300" cy="379"/>
            </a:xfrm>
            <a:prstGeom prst="rect">
              <a:avLst/>
            </a:prstGeom>
            <a:solidFill>
              <a:srgbClr val="F19ABE"/>
            </a:solidFill>
            <a:ln>
              <a:noFill/>
            </a:ln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19ABE"/>
              </a:extrusionClr>
              <a:contourClr>
                <a:srgbClr val="F19ABE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39" name="Rectangle 67">
              <a:extLst>
                <a:ext uri="{FF2B5EF4-FFF2-40B4-BE49-F238E27FC236}">
                  <a16:creationId xmlns:a16="http://schemas.microsoft.com/office/drawing/2014/main" id="{4A98E458-188C-554A-88AF-44564D5EF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" y="2206"/>
              <a:ext cx="1289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Новые прокатные станы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40" name="Rectangle 68">
              <a:extLst>
                <a:ext uri="{FF2B5EF4-FFF2-40B4-BE49-F238E27FC236}">
                  <a16:creationId xmlns:a16="http://schemas.microsoft.com/office/drawing/2014/main" id="{FD96F1A8-F524-9943-A125-4043C4CED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" y="2333"/>
              <a:ext cx="130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Новое оборудование для 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41" name="Rectangle 69">
              <a:extLst>
                <a:ext uri="{FF2B5EF4-FFF2-40B4-BE49-F238E27FC236}">
                  <a16:creationId xmlns:a16="http://schemas.microsoft.com/office/drawing/2014/main" id="{ECD797EA-897C-E545-82BD-3B2406084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2475"/>
              <a:ext cx="106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заводской изоляции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42" name="Rectangle 70">
              <a:extLst>
                <a:ext uri="{FF2B5EF4-FFF2-40B4-BE49-F238E27FC236}">
                  <a16:creationId xmlns:a16="http://schemas.microsoft.com/office/drawing/2014/main" id="{427E68B2-6893-7E4D-AAE1-511A0980B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" y="2658"/>
              <a:ext cx="105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Внедрение системы 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43" name="Rectangle 71">
              <a:extLst>
                <a:ext uri="{FF2B5EF4-FFF2-40B4-BE49-F238E27FC236}">
                  <a16:creationId xmlns:a16="http://schemas.microsoft.com/office/drawing/2014/main" id="{9365BAF5-AE4B-1A48-BB62-3B1D70ECD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2773"/>
              <a:ext cx="97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контроля качества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44" name="Rectangle 72">
              <a:extLst>
                <a:ext uri="{FF2B5EF4-FFF2-40B4-BE49-F238E27FC236}">
                  <a16:creationId xmlns:a16="http://schemas.microsoft.com/office/drawing/2014/main" id="{7A49BBD7-FB5C-6C4E-B2DA-E46AB3FC6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" y="2898"/>
              <a:ext cx="26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и т.д.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46" name="Rectangle 74">
              <a:extLst>
                <a:ext uri="{FF2B5EF4-FFF2-40B4-BE49-F238E27FC236}">
                  <a16:creationId xmlns:a16="http://schemas.microsoft.com/office/drawing/2014/main" id="{B7E6E502-918E-2E45-9CF4-D51722579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190"/>
              <a:ext cx="1299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47" name="Rectangle 75">
              <a:extLst>
                <a:ext uri="{FF2B5EF4-FFF2-40B4-BE49-F238E27FC236}">
                  <a16:creationId xmlns:a16="http://schemas.microsoft.com/office/drawing/2014/main" id="{5FFA779E-ACB2-FA4A-9A24-928ADB30B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2332"/>
              <a:ext cx="1300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48" name="Rectangle 76">
              <a:extLst>
                <a:ext uri="{FF2B5EF4-FFF2-40B4-BE49-F238E27FC236}">
                  <a16:creationId xmlns:a16="http://schemas.microsoft.com/office/drawing/2014/main" id="{F3C94CB5-65A1-E340-90B9-2A476F42C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2618"/>
              <a:ext cx="1300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50" name="Freeform 78">
              <a:extLst>
                <a:ext uri="{FF2B5EF4-FFF2-40B4-BE49-F238E27FC236}">
                  <a16:creationId xmlns:a16="http://schemas.microsoft.com/office/drawing/2014/main" id="{518DF96E-9CDF-444A-9B96-CE91BF296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2237"/>
              <a:ext cx="701" cy="417"/>
            </a:xfrm>
            <a:custGeom>
              <a:avLst/>
              <a:gdLst>
                <a:gd name="T0" fmla="*/ 0 w 732"/>
                <a:gd name="T1" fmla="*/ 313 h 417"/>
                <a:gd name="T2" fmla="*/ 365 w 732"/>
                <a:gd name="T3" fmla="*/ 313 h 417"/>
                <a:gd name="T4" fmla="*/ 365 w 732"/>
                <a:gd name="T5" fmla="*/ 417 h 417"/>
                <a:gd name="T6" fmla="*/ 732 w 732"/>
                <a:gd name="T7" fmla="*/ 209 h 417"/>
                <a:gd name="T8" fmla="*/ 365 w 732"/>
                <a:gd name="T9" fmla="*/ 0 h 417"/>
                <a:gd name="T10" fmla="*/ 365 w 732"/>
                <a:gd name="T11" fmla="*/ 104 h 417"/>
                <a:gd name="T12" fmla="*/ 0 w 732"/>
                <a:gd name="T13" fmla="*/ 104 h 417"/>
                <a:gd name="T14" fmla="*/ 0 w 732"/>
                <a:gd name="T15" fmla="*/ 3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2" h="417">
                  <a:moveTo>
                    <a:pt x="0" y="313"/>
                  </a:moveTo>
                  <a:lnTo>
                    <a:pt x="365" y="313"/>
                  </a:lnTo>
                  <a:lnTo>
                    <a:pt x="365" y="417"/>
                  </a:lnTo>
                  <a:lnTo>
                    <a:pt x="732" y="209"/>
                  </a:lnTo>
                  <a:lnTo>
                    <a:pt x="365" y="0"/>
                  </a:lnTo>
                  <a:lnTo>
                    <a:pt x="365" y="104"/>
                  </a:lnTo>
                  <a:lnTo>
                    <a:pt x="0" y="104"/>
                  </a:lnTo>
                  <a:lnTo>
                    <a:pt x="0" y="313"/>
                  </a:lnTo>
                  <a:close/>
                </a:path>
              </a:pathLst>
            </a:custGeom>
            <a:solidFill>
              <a:srgbClr val="C9E4FF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C9E4FF"/>
              </a:extrusionClr>
              <a:contourClr>
                <a:srgbClr val="C9E4FF"/>
              </a:contour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52" name="Rectangle 80">
              <a:extLst>
                <a:ext uri="{FF2B5EF4-FFF2-40B4-BE49-F238E27FC236}">
                  <a16:creationId xmlns:a16="http://schemas.microsoft.com/office/drawing/2014/main" id="{5A12FD8A-DF52-AF4D-8AF9-63B64A53C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3" y="2368"/>
              <a:ext cx="447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400" b="1">
                  <a:solidFill>
                    <a:schemeClr val="accent2"/>
                  </a:solidFill>
                </a:rPr>
                <a:t>Анализ</a:t>
              </a:r>
            </a:p>
          </p:txBody>
        </p:sp>
        <p:sp>
          <p:nvSpPr>
            <p:cNvPr id="515153" name="Freeform 81">
              <a:extLst>
                <a:ext uri="{FF2B5EF4-FFF2-40B4-BE49-F238E27FC236}">
                  <a16:creationId xmlns:a16="http://schemas.microsoft.com/office/drawing/2014/main" id="{8D803FC9-E697-9C4A-AF3F-4D2D7A44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" y="2235"/>
              <a:ext cx="872" cy="417"/>
            </a:xfrm>
            <a:custGeom>
              <a:avLst/>
              <a:gdLst>
                <a:gd name="T0" fmla="*/ 0 w 930"/>
                <a:gd name="T1" fmla="*/ 313 h 417"/>
                <a:gd name="T2" fmla="*/ 554 w 930"/>
                <a:gd name="T3" fmla="*/ 313 h 417"/>
                <a:gd name="T4" fmla="*/ 554 w 930"/>
                <a:gd name="T5" fmla="*/ 417 h 417"/>
                <a:gd name="T6" fmla="*/ 930 w 930"/>
                <a:gd name="T7" fmla="*/ 209 h 417"/>
                <a:gd name="T8" fmla="*/ 554 w 930"/>
                <a:gd name="T9" fmla="*/ 0 h 417"/>
                <a:gd name="T10" fmla="*/ 554 w 930"/>
                <a:gd name="T11" fmla="*/ 105 h 417"/>
                <a:gd name="T12" fmla="*/ 0 w 930"/>
                <a:gd name="T13" fmla="*/ 105 h 417"/>
                <a:gd name="T14" fmla="*/ 0 w 930"/>
                <a:gd name="T15" fmla="*/ 313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0" h="417">
                  <a:moveTo>
                    <a:pt x="0" y="313"/>
                  </a:moveTo>
                  <a:lnTo>
                    <a:pt x="554" y="313"/>
                  </a:lnTo>
                  <a:lnTo>
                    <a:pt x="554" y="417"/>
                  </a:lnTo>
                  <a:lnTo>
                    <a:pt x="930" y="209"/>
                  </a:lnTo>
                  <a:lnTo>
                    <a:pt x="554" y="0"/>
                  </a:lnTo>
                  <a:lnTo>
                    <a:pt x="554" y="105"/>
                  </a:lnTo>
                  <a:lnTo>
                    <a:pt x="0" y="105"/>
                  </a:lnTo>
                  <a:lnTo>
                    <a:pt x="0" y="313"/>
                  </a:lnTo>
                  <a:close/>
                </a:path>
              </a:pathLst>
            </a:custGeom>
            <a:solidFill>
              <a:srgbClr val="C9E4FF"/>
            </a:solidFill>
            <a:ln>
              <a:noFill/>
            </a:ln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C9E4FF"/>
              </a:extrusionClr>
              <a:contourClr>
                <a:srgbClr val="C9E4FF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55" name="Rectangle 83">
              <a:extLst>
                <a:ext uri="{FF2B5EF4-FFF2-40B4-BE49-F238E27FC236}">
                  <a16:creationId xmlns:a16="http://schemas.microsoft.com/office/drawing/2014/main" id="{2DD80956-C0D6-9D46-942A-1394ABBB3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1" y="2369"/>
              <a:ext cx="66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400" b="1">
                  <a:solidFill>
                    <a:schemeClr val="accent2"/>
                  </a:solidFill>
                </a:rPr>
                <a:t>Внедрение</a:t>
              </a:r>
              <a:endParaRPr lang="ru-RU" altLang="ru-RU" sz="1000">
                <a:solidFill>
                  <a:schemeClr val="accent2"/>
                </a:solidFill>
              </a:endParaRPr>
            </a:p>
          </p:txBody>
        </p:sp>
        <p:sp>
          <p:nvSpPr>
            <p:cNvPr id="515156" name="Rectangle 84">
              <a:extLst>
                <a:ext uri="{FF2B5EF4-FFF2-40B4-BE49-F238E27FC236}">
                  <a16:creationId xmlns:a16="http://schemas.microsoft.com/office/drawing/2014/main" id="{6466B94C-2725-0741-9AAF-5187BBA60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" y="3113"/>
              <a:ext cx="968" cy="157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66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59" name="Rectangle 87">
              <a:extLst>
                <a:ext uri="{FF2B5EF4-FFF2-40B4-BE49-F238E27FC236}">
                  <a16:creationId xmlns:a16="http://schemas.microsoft.com/office/drawing/2014/main" id="{872FF727-ED90-0242-BF4D-8BB372A2A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" y="3113"/>
              <a:ext cx="809" cy="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chemeClr val="accent2"/>
                  </a:solidFill>
                </a:rPr>
                <a:t>Частота аварий</a:t>
              </a:r>
            </a:p>
          </p:txBody>
        </p:sp>
        <p:sp>
          <p:nvSpPr>
            <p:cNvPr id="515161" name="Rectangle 89">
              <a:extLst>
                <a:ext uri="{FF2B5EF4-FFF2-40B4-BE49-F238E27FC236}">
                  <a16:creationId xmlns:a16="http://schemas.microsoft.com/office/drawing/2014/main" id="{8350E533-B22F-9247-841C-205A7FFF4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475"/>
              <a:ext cx="3012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b="1">
                  <a:solidFill>
                    <a:srgbClr val="3333CC"/>
                  </a:solidFill>
                </a:rPr>
                <a:t>Воздействия на факторы аварийности</a:t>
              </a:r>
              <a:endParaRPr lang="ru-RU" altLang="ru-RU" sz="1400">
                <a:solidFill>
                  <a:srgbClr val="3333CC"/>
                </a:solidFill>
              </a:endParaRPr>
            </a:p>
          </p:txBody>
        </p:sp>
        <p:grpSp>
          <p:nvGrpSpPr>
            <p:cNvPr id="515197" name="Group 125">
              <a:extLst>
                <a:ext uri="{FF2B5EF4-FFF2-40B4-BE49-F238E27FC236}">
                  <a16:creationId xmlns:a16="http://schemas.microsoft.com/office/drawing/2014/main" id="{FEF90820-6641-8D49-AF5B-390DB14271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0" y="682"/>
              <a:ext cx="2375" cy="356"/>
              <a:chOff x="1996" y="689"/>
              <a:chExt cx="2375" cy="356"/>
            </a:xfrm>
          </p:grpSpPr>
          <p:sp>
            <p:nvSpPr>
              <p:cNvPr id="515162" name="Rectangle 90">
                <a:extLst>
                  <a:ext uri="{FF2B5EF4-FFF2-40B4-BE49-F238E27FC236}">
                    <a16:creationId xmlns:a16="http://schemas.microsoft.com/office/drawing/2014/main" id="{355366C2-4836-7641-93F9-C77D74E43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1996" y="860"/>
                <a:ext cx="95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В</a:t>
                </a:r>
                <a:endParaRPr lang="ru-RU" altLang="ru-RU" sz="1400"/>
              </a:p>
            </p:txBody>
          </p:sp>
          <p:sp>
            <p:nvSpPr>
              <p:cNvPr id="515163" name="Rectangle 91">
                <a:extLst>
                  <a:ext uri="{FF2B5EF4-FFF2-40B4-BE49-F238E27FC236}">
                    <a16:creationId xmlns:a16="http://schemas.microsoft.com/office/drawing/2014/main" id="{7E553B4B-41BC-7948-B45C-D5B6EAC4B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60000">
                <a:off x="2097" y="829"/>
                <a:ext cx="88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Р</a:t>
                </a:r>
                <a:endParaRPr lang="ru-RU" altLang="ru-RU" sz="1400"/>
              </a:p>
            </p:txBody>
          </p:sp>
          <p:sp>
            <p:nvSpPr>
              <p:cNvPr id="515164" name="Rectangle 92">
                <a:extLst>
                  <a:ext uri="{FF2B5EF4-FFF2-40B4-BE49-F238E27FC236}">
                    <a16:creationId xmlns:a16="http://schemas.microsoft.com/office/drawing/2014/main" id="{CB29DB2C-9A17-234D-87BF-98A8424CA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80000">
                <a:off x="2193" y="802"/>
                <a:ext cx="9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Е</a:t>
                </a:r>
                <a:endParaRPr lang="ru-RU" altLang="ru-RU" sz="1400"/>
              </a:p>
            </p:txBody>
          </p:sp>
          <p:sp>
            <p:nvSpPr>
              <p:cNvPr id="515165" name="Rectangle 93">
                <a:extLst>
                  <a:ext uri="{FF2B5EF4-FFF2-40B4-BE49-F238E27FC236}">
                    <a16:creationId xmlns:a16="http://schemas.microsoft.com/office/drawing/2014/main" id="{D74FA58B-73FB-7440-B951-AE2078CAA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000000">
                <a:off x="2286" y="774"/>
                <a:ext cx="134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М</a:t>
                </a:r>
                <a:endParaRPr lang="ru-RU" altLang="ru-RU" sz="1400"/>
              </a:p>
            </p:txBody>
          </p:sp>
          <p:sp>
            <p:nvSpPr>
              <p:cNvPr id="515166" name="Rectangle 94">
                <a:extLst>
                  <a:ext uri="{FF2B5EF4-FFF2-40B4-BE49-F238E27FC236}">
                    <a16:creationId xmlns:a16="http://schemas.microsoft.com/office/drawing/2014/main" id="{E762AC53-E9EB-1D40-8344-0BCC50FDE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20000">
                <a:off x="2419" y="752"/>
                <a:ext cx="95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Е</a:t>
                </a:r>
                <a:endParaRPr lang="ru-RU" altLang="ru-RU" sz="1400"/>
              </a:p>
            </p:txBody>
          </p:sp>
          <p:sp>
            <p:nvSpPr>
              <p:cNvPr id="515167" name="Rectangle 95">
                <a:extLst>
                  <a:ext uri="{FF2B5EF4-FFF2-40B4-BE49-F238E27FC236}">
                    <a16:creationId xmlns:a16="http://schemas.microsoft.com/office/drawing/2014/main" id="{A86999E9-2AF8-A44E-B682-FD6EB36C9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180000">
                <a:off x="2513" y="736"/>
                <a:ext cx="117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Н</a:t>
                </a:r>
                <a:endParaRPr lang="ru-RU" altLang="ru-RU" sz="1400"/>
              </a:p>
            </p:txBody>
          </p:sp>
          <p:sp>
            <p:nvSpPr>
              <p:cNvPr id="515168" name="Rectangle 96">
                <a:extLst>
                  <a:ext uri="{FF2B5EF4-FFF2-40B4-BE49-F238E27FC236}">
                    <a16:creationId xmlns:a16="http://schemas.microsoft.com/office/drawing/2014/main" id="{F84DC6BA-EF21-7340-8217-4BD563051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40000">
                <a:off x="2620" y="719"/>
                <a:ext cx="117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Н</a:t>
                </a:r>
                <a:endParaRPr lang="ru-RU" altLang="ru-RU" sz="1400"/>
              </a:p>
            </p:txBody>
          </p:sp>
          <p:sp>
            <p:nvSpPr>
              <p:cNvPr id="515169" name="Rectangle 97">
                <a:extLst>
                  <a:ext uri="{FF2B5EF4-FFF2-40B4-BE49-F238E27FC236}">
                    <a16:creationId xmlns:a16="http://schemas.microsoft.com/office/drawing/2014/main" id="{8BE8A4D1-952F-124C-9231-2591B82C3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00000">
                <a:off x="2736" y="709"/>
                <a:ext cx="11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О</a:t>
                </a:r>
                <a:endParaRPr lang="ru-RU" altLang="ru-RU" sz="1400"/>
              </a:p>
            </p:txBody>
          </p:sp>
          <p:sp>
            <p:nvSpPr>
              <p:cNvPr id="515170" name="Rectangle 98">
                <a:extLst>
                  <a:ext uri="{FF2B5EF4-FFF2-40B4-BE49-F238E27FC236}">
                    <a16:creationId xmlns:a16="http://schemas.microsoft.com/office/drawing/2014/main" id="{24E3E410-537C-3D43-BC36-BBB211CF0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420000">
                <a:off x="2846" y="698"/>
                <a:ext cx="118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Й</a:t>
                </a:r>
                <a:endParaRPr lang="ru-RU" altLang="ru-RU" sz="1400"/>
              </a:p>
            </p:txBody>
          </p:sp>
          <p:sp>
            <p:nvSpPr>
              <p:cNvPr id="515171" name="Rectangle 99">
                <a:extLst>
                  <a:ext uri="{FF2B5EF4-FFF2-40B4-BE49-F238E27FC236}">
                    <a16:creationId xmlns:a16="http://schemas.microsoft.com/office/drawing/2014/main" id="{86FEF0A8-EF33-B142-BC43-37470FF8A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420000">
                <a:off x="2962" y="694"/>
                <a:ext cx="35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 </a:t>
                </a:r>
                <a:endParaRPr lang="ru-RU" altLang="ru-RU" sz="1400"/>
              </a:p>
            </p:txBody>
          </p:sp>
          <p:sp>
            <p:nvSpPr>
              <p:cNvPr id="515172" name="Rectangle 100">
                <a:extLst>
                  <a:ext uri="{FF2B5EF4-FFF2-40B4-BE49-F238E27FC236}">
                    <a16:creationId xmlns:a16="http://schemas.microsoft.com/office/drawing/2014/main" id="{AB812ECD-6402-F445-A418-DB9830FBF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480000">
                <a:off x="2999" y="692"/>
                <a:ext cx="116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Ц</a:t>
                </a:r>
                <a:endParaRPr lang="ru-RU" altLang="ru-RU" sz="1400"/>
              </a:p>
            </p:txBody>
          </p:sp>
          <p:sp>
            <p:nvSpPr>
              <p:cNvPr id="515173" name="Rectangle 101">
                <a:extLst>
                  <a:ext uri="{FF2B5EF4-FFF2-40B4-BE49-F238E27FC236}">
                    <a16:creationId xmlns:a16="http://schemas.microsoft.com/office/drawing/2014/main" id="{3A82E2C1-2488-F04C-A323-9E1C8B607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540000">
                <a:off x="3108" y="689"/>
                <a:ext cx="118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И</a:t>
                </a:r>
                <a:endParaRPr lang="ru-RU" altLang="ru-RU" sz="1400"/>
              </a:p>
            </p:txBody>
          </p:sp>
          <p:sp>
            <p:nvSpPr>
              <p:cNvPr id="515174" name="Rectangle 102">
                <a:extLst>
                  <a:ext uri="{FF2B5EF4-FFF2-40B4-BE49-F238E27FC236}">
                    <a16:creationId xmlns:a16="http://schemas.microsoft.com/office/drawing/2014/main" id="{FEE004C9-3EF5-CC49-B375-9ED897520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3216" y="690"/>
                <a:ext cx="100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К</a:t>
                </a:r>
                <a:endParaRPr lang="ru-RU" altLang="ru-RU" sz="1400"/>
              </a:p>
            </p:txBody>
          </p:sp>
          <p:sp>
            <p:nvSpPr>
              <p:cNvPr id="515175" name="Rectangle 103">
                <a:extLst>
                  <a:ext uri="{FF2B5EF4-FFF2-40B4-BE49-F238E27FC236}">
                    <a16:creationId xmlns:a16="http://schemas.microsoft.com/office/drawing/2014/main" id="{AC72C5A7-552B-9B43-ABBE-7E9E5B5E1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">
                <a:off x="3306" y="689"/>
                <a:ext cx="10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Л</a:t>
                </a:r>
                <a:endParaRPr lang="ru-RU" altLang="ru-RU" sz="1400"/>
              </a:p>
            </p:txBody>
          </p:sp>
          <p:sp>
            <p:nvSpPr>
              <p:cNvPr id="515176" name="Rectangle 104">
                <a:extLst>
                  <a:ext uri="{FF2B5EF4-FFF2-40B4-BE49-F238E27FC236}">
                    <a16:creationId xmlns:a16="http://schemas.microsoft.com/office/drawing/2014/main" id="{DA376156-3E2B-8142-A73C-A56CA44D0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">
                <a:off x="3415" y="692"/>
                <a:ext cx="35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 </a:t>
                </a:r>
                <a:endParaRPr lang="ru-RU" altLang="ru-RU" sz="1400"/>
              </a:p>
            </p:txBody>
          </p:sp>
          <p:sp>
            <p:nvSpPr>
              <p:cNvPr id="515177" name="Rectangle 105">
                <a:extLst>
                  <a:ext uri="{FF2B5EF4-FFF2-40B4-BE49-F238E27FC236}">
                    <a16:creationId xmlns:a16="http://schemas.microsoft.com/office/drawing/2014/main" id="{968B59BF-FF03-334B-85D4-764E570A0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0000">
                <a:off x="3451" y="697"/>
                <a:ext cx="93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~</a:t>
                </a:r>
                <a:endParaRPr lang="ru-RU" altLang="ru-RU" sz="1400"/>
              </a:p>
            </p:txBody>
          </p:sp>
          <p:sp>
            <p:nvSpPr>
              <p:cNvPr id="515178" name="Rectangle 106">
                <a:extLst>
                  <a:ext uri="{FF2B5EF4-FFF2-40B4-BE49-F238E27FC236}">
                    <a16:creationId xmlns:a16="http://schemas.microsoft.com/office/drawing/2014/main" id="{6995E596-5308-B24F-B0B0-1D9FEDBAB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0000">
                <a:off x="3544" y="703"/>
                <a:ext cx="35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 </a:t>
                </a:r>
                <a:endParaRPr lang="ru-RU" altLang="ru-RU" sz="1400"/>
              </a:p>
            </p:txBody>
          </p:sp>
          <p:sp>
            <p:nvSpPr>
              <p:cNvPr id="515179" name="Rectangle 107">
                <a:extLst>
                  <a:ext uri="{FF2B5EF4-FFF2-40B4-BE49-F238E27FC236}">
                    <a16:creationId xmlns:a16="http://schemas.microsoft.com/office/drawing/2014/main" id="{6EB2F9B7-948F-C446-8F1F-C2DB8629B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0000">
                <a:off x="3583" y="709"/>
                <a:ext cx="8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2</a:t>
                </a:r>
                <a:endParaRPr lang="ru-RU" altLang="ru-RU" sz="1400"/>
              </a:p>
            </p:txBody>
          </p:sp>
          <p:sp>
            <p:nvSpPr>
              <p:cNvPr id="515180" name="Rectangle 108">
                <a:extLst>
                  <a:ext uri="{FF2B5EF4-FFF2-40B4-BE49-F238E27FC236}">
                    <a16:creationId xmlns:a16="http://schemas.microsoft.com/office/drawing/2014/main" id="{EE6620DB-4FFA-8D48-841F-C0FF934B1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">
                <a:off x="3664" y="714"/>
                <a:ext cx="88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0</a:t>
                </a:r>
                <a:endParaRPr lang="ru-RU" altLang="ru-RU" sz="1400"/>
              </a:p>
            </p:txBody>
          </p:sp>
          <p:sp>
            <p:nvSpPr>
              <p:cNvPr id="515181" name="Rectangle 109">
                <a:extLst>
                  <a:ext uri="{FF2B5EF4-FFF2-40B4-BE49-F238E27FC236}">
                    <a16:creationId xmlns:a16="http://schemas.microsoft.com/office/drawing/2014/main" id="{16BD1E3A-8921-174E-87BA-43ECF5351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20000">
                <a:off x="3751" y="724"/>
                <a:ext cx="4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.</a:t>
                </a:r>
                <a:endParaRPr lang="ru-RU" altLang="ru-RU" sz="1400"/>
              </a:p>
            </p:txBody>
          </p:sp>
          <p:sp>
            <p:nvSpPr>
              <p:cNvPr id="515182" name="Rectangle 110">
                <a:extLst>
                  <a:ext uri="{FF2B5EF4-FFF2-40B4-BE49-F238E27FC236}">
                    <a16:creationId xmlns:a16="http://schemas.microsoft.com/office/drawing/2014/main" id="{D0E00270-2A80-8A40-8BC5-04CCA00F1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20000">
                <a:off x="3792" y="729"/>
                <a:ext cx="39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.</a:t>
                </a:r>
                <a:endParaRPr lang="ru-RU" altLang="ru-RU" sz="1400"/>
              </a:p>
            </p:txBody>
          </p:sp>
          <p:sp>
            <p:nvSpPr>
              <p:cNvPr id="515183" name="Rectangle 111">
                <a:extLst>
                  <a:ext uri="{FF2B5EF4-FFF2-40B4-BE49-F238E27FC236}">
                    <a16:creationId xmlns:a16="http://schemas.microsoft.com/office/drawing/2014/main" id="{6D2CFFDB-68D6-5F4C-B28E-1565FB76C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3836" y="736"/>
                <a:ext cx="4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.</a:t>
                </a:r>
                <a:endParaRPr lang="ru-RU" altLang="ru-RU" sz="1400"/>
              </a:p>
            </p:txBody>
          </p:sp>
          <p:sp>
            <p:nvSpPr>
              <p:cNvPr id="515184" name="Rectangle 112">
                <a:extLst>
                  <a:ext uri="{FF2B5EF4-FFF2-40B4-BE49-F238E27FC236}">
                    <a16:creationId xmlns:a16="http://schemas.microsoft.com/office/drawing/2014/main" id="{151C7009-42C5-3E4A-85FC-5777FADBA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80000">
                <a:off x="3876" y="745"/>
                <a:ext cx="80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2</a:t>
                </a:r>
                <a:endParaRPr lang="ru-RU" altLang="ru-RU" sz="1400"/>
              </a:p>
            </p:txBody>
          </p:sp>
          <p:sp>
            <p:nvSpPr>
              <p:cNvPr id="515185" name="Rectangle 113">
                <a:extLst>
                  <a:ext uri="{FF2B5EF4-FFF2-40B4-BE49-F238E27FC236}">
                    <a16:creationId xmlns:a16="http://schemas.microsoft.com/office/drawing/2014/main" id="{9DD777C6-A332-A84A-A4A5-2695C0409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">
                <a:off x="3960" y="762"/>
                <a:ext cx="76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5</a:t>
                </a:r>
                <a:endParaRPr lang="ru-RU" altLang="ru-RU" sz="1400"/>
              </a:p>
            </p:txBody>
          </p:sp>
          <p:sp>
            <p:nvSpPr>
              <p:cNvPr id="515186" name="Rectangle 114">
                <a:extLst>
                  <a:ext uri="{FF2B5EF4-FFF2-40B4-BE49-F238E27FC236}">
                    <a16:creationId xmlns:a16="http://schemas.microsoft.com/office/drawing/2014/main" id="{35CB0F0E-D708-FE45-BC83-CD3BDDB27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0">
                <a:off x="4045" y="777"/>
                <a:ext cx="35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 </a:t>
                </a:r>
                <a:endParaRPr lang="ru-RU" altLang="ru-RU" sz="1400"/>
              </a:p>
            </p:txBody>
          </p:sp>
          <p:sp>
            <p:nvSpPr>
              <p:cNvPr id="515187" name="Rectangle 115">
                <a:extLst>
                  <a:ext uri="{FF2B5EF4-FFF2-40B4-BE49-F238E27FC236}">
                    <a16:creationId xmlns:a16="http://schemas.microsoft.com/office/drawing/2014/main" id="{42E5278B-2FAA-784A-B349-9ECD03F9A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4080" y="792"/>
                <a:ext cx="10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Л</a:t>
                </a:r>
                <a:endParaRPr lang="ru-RU" altLang="ru-RU" sz="1400"/>
              </a:p>
            </p:txBody>
          </p:sp>
          <p:sp>
            <p:nvSpPr>
              <p:cNvPr id="515188" name="Rectangle 116">
                <a:extLst>
                  <a:ext uri="{FF2B5EF4-FFF2-40B4-BE49-F238E27FC236}">
                    <a16:creationId xmlns:a16="http://schemas.microsoft.com/office/drawing/2014/main" id="{D58EBBEC-6D35-9C4E-9AEF-546CF68E9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4187" y="818"/>
                <a:ext cx="9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Е</a:t>
                </a:r>
                <a:endParaRPr lang="ru-RU" altLang="ru-RU" sz="1400"/>
              </a:p>
            </p:txBody>
          </p:sp>
          <p:sp>
            <p:nvSpPr>
              <p:cNvPr id="515189" name="Rectangle 117">
                <a:extLst>
                  <a:ext uri="{FF2B5EF4-FFF2-40B4-BE49-F238E27FC236}">
                    <a16:creationId xmlns:a16="http://schemas.microsoft.com/office/drawing/2014/main" id="{7750C2D9-F55A-6242-8502-D98FBD2D1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60000">
                <a:off x="4282" y="850"/>
                <a:ext cx="89" cy="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altLang="ru-RU">
                    <a:solidFill>
                      <a:srgbClr val="1F1A17"/>
                    </a:solidFill>
                  </a:rPr>
                  <a:t>Т</a:t>
                </a:r>
                <a:endParaRPr lang="ru-RU" altLang="ru-RU" sz="1400"/>
              </a:p>
            </p:txBody>
          </p:sp>
        </p:grpSp>
        <p:sp>
          <p:nvSpPr>
            <p:cNvPr id="515192" name="Rectangle 120">
              <a:extLst>
                <a:ext uri="{FF2B5EF4-FFF2-40B4-BE49-F238E27FC236}">
                  <a16:creationId xmlns:a16="http://schemas.microsoft.com/office/drawing/2014/main" id="{C3D94CC5-C527-FD49-B07C-BFAB44EBD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8" y="2051"/>
              <a:ext cx="66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Новые стали</a:t>
              </a:r>
              <a:endParaRPr lang="ru-RU" alt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15193" name="Rectangle 121">
              <a:extLst>
                <a:ext uri="{FF2B5EF4-FFF2-40B4-BE49-F238E27FC236}">
                  <a16:creationId xmlns:a16="http://schemas.microsoft.com/office/drawing/2014/main" id="{2A90D484-F831-E34F-8B59-D5E9E68DE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1696"/>
              <a:ext cx="919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</a:rPr>
                <a:t>Осуществленные </a:t>
              </a:r>
              <a:endParaRPr lang="ru-RU" altLang="ru-RU" sz="1400">
                <a:solidFill>
                  <a:srgbClr val="FFFFFF"/>
                </a:solidFill>
              </a:endParaRPr>
            </a:p>
          </p:txBody>
        </p:sp>
        <p:sp>
          <p:nvSpPr>
            <p:cNvPr id="515194" name="Rectangle 122">
              <a:extLst>
                <a:ext uri="{FF2B5EF4-FFF2-40B4-BE49-F238E27FC236}">
                  <a16:creationId xmlns:a16="http://schemas.microsoft.com/office/drawing/2014/main" id="{74AC18AB-8069-1648-BF69-3FAE1398F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" y="1837"/>
              <a:ext cx="699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1200" b="1">
                  <a:solidFill>
                    <a:srgbClr val="FFFFFF"/>
                  </a:solidFill>
                </a:rPr>
                <a:t>мероприятия</a:t>
              </a:r>
              <a:endParaRPr lang="ru-RU" altLang="ru-RU" sz="1400">
                <a:solidFill>
                  <a:srgbClr val="FFFFFF"/>
                </a:solidFill>
              </a:endParaRPr>
            </a:p>
          </p:txBody>
        </p:sp>
        <p:sp>
          <p:nvSpPr>
            <p:cNvPr id="515195" name="Rectangle 123">
              <a:extLst>
                <a:ext uri="{FF2B5EF4-FFF2-40B4-BE49-F238E27FC236}">
                  <a16:creationId xmlns:a16="http://schemas.microsoft.com/office/drawing/2014/main" id="{ADBE8B75-9111-CC45-BFB7-EDD2023ED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522"/>
              <a:ext cx="1417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196" name="Freeform 124">
              <a:extLst>
                <a:ext uri="{FF2B5EF4-FFF2-40B4-BE49-F238E27FC236}">
                  <a16:creationId xmlns:a16="http://schemas.microsoft.com/office/drawing/2014/main" id="{7685BD2F-B472-AB43-B81E-6E1FFC33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2919"/>
              <a:ext cx="387" cy="148"/>
            </a:xfrm>
            <a:custGeom>
              <a:avLst/>
              <a:gdLst>
                <a:gd name="T0" fmla="*/ 291 w 387"/>
                <a:gd name="T1" fmla="*/ 148 h 148"/>
                <a:gd name="T2" fmla="*/ 291 w 387"/>
                <a:gd name="T3" fmla="*/ 74 h 148"/>
                <a:gd name="T4" fmla="*/ 387 w 387"/>
                <a:gd name="T5" fmla="*/ 74 h 148"/>
                <a:gd name="T6" fmla="*/ 194 w 387"/>
                <a:gd name="T7" fmla="*/ 0 h 148"/>
                <a:gd name="T8" fmla="*/ 0 w 387"/>
                <a:gd name="T9" fmla="*/ 74 h 148"/>
                <a:gd name="T10" fmla="*/ 98 w 387"/>
                <a:gd name="T11" fmla="*/ 74 h 148"/>
                <a:gd name="T12" fmla="*/ 98 w 387"/>
                <a:gd name="T13" fmla="*/ 148 h 148"/>
                <a:gd name="T14" fmla="*/ 291 w 387"/>
                <a:gd name="T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48">
                  <a:moveTo>
                    <a:pt x="291" y="148"/>
                  </a:moveTo>
                  <a:lnTo>
                    <a:pt x="291" y="74"/>
                  </a:lnTo>
                  <a:lnTo>
                    <a:pt x="387" y="74"/>
                  </a:lnTo>
                  <a:lnTo>
                    <a:pt x="194" y="0"/>
                  </a:lnTo>
                  <a:lnTo>
                    <a:pt x="0" y="74"/>
                  </a:lnTo>
                  <a:lnTo>
                    <a:pt x="98" y="74"/>
                  </a:lnTo>
                  <a:lnTo>
                    <a:pt x="98" y="148"/>
                  </a:lnTo>
                  <a:lnTo>
                    <a:pt x="291" y="148"/>
                  </a:lnTo>
                  <a:close/>
                </a:path>
              </a:pathLst>
            </a:custGeom>
            <a:solidFill>
              <a:srgbClr val="C9E4FF"/>
            </a:soli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C9E4FF"/>
              </a:extrusionClr>
              <a:contourClr>
                <a:srgbClr val="C9E4FF"/>
              </a:contour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515199" name="Rectangle 127">
              <a:extLst>
                <a:ext uri="{FF2B5EF4-FFF2-40B4-BE49-F238E27FC236}">
                  <a16:creationId xmlns:a16="http://schemas.microsoft.com/office/drawing/2014/main" id="{8BAF325B-91E9-984F-A47F-E7EE472E3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" y="2160"/>
              <a:ext cx="1299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5200" name="Rectangle 128">
              <a:extLst>
                <a:ext uri="{FF2B5EF4-FFF2-40B4-BE49-F238E27FC236}">
                  <a16:creationId xmlns:a16="http://schemas.microsoft.com/office/drawing/2014/main" id="{32BB5284-5603-DB47-9C75-90EC18137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7" y="2030"/>
              <a:ext cx="1300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1456B10E-8B18-2E4E-BDE1-30246F2A6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149" y="5827795"/>
            <a:ext cx="9029700" cy="58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lIns="87270" tIns="43635" rIns="87270" bIns="43635">
            <a:spAutoFit/>
          </a:bodyPr>
          <a:lstStyle>
            <a:lvl1pPr algn="ctr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Осуществление мероприятий по промышленной безопасности позволит снизить удельные показатели аварийности в транспорте газа в 2</a:t>
            </a:r>
            <a:r>
              <a:rPr lang="en-US" altLang="ru-RU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 -</a:t>
            </a:r>
            <a:r>
              <a:rPr lang="ru-RU" altLang="ru-RU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 5 раз</a:t>
            </a:r>
          </a:p>
        </p:txBody>
      </p:sp>
    </p:spTree>
    <p:extLst>
      <p:ext uri="{BB962C8B-B14F-4D97-AF65-F5344CB8AC3E}">
        <p14:creationId xmlns:p14="http://schemas.microsoft.com/office/powerpoint/2010/main" val="3754388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4E468-15E5-9C4D-86B4-B0FD078D994C}" type="slidenum">
              <a:rPr lang="ru-RU" altLang="x-none"/>
              <a:pPr/>
              <a:t>16</a:t>
            </a:fld>
            <a:endParaRPr lang="ru-RU" altLang="x-none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805" y="213833"/>
            <a:ext cx="11597268" cy="1258128"/>
          </a:xfrm>
        </p:spPr>
        <p:txBody>
          <a:bodyPr>
            <a:noAutofit/>
          </a:bodyPr>
          <a:lstStyle/>
          <a:p>
            <a:pPr algn="ctr"/>
            <a:r>
              <a:rPr lang="ru-RU" altLang="x-none" sz="2800" dirty="0">
                <a:solidFill>
                  <a:schemeClr val="accent4"/>
                </a:solidFill>
                <a:latin typeface="+mj-lt"/>
              </a:rPr>
              <a:t>Сопоставление «</a:t>
            </a:r>
            <a:r>
              <a:rPr lang="ru-RU" altLang="x-none" sz="2800" dirty="0" err="1">
                <a:solidFill>
                  <a:schemeClr val="accent4"/>
                </a:solidFill>
                <a:latin typeface="+mj-lt"/>
              </a:rPr>
              <a:t>страновых</a:t>
            </a:r>
            <a:r>
              <a:rPr lang="ru-RU" altLang="x-none" sz="2800" dirty="0">
                <a:solidFill>
                  <a:schemeClr val="accent4"/>
                </a:solidFill>
                <a:latin typeface="+mj-lt"/>
              </a:rPr>
              <a:t>» геолого-экономических, инвестиционных и геополитических рисков освоения </a:t>
            </a:r>
            <a:br>
              <a:rPr lang="ru-RU" altLang="x-none" sz="2800" dirty="0">
                <a:solidFill>
                  <a:schemeClr val="accent4"/>
                </a:solidFill>
                <a:latin typeface="+mj-lt"/>
              </a:rPr>
            </a:br>
            <a:r>
              <a:rPr lang="ru-RU" altLang="x-none" sz="2800" dirty="0" err="1">
                <a:solidFill>
                  <a:schemeClr val="accent4"/>
                </a:solidFill>
                <a:latin typeface="+mj-lt"/>
              </a:rPr>
              <a:t>нефте</a:t>
            </a:r>
            <a:r>
              <a:rPr lang="ru-RU" altLang="x-none" sz="2800" dirty="0">
                <a:solidFill>
                  <a:schemeClr val="accent4"/>
                </a:solidFill>
                <a:latin typeface="+mj-lt"/>
              </a:rPr>
              <a:t>-газовых ресурсов </a:t>
            </a:r>
            <a:r>
              <a:rPr lang="ru-RU" altLang="x-none" sz="2800" dirty="0" err="1">
                <a:solidFill>
                  <a:schemeClr val="accent4"/>
                </a:solidFill>
                <a:latin typeface="+mj-lt"/>
              </a:rPr>
              <a:t>зарубежом</a:t>
            </a:r>
            <a:r>
              <a:rPr lang="ru-RU" altLang="x-none" sz="2800" dirty="0">
                <a:solidFill>
                  <a:schemeClr val="accent4"/>
                </a:solidFill>
                <a:latin typeface="+mj-lt"/>
              </a:rPr>
              <a:t> </a:t>
            </a:r>
          </a:p>
        </p:txBody>
      </p:sp>
      <p:pic>
        <p:nvPicPr>
          <p:cNvPr id="565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" r="21368" b="8344"/>
          <a:stretch>
            <a:fillRect/>
          </a:stretch>
        </p:blipFill>
        <p:spPr bwMode="auto">
          <a:xfrm>
            <a:off x="2406317" y="1668381"/>
            <a:ext cx="7711775" cy="488657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17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44C00-4FC0-B844-AFD7-2F4E76B66A43}" type="slidenum">
              <a:rPr lang="ru-RU" altLang="x-none"/>
              <a:pPr/>
              <a:t>17</a:t>
            </a:fld>
            <a:endParaRPr lang="ru-RU" altLang="x-none"/>
          </a:p>
        </p:txBody>
      </p:sp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943" y="479502"/>
            <a:ext cx="9853207" cy="1211189"/>
          </a:xfrm>
        </p:spPr>
        <p:txBody>
          <a:bodyPr>
            <a:normAutofit/>
          </a:bodyPr>
          <a:lstStyle/>
          <a:p>
            <a:pPr algn="ctr"/>
            <a:r>
              <a:rPr lang="ru-RU" altLang="x-none" sz="3200" dirty="0">
                <a:solidFill>
                  <a:schemeClr val="accent5"/>
                </a:solidFill>
                <a:latin typeface="+mj-lt"/>
              </a:rPr>
              <a:t>«</a:t>
            </a:r>
            <a:r>
              <a:rPr lang="ru-RU" altLang="x-none" sz="3200" dirty="0">
                <a:solidFill>
                  <a:schemeClr val="accent4"/>
                </a:solidFill>
                <a:latin typeface="+mj-lt"/>
              </a:rPr>
              <a:t>Сланцевая революция» </a:t>
            </a:r>
            <a:r>
              <a:rPr lang="mr-IN" altLang="x-none" sz="3200" dirty="0">
                <a:solidFill>
                  <a:schemeClr val="accent4"/>
                </a:solidFill>
                <a:latin typeface="+mj-lt"/>
              </a:rPr>
              <a:t>……</a:t>
            </a:r>
            <a:r>
              <a:rPr lang="ru-RU" altLang="x-none" sz="3200" dirty="0">
                <a:solidFill>
                  <a:schemeClr val="accent4"/>
                </a:solidFill>
                <a:latin typeface="+mj-lt"/>
              </a:rPr>
              <a:t>..1921 год США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23" y="1690689"/>
            <a:ext cx="8451406" cy="48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5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66" y="334537"/>
            <a:ext cx="10805531" cy="130469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4"/>
                </a:solidFill>
                <a:latin typeface="+mj-lt"/>
              </a:rPr>
              <a:t>Подписание первой редакции «Комплексной программы освоения месторождений полуострова Ямал и прилегающей акватории.», 23.07.2009</a:t>
            </a:r>
            <a:endParaRPr lang="en-US" sz="2800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CEBD801-643C-9748-BD55-DD9D765C1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37" y="1802937"/>
            <a:ext cx="3691142" cy="27683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CD16-A51D-4309-8082-A072CA32ECA3}" type="slidenum">
              <a:rPr lang="ru-RU" smtClean="0"/>
              <a:t>18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0F1D1-CE0E-3643-B529-1055EF38E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31" y="1802937"/>
            <a:ext cx="3953569" cy="29651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0A4F7E-A46A-3045-BCA3-F69D52C59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61" y="4012614"/>
            <a:ext cx="3611816" cy="27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6621315" y="2278359"/>
            <a:ext cx="1075172" cy="519348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RU" dirty="0">
              <a:sym typeface="Calibri"/>
            </a:endParaRPr>
          </a:p>
        </p:txBody>
      </p:sp>
      <p:sp>
        <p:nvSpPr>
          <p:cNvPr id="14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0256523" y="6195306"/>
            <a:ext cx="365485" cy="31803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19</a:t>
            </a:fld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968639" y="3329410"/>
            <a:ext cx="6309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2624" y="3310796"/>
            <a:ext cx="68055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2030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70596" y="3295531"/>
            <a:ext cx="6309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2040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4843" y="2533231"/>
            <a:ext cx="74190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1600" dirty="0"/>
              <a:t>FID</a:t>
            </a:r>
            <a:endParaRPr lang="ru-RU" sz="1600" dirty="0"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671" y="2356977"/>
            <a:ext cx="89879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sym typeface="Calibri"/>
              </a:rPr>
              <a:t>Отрасль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298000" y="3116203"/>
            <a:ext cx="7524000" cy="10192"/>
          </a:xfrm>
          <a:prstGeom prst="straightConnector1">
            <a:avLst/>
          </a:prstGeom>
          <a:noFill/>
          <a:ln w="12700" cap="flat">
            <a:solidFill>
              <a:schemeClr val="accent5"/>
            </a:solidFill>
            <a:prstDash val="sysDot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/>
          <p:cNvSpPr txBox="1"/>
          <p:nvPr/>
        </p:nvSpPr>
        <p:spPr>
          <a:xfrm>
            <a:off x="5500583" y="4204839"/>
            <a:ext cx="84734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Инвестиции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89373" y="4284668"/>
            <a:ext cx="91306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Окупаемость</a:t>
            </a:r>
          </a:p>
        </p:txBody>
      </p:sp>
      <p:sp>
        <p:nvSpPr>
          <p:cNvPr id="20" name="Закрывающая фигурная скобка 19"/>
          <p:cNvSpPr/>
          <p:nvPr/>
        </p:nvSpPr>
        <p:spPr>
          <a:xfrm rot="5400000">
            <a:off x="5730212" y="2728982"/>
            <a:ext cx="388088" cy="2413448"/>
          </a:xfrm>
          <a:prstGeom prst="rightBrace">
            <a:avLst>
              <a:gd name="adj1" fmla="val 63755"/>
              <a:gd name="adj2" fmla="val 50000"/>
            </a:avLst>
          </a:prstGeom>
          <a:noFill/>
          <a:ln w="12700" cap="flat">
            <a:solidFill>
              <a:schemeClr val="tx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/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7104901" y="2865500"/>
            <a:ext cx="108000" cy="519348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RU" dirty="0">
              <a:sym typeface="Calibri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232731" y="2865500"/>
            <a:ext cx="108000" cy="519348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RU" dirty="0">
              <a:sym typeface="Calibri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667505" y="2865500"/>
            <a:ext cx="108000" cy="519348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RU" dirty="0"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40323" y="3350871"/>
            <a:ext cx="6309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2023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04474" y="1959081"/>
            <a:ext cx="27989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Работающие проекты</a:t>
            </a:r>
          </a:p>
        </p:txBody>
      </p:sp>
      <p:sp>
        <p:nvSpPr>
          <p:cNvPr id="29" name="Закрывающая фигурная скобка 28"/>
          <p:cNvSpPr/>
          <p:nvPr/>
        </p:nvSpPr>
        <p:spPr>
          <a:xfrm rot="5400000">
            <a:off x="8151864" y="2728982"/>
            <a:ext cx="388088" cy="2413448"/>
          </a:xfrm>
          <a:prstGeom prst="rightBrace">
            <a:avLst>
              <a:gd name="adj1" fmla="val 63755"/>
              <a:gd name="adj2" fmla="val 50000"/>
            </a:avLst>
          </a:prstGeom>
          <a:noFill/>
          <a:ln w="12700" cap="flat">
            <a:solidFill>
              <a:schemeClr val="tx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8576" y="4745016"/>
            <a:ext cx="5845145" cy="1277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ru-RU" sz="1600" dirty="0">
                <a:latin typeface="+mj-lt"/>
                <a:ea typeface="Trebuchet MS" charset="0"/>
                <a:cs typeface="Trebuchet MS" charset="0"/>
              </a:rPr>
              <a:t>Облик отрасли </a:t>
            </a:r>
            <a:r>
              <a:rPr lang="ru-RU" sz="1600" b="1" dirty="0">
                <a:solidFill>
                  <a:schemeClr val="accent5"/>
                </a:solidFill>
                <a:latin typeface="+mj-lt"/>
                <a:ea typeface="Trebuchet MS" charset="0"/>
                <a:cs typeface="Trebuchet MS" charset="0"/>
              </a:rPr>
              <a:t>2030 </a:t>
            </a:r>
            <a:r>
              <a:rPr lang="ru-RU" sz="1600" dirty="0">
                <a:latin typeface="+mj-lt"/>
                <a:ea typeface="Trebuchet MS" charset="0"/>
                <a:cs typeface="Trebuchet MS" charset="0"/>
              </a:rPr>
              <a:t>года</a:t>
            </a:r>
            <a:r>
              <a:rPr lang="ru-RU" sz="1600" b="1" dirty="0">
                <a:solidFill>
                  <a:schemeClr val="accent5"/>
                </a:solidFill>
                <a:latin typeface="+mj-lt"/>
                <a:ea typeface="Trebuchet MS" charset="0"/>
                <a:cs typeface="Trebuchet MS" charset="0"/>
              </a:rPr>
              <a:t> </a:t>
            </a:r>
            <a:r>
              <a:rPr lang="ru-RU" sz="1600" dirty="0">
                <a:latin typeface="+mj-lt"/>
                <a:ea typeface="Trebuchet MS" charset="0"/>
                <a:cs typeface="Trebuchet MS" charset="0"/>
              </a:rPr>
              <a:t>будут определять проекты, </a:t>
            </a:r>
            <a:br>
              <a:rPr lang="en-US" sz="1600" dirty="0">
                <a:latin typeface="+mj-lt"/>
                <a:ea typeface="Trebuchet MS" charset="0"/>
                <a:cs typeface="Trebuchet MS" charset="0"/>
              </a:rPr>
            </a:br>
            <a:r>
              <a:rPr lang="ru-RU" sz="1600" dirty="0">
                <a:latin typeface="+mj-lt"/>
                <a:ea typeface="Trebuchet MS" charset="0"/>
                <a:cs typeface="Trebuchet MS" charset="0"/>
              </a:rPr>
              <a:t>по которым принималось решение в </a:t>
            </a:r>
            <a:r>
              <a:rPr lang="ru-RU" sz="1600" b="1" dirty="0">
                <a:solidFill>
                  <a:schemeClr val="accent5"/>
                </a:solidFill>
                <a:latin typeface="+mj-lt"/>
                <a:ea typeface="Trebuchet MS" charset="0"/>
                <a:cs typeface="Trebuchet MS" charset="0"/>
              </a:rPr>
              <a:t>2023</a:t>
            </a:r>
            <a:endParaRPr lang="en-US" sz="1600" b="1" dirty="0">
              <a:solidFill>
                <a:schemeClr val="accent5"/>
              </a:solidFill>
              <a:latin typeface="+mj-lt"/>
              <a:ea typeface="Trebuchet MS" charset="0"/>
              <a:cs typeface="Trebuchet MS" charset="0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+mj-lt"/>
                <a:ea typeface="Trebuchet MS" charset="0"/>
                <a:cs typeface="Trebuchet MS" charset="0"/>
              </a:rPr>
              <a:t>Чтобы принять это решение, </a:t>
            </a:r>
            <a:r>
              <a:rPr lang="ru-RU" sz="1600" b="1" dirty="0">
                <a:solidFill>
                  <a:schemeClr val="accent5"/>
                </a:solidFill>
                <a:latin typeface="+mj-lt"/>
                <a:ea typeface="Trebuchet MS" charset="0"/>
                <a:cs typeface="Trebuchet MS" charset="0"/>
              </a:rPr>
              <a:t>надо начать работать </a:t>
            </a:r>
            <a:r>
              <a:rPr lang="ru-RU" sz="1600" dirty="0">
                <a:latin typeface="+mj-lt"/>
                <a:ea typeface="Trebuchet MS" charset="0"/>
                <a:cs typeface="Trebuchet MS" charset="0"/>
              </a:rPr>
              <a:t>над ним </a:t>
            </a:r>
            <a:r>
              <a:rPr lang="ru-RU" sz="1600" b="1" dirty="0">
                <a:solidFill>
                  <a:schemeClr val="accent5"/>
                </a:solidFill>
                <a:latin typeface="+mj-lt"/>
                <a:ea typeface="Trebuchet MS" charset="0"/>
                <a:cs typeface="Trebuchet MS" charset="0"/>
              </a:rPr>
              <a:t>уже сейчас</a:t>
            </a:r>
          </a:p>
          <a:p>
            <a:endParaRPr lang="ru-RU" sz="14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2438" y="4747309"/>
            <a:ext cx="3140005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Срок окупаемости длинный </a:t>
            </a:r>
            <a:br>
              <a:rPr lang="ru-RU" sz="1400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и решения принимаются, базируясь на представлениях </a:t>
            </a:r>
            <a:br>
              <a:rPr lang="ru-RU" sz="1400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о</a:t>
            </a:r>
            <a:r>
              <a:rPr lang="ru-RU" sz="1400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2030</a:t>
            </a:r>
            <a:r>
              <a:rPr lang="en-US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—</a:t>
            </a:r>
            <a:r>
              <a:rPr lang="ru-RU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2040</a:t>
            </a:r>
            <a:r>
              <a:rPr lang="ru-RU" sz="1400" b="1" dirty="0">
                <a:solidFill>
                  <a:schemeClr val="accent5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sz="1400" dirty="0">
                <a:latin typeface="Trebuchet MS" charset="0"/>
                <a:ea typeface="Trebuchet MS" charset="0"/>
                <a:cs typeface="Trebuchet MS" charset="0"/>
              </a:rPr>
              <a:t>годах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95376" y="4204839"/>
            <a:ext cx="1401985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  <a:sym typeface="Calibri"/>
              </a:rPr>
              <a:t>Проработка проекта</a:t>
            </a:r>
          </a:p>
        </p:txBody>
      </p:sp>
      <p:sp>
        <p:nvSpPr>
          <p:cNvPr id="28" name="Закрывающая фигурная скобка 27"/>
          <p:cNvSpPr/>
          <p:nvPr/>
        </p:nvSpPr>
        <p:spPr>
          <a:xfrm rot="5400000">
            <a:off x="3302323" y="2728982"/>
            <a:ext cx="388088" cy="2413448"/>
          </a:xfrm>
          <a:prstGeom prst="rightBrace">
            <a:avLst>
              <a:gd name="adj1" fmla="val 63755"/>
              <a:gd name="adj2" fmla="val 50000"/>
            </a:avLst>
          </a:prstGeom>
          <a:noFill/>
          <a:ln w="12700" cap="flat">
            <a:solidFill>
              <a:schemeClr val="tx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/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2182431" y="2865500"/>
            <a:ext cx="203356" cy="519348"/>
          </a:xfrm>
          <a:prstGeom prst="ellipse">
            <a:avLst/>
          </a:prstGeom>
          <a:solidFill>
            <a:schemeClr val="bg1"/>
          </a:solidFill>
          <a:ln w="1905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RU" dirty="0">
              <a:sym typeface="Calibri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2230109" y="2865500"/>
            <a:ext cx="108000" cy="519348"/>
          </a:xfrm>
          <a:prstGeom prst="ellipse">
            <a:avLst/>
          </a:prstGeom>
          <a:solidFill>
            <a:schemeClr val="accent5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RU" dirty="0">
              <a:sym typeface="Calibri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11872" y="254559"/>
            <a:ext cx="12132527" cy="1089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ru-RU" sz="2000" b="1" dirty="0">
                <a:solidFill>
                  <a:schemeClr val="accent4"/>
                </a:solidFill>
                <a:latin typeface="+mj-lt"/>
                <a:ea typeface="Trebuchet MS"/>
                <a:cs typeface="Trebuchet MS"/>
              </a:rPr>
              <a:t>АКТУАЛЬНОСТЬ</a:t>
            </a:r>
          </a:p>
          <a:p>
            <a:pPr algn="ctr" hangingPunct="1"/>
            <a:r>
              <a:rPr lang="ru-RU" sz="2000" b="1" dirty="0">
                <a:solidFill>
                  <a:schemeClr val="accent4"/>
                </a:solidFill>
                <a:latin typeface="+mj-lt"/>
                <a:ea typeface="Trebuchet MS"/>
                <a:cs typeface="Trebuchet MS"/>
              </a:rPr>
              <a:t>Длинный инвестиционный цикл макрорегиона требует проработки стратегических </a:t>
            </a:r>
            <a:br>
              <a:rPr lang="ru-RU" sz="2000" b="1" dirty="0">
                <a:solidFill>
                  <a:schemeClr val="accent4"/>
                </a:solidFill>
                <a:latin typeface="+mj-lt"/>
                <a:ea typeface="Trebuchet MS"/>
                <a:cs typeface="Trebuchet MS"/>
              </a:rPr>
            </a:br>
            <a:r>
              <a:rPr lang="ru-RU" sz="2000" b="1" dirty="0">
                <a:solidFill>
                  <a:schemeClr val="accent4"/>
                </a:solidFill>
                <a:latin typeface="+mj-lt"/>
                <a:ea typeface="Trebuchet MS"/>
                <a:cs typeface="Trebuchet MS"/>
              </a:rPr>
              <a:t>решений уже сегодня!</a:t>
            </a:r>
            <a:endParaRPr lang="ru-RU" sz="2000" b="1" dirty="0">
              <a:solidFill>
                <a:schemeClr val="accent4"/>
              </a:solidFill>
              <a:latin typeface="+mj-lt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9462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7" name="DSC01318.jpg" descr="DSC013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029" y="0"/>
            <a:ext cx="9220408" cy="6915307"/>
          </a:xfrm>
          <a:prstGeom prst="rect">
            <a:avLst/>
          </a:prstGeom>
          <a:ln w="76200"/>
        </p:spPr>
      </p:pic>
    </p:spTree>
    <p:extLst>
      <p:ext uri="{BB962C8B-B14F-4D97-AF65-F5344CB8AC3E}">
        <p14:creationId xmlns:p14="http://schemas.microsoft.com/office/powerpoint/2010/main" val="2067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4">
            <a:extLst>
              <a:ext uri="{FF2B5EF4-FFF2-40B4-BE49-F238E27FC236}">
                <a16:creationId xmlns:a16="http://schemas.microsoft.com/office/drawing/2014/main" id="{4C57FBFF-8DC8-7D4F-BD4F-47B519EE4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74E4B-AB34-EC4E-8C30-BA2616D85795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68043" name="Rectangle 75">
            <a:extLst>
              <a:ext uri="{FF2B5EF4-FFF2-40B4-BE49-F238E27FC236}">
                <a16:creationId xmlns:a16="http://schemas.microsoft.com/office/drawing/2014/main" id="{43007AAD-8F0B-DB42-A541-0F2690883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759479"/>
            <a:ext cx="5160962" cy="369332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ffectLst/>
          <a:scene3d>
            <a:camera prst="legacyPerspectiveTop"/>
            <a:lightRig rig="legacyFlat3" dir="r"/>
          </a:scene3d>
          <a:sp3d extrusionH="227000" prstMaterial="legacyPlastic">
            <a:bevelT w="13500" h="13500" prst="angle"/>
            <a:bevelB w="13500" h="13500" prst="angle"/>
            <a:extrusionClr>
              <a:srgbClr val="CCECFF"/>
            </a:extrusionClr>
            <a:contourClr>
              <a:srgbClr val="CCECFF"/>
            </a:contourClr>
          </a:sp3d>
          <a:extLst>
            <a:ext uri="{91240B29-F687-4F45-9708-019B960494DF}">
              <a14:hiddenLine xmlns:a14="http://schemas.microsoft.com/office/drawing/2010/main" w="762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endParaRPr lang="ru-RU"/>
          </a:p>
        </p:txBody>
      </p:sp>
      <p:sp>
        <p:nvSpPr>
          <p:cNvPr id="467970" name="Rectangle 2">
            <a:extLst>
              <a:ext uri="{FF2B5EF4-FFF2-40B4-BE49-F238E27FC236}">
                <a16:creationId xmlns:a16="http://schemas.microsoft.com/office/drawing/2014/main" id="{6E330EAE-3866-4742-B609-0244F09B3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517" y="167268"/>
            <a:ext cx="11227420" cy="8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wrap="square" lIns="87270" tIns="43635" rIns="87270" bIns="43635">
            <a:spAutoFit/>
          </a:bodyPr>
          <a:lstStyle>
            <a:lvl1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  <a:t>Прогноз последствий глобального потепления климата для </a:t>
            </a:r>
            <a:r>
              <a:rPr lang="ru-RU" altLang="ru-RU" sz="2800" b="1" dirty="0" err="1">
                <a:solidFill>
                  <a:schemeClr val="accent4"/>
                </a:solidFill>
                <a:effectLst/>
                <a:latin typeface="+mj-lt"/>
              </a:rPr>
              <a:t>криолитозоны</a:t>
            </a:r>
            <a: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  <a:t> Ямала</a:t>
            </a:r>
          </a:p>
        </p:txBody>
      </p:sp>
      <p:graphicFrame>
        <p:nvGraphicFramePr>
          <p:cNvPr id="467974" name="Object 6">
            <a:extLst>
              <a:ext uri="{FF2B5EF4-FFF2-40B4-BE49-F238E27FC236}">
                <a16:creationId xmlns:a16="http://schemas.microsoft.com/office/drawing/2014/main" id="{9A924AF6-3E7B-AD4F-BD1C-45A96B746DBD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1462087" y="1192214"/>
          <a:ext cx="4202112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orel PHOTO-PAINT 11.0 Image" r:id="rId3" imgW="19062700" imgH="32981900" progId="CorelPhotoPaint.Image.12">
                  <p:embed/>
                </p:oleObj>
              </mc:Choice>
              <mc:Fallback>
                <p:oleObj name="Corel PHOTO-PAINT 11.0 Image" r:id="rId3" imgW="19062700" imgH="32981900" progId="CorelPhotoPaint.Image.12">
                  <p:embed/>
                  <p:pic>
                    <p:nvPicPr>
                      <p:cNvPr id="467974" name="Object 6">
                        <a:extLst>
                          <a:ext uri="{FF2B5EF4-FFF2-40B4-BE49-F238E27FC236}">
                            <a16:creationId xmlns:a16="http://schemas.microsoft.com/office/drawing/2014/main" id="{9A924AF6-3E7B-AD4F-BD1C-45A96B746D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83" b="1344"/>
                      <a:stretch>
                        <a:fillRect/>
                      </a:stretch>
                    </p:blipFill>
                    <p:spPr bwMode="auto">
                      <a:xfrm>
                        <a:off x="1462087" y="1192214"/>
                        <a:ext cx="4202112" cy="534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8042" name="Group 74">
            <a:extLst>
              <a:ext uri="{FF2B5EF4-FFF2-40B4-BE49-F238E27FC236}">
                <a16:creationId xmlns:a16="http://schemas.microsoft.com/office/drawing/2014/main" id="{39AB746F-F673-324F-BBDB-C7D5C42611B9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836444" y="1653465"/>
          <a:ext cx="4816475" cy="4459999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3908686980"/>
                    </a:ext>
                  </a:extLst>
                </a:gridCol>
                <a:gridCol w="1844675">
                  <a:extLst>
                    <a:ext uri="{9D8B030D-6E8A-4147-A177-3AD203B41FA5}">
                      <a16:colId xmlns:a16="http://schemas.microsoft.com/office/drawing/2014/main" val="122318043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414187151"/>
                    </a:ext>
                  </a:extLst>
                </a:gridCol>
              </a:tblGrid>
              <a:tr h="13929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Состав мерзлых грунтов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Прогнозная температура грунтов, 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о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 при тренде 0,06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 о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в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Время начала оттаивания грунтов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76428"/>
                  </a:ext>
                </a:extLst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Пески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- 2,0…- 4,0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Оттаивание не происходит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369304"/>
                  </a:ext>
                </a:extLst>
              </a:tr>
              <a:tr h="857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Супеси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- 1,0…- 2,0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2080-2090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584627"/>
                  </a:ext>
                </a:extLst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Суглинки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- 0,5…- 1,0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2050-2070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92161"/>
                  </a:ext>
                </a:extLst>
              </a:tr>
              <a:tr h="663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Торф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Около 0 </a:t>
                      </a:r>
                      <a:r>
                        <a:rPr kumimoji="0" lang="ru-RU" altLang="ru-RU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о</a:t>
                      </a: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2010-2040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442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858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02E114BF-80B1-444A-BFF7-3466B0CA2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3027E-B476-7A4C-9123-8A13FBDAC3F5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508930" name="Rectangle 2">
            <a:extLst>
              <a:ext uri="{FF2B5EF4-FFF2-40B4-BE49-F238E27FC236}">
                <a16:creationId xmlns:a16="http://schemas.microsoft.com/office/drawing/2014/main" id="{EF19DDE5-5965-C149-9BCB-128BD7604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94" y="211873"/>
            <a:ext cx="11586116" cy="86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wrap="square" lIns="87270" tIns="43635" rIns="87270" bIns="43635">
            <a:spAutoFit/>
          </a:bodyPr>
          <a:lstStyle>
            <a:lvl1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  <a:t>Компенсационные выплаты при обустройстве </a:t>
            </a:r>
            <a:b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</a:br>
            <a:r>
              <a:rPr lang="ru-RU" altLang="ru-RU" sz="2800" b="1" dirty="0" err="1">
                <a:solidFill>
                  <a:schemeClr val="accent4"/>
                </a:solidFill>
                <a:effectLst/>
                <a:latin typeface="+mj-lt"/>
              </a:rPr>
              <a:t>Бованенковской</a:t>
            </a:r>
            <a: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  <a:t> группы месторождений</a:t>
            </a:r>
          </a:p>
        </p:txBody>
      </p:sp>
      <p:sp>
        <p:nvSpPr>
          <p:cNvPr id="508931" name="Rectangle 3">
            <a:extLst>
              <a:ext uri="{FF2B5EF4-FFF2-40B4-BE49-F238E27FC236}">
                <a16:creationId xmlns:a16="http://schemas.microsoft.com/office/drawing/2014/main" id="{10F40052-9BA1-4C41-B2E4-C6C7253C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339" y="1372961"/>
            <a:ext cx="8576025" cy="479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71463" indent="-271463">
              <a:spcBef>
                <a:spcPct val="20000"/>
              </a:spcBef>
              <a:defRPr sz="24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marL="793750" indent="-342900">
              <a:spcBef>
                <a:spcPct val="20000"/>
              </a:spcBef>
              <a:buBlip>
                <a:blip r:embed="rId2"/>
              </a:buBlip>
              <a:defRPr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marL="1316038" indent="-342900" eaLnBrk="0" hangingPunct="0">
              <a:spcBef>
                <a:spcPct val="30000"/>
              </a:spcBef>
              <a:buClr>
                <a:srgbClr val="0033CC"/>
              </a:buClr>
              <a:buFont typeface="Wingdings" pitchFamily="2" charset="2"/>
              <a:buBlip>
                <a:blip r:embed="rId2"/>
              </a:buBlip>
              <a:defRPr sz="16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marL="1838325" indent="-342900" eaLnBrk="0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6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marL="2360613" indent="-342900" eaLnBrk="0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2817813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3275013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3732213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4189413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   Компенсация ущерба природному и хозяйственному комплексу:</a:t>
            </a:r>
            <a:r>
              <a:rPr lang="ru-RU" altLang="ru-RU" sz="2200" b="0" dirty="0"/>
              <a:t> </a:t>
            </a:r>
          </a:p>
          <a:p>
            <a:pPr>
              <a:spcBef>
                <a:spcPct val="80000"/>
              </a:spcBef>
              <a:buFontTx/>
              <a:buBlip>
                <a:blip r:embed="rId2"/>
              </a:buBlip>
            </a:pPr>
            <a:r>
              <a:rPr lang="ru-RU" altLang="ru-RU" sz="2200" b="0" dirty="0"/>
              <a:t>Компенсация экологического ущерба, наносимого флоре и фауне на стадии строительства</a:t>
            </a:r>
          </a:p>
          <a:p>
            <a:pPr>
              <a:spcBef>
                <a:spcPct val="80000"/>
              </a:spcBef>
              <a:buFontTx/>
              <a:buBlip>
                <a:blip r:embed="rId2"/>
              </a:buBlip>
            </a:pPr>
            <a:r>
              <a:rPr lang="ru-RU" altLang="ru-RU" sz="2200" b="0" dirty="0"/>
              <a:t>Компенсация потерь сельхозпроизводства, оленеводства и сопутствующих промыслов (охотничьего, рыболовного и сбора дикоросов)</a:t>
            </a:r>
          </a:p>
          <a:p>
            <a:pPr>
              <a:spcBef>
                <a:spcPct val="80000"/>
              </a:spcBef>
              <a:buFontTx/>
              <a:buBlip>
                <a:blip r:embed="rId2"/>
              </a:buBlip>
            </a:pPr>
            <a:r>
              <a:rPr lang="ru-RU" altLang="ru-RU" sz="2200" b="0" dirty="0"/>
              <a:t>Восстановление хозяйственно-биологического потенциала пастбищ</a:t>
            </a:r>
          </a:p>
          <a:p>
            <a:pPr>
              <a:spcBef>
                <a:spcPct val="100000"/>
              </a:spcBef>
            </a:pPr>
            <a:r>
              <a:rPr lang="ru-RU" altLang="ru-RU" dirty="0"/>
              <a:t>Общая сумма затрат составляет 1740 млн. руб.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(66,1 млн. долл.)</a:t>
            </a:r>
          </a:p>
        </p:txBody>
      </p:sp>
    </p:spTree>
    <p:extLst>
      <p:ext uri="{BB962C8B-B14F-4D97-AF65-F5344CB8AC3E}">
        <p14:creationId xmlns:p14="http://schemas.microsoft.com/office/powerpoint/2010/main" val="3105812415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5C175844-4161-DC4F-BB90-E52FBD64D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D5A13-6FDD-3645-94D1-65A1C9BDF8D5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509954" name="Rectangle 2">
            <a:extLst>
              <a:ext uri="{FF2B5EF4-FFF2-40B4-BE49-F238E27FC236}">
                <a16:creationId xmlns:a16="http://schemas.microsoft.com/office/drawing/2014/main" id="{73C8B909-22FB-BC4D-9DC8-E7D46FA59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50" y="167268"/>
            <a:ext cx="11745950" cy="75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wrap="square" lIns="87270" tIns="43635" rIns="87270" bIns="43635">
            <a:spAutoFit/>
          </a:bodyPr>
          <a:lstStyle>
            <a:lvl1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r>
              <a:rPr lang="ru-RU" altLang="ru-RU" b="1" dirty="0">
                <a:solidFill>
                  <a:schemeClr val="accent4"/>
                </a:solidFill>
                <a:effectLst/>
                <a:latin typeface="+mj-lt"/>
              </a:rPr>
              <a:t>Сценарий гармоничного сочетания индустриального и традиционного укладов при освоении нефтегазовых месторождений полуострова Ямал</a:t>
            </a:r>
          </a:p>
        </p:txBody>
      </p:sp>
      <p:graphicFrame>
        <p:nvGraphicFramePr>
          <p:cNvPr id="509955" name="Group 3">
            <a:extLst>
              <a:ext uri="{FF2B5EF4-FFF2-40B4-BE49-F238E27FC236}">
                <a16:creationId xmlns:a16="http://schemas.microsoft.com/office/drawing/2014/main" id="{6D1F6AF0-12CB-D346-9B12-CDB27714E957}"/>
              </a:ext>
            </a:extLst>
          </p:cNvPr>
          <p:cNvGraphicFramePr>
            <a:graphicFrameLocks noGrp="1"/>
          </p:cNvGraphicFramePr>
          <p:nvPr>
            <p:ph/>
            <p:extLst/>
          </p:nvPr>
        </p:nvGraphicFramePr>
        <p:xfrm>
          <a:off x="1620044" y="1277959"/>
          <a:ext cx="9066213" cy="3911919"/>
        </p:xfrm>
        <a:graphic>
          <a:graphicData uri="http://schemas.openxmlformats.org/drawingml/2006/table">
            <a:tbl>
              <a:tblPr/>
              <a:tblGrid>
                <a:gridCol w="6545263">
                  <a:extLst>
                    <a:ext uri="{9D8B030D-6E8A-4147-A177-3AD203B41FA5}">
                      <a16:colId xmlns:a16="http://schemas.microsoft.com/office/drawing/2014/main" val="3887698054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3574623471"/>
                    </a:ext>
                  </a:extLst>
                </a:gridCol>
              </a:tblGrid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Капитальные затраты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266249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Строительство жилья и социальных объектов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2519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321451"/>
                  </a:ext>
                </a:extLst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Строительство объектов коммунально-бытового назначения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45120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Строительство перерабатывающих комплексов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492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595108"/>
                  </a:ext>
                </a:extLst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Объекты инфраструктуры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918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032193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Техническая и биологическая рекультивация пастбищ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1250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366450"/>
                  </a:ext>
                </a:extLst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Всего расходов: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361950">
                        <a:spcBef>
                          <a:spcPct val="20000"/>
                        </a:spcBef>
                        <a:defRPr sz="16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3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1400" b="1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4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eaLnBrk="0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lnSpc>
                          <a:spcPct val="7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33CC33"/>
                        </a:buClr>
                        <a:buFont typeface="Wingdings" pitchFamily="2" charset="2"/>
                        <a:defRPr sz="1000"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5302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094564"/>
                  </a:ext>
                </a:extLst>
              </a:tr>
            </a:tbl>
          </a:graphicData>
        </a:graphic>
      </p:graphicFrame>
      <p:sp>
        <p:nvSpPr>
          <p:cNvPr id="509981" name="Rectangle 29">
            <a:extLst>
              <a:ext uri="{FF2B5EF4-FFF2-40B4-BE49-F238E27FC236}">
                <a16:creationId xmlns:a16="http://schemas.microsoft.com/office/drawing/2014/main" id="{7F936D37-9B2A-2449-A9BD-19B2A19A2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5386389"/>
            <a:ext cx="9029700" cy="97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lIns="87270" tIns="43635" rIns="87270" bIns="43635">
            <a:spAutoFit/>
          </a:bodyPr>
          <a:lstStyle>
            <a:lvl1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altLang="ru-RU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Гармоничное сочетание индустриального и традиционного хозяйственных укладов на территории </a:t>
            </a:r>
            <a:r>
              <a:rPr lang="ru-RU" altLang="ru-RU" sz="1800" b="1" dirty="0" err="1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Ямальского</a:t>
            </a:r>
            <a:r>
              <a:rPr lang="ru-RU" altLang="ru-RU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 района позволит обеспечить функционирование аграрно-промышленного комплекса </a:t>
            </a:r>
            <a:r>
              <a:rPr lang="ru-RU" altLang="ru-RU" sz="1800" b="1" dirty="0" err="1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Ямальского</a:t>
            </a:r>
            <a:r>
              <a:rPr lang="ru-RU" altLang="ru-RU" sz="1800" b="1" dirty="0">
                <a:solidFill>
                  <a:srgbClr val="3333CC"/>
                </a:solidFill>
                <a:effectLst/>
                <a:latin typeface="Arial" panose="020B0604020202020204" pitchFamily="34" charset="0"/>
              </a:rPr>
              <a:t> района с минимальными потерями для коренного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4100846040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2E860463-8588-8C45-BF25-AAE6C4631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C6815-F6DE-874A-B1D4-CFEBA8296EA3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505858" name="Rectangle 2">
            <a:extLst>
              <a:ext uri="{FF2B5EF4-FFF2-40B4-BE49-F238E27FC236}">
                <a16:creationId xmlns:a16="http://schemas.microsoft.com/office/drawing/2014/main" id="{F61BE710-22FF-9C48-AF56-F2B913378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2" y="91603"/>
            <a:ext cx="10171499" cy="47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wrap="square" lIns="87270" tIns="43635" rIns="87270" bIns="43635">
            <a:spAutoFit/>
          </a:bodyPr>
          <a:lstStyle>
            <a:lvl1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  <a:t>Новые технологии в транспорте газа (линейная часть)</a:t>
            </a:r>
          </a:p>
        </p:txBody>
      </p:sp>
      <p:sp>
        <p:nvSpPr>
          <p:cNvPr id="505859" name="Text Box 3">
            <a:extLst>
              <a:ext uri="{FF2B5EF4-FFF2-40B4-BE49-F238E27FC236}">
                <a16:creationId xmlns:a16="http://schemas.microsoft.com/office/drawing/2014/main" id="{DC0D97CB-41EB-D445-9B0D-7D6B13D5F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739776"/>
            <a:ext cx="489585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40000"/>
              </a:spcBef>
            </a:pPr>
            <a:r>
              <a:rPr lang="ru-RU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Эффективные </a:t>
            </a:r>
            <a:r>
              <a:rPr lang="en-US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(</a:t>
            </a:r>
            <a:r>
              <a:rPr lang="ru-RU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используемые в «Программе..»</a:t>
            </a:r>
            <a:r>
              <a:rPr lang="en-US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)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увеличение рабочего давления</a:t>
            </a:r>
            <a:endParaRPr lang="en-US" altLang="ru-RU" sz="1500" b="1" dirty="0">
              <a:solidFill>
                <a:srgbClr val="3333CC"/>
              </a:solidFill>
              <a:cs typeface="Arial" panose="020B0604020202020204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увеличение прочности труб</a:t>
            </a:r>
            <a:endParaRPr lang="en-US" altLang="ru-RU" sz="1500" b="1" dirty="0">
              <a:solidFill>
                <a:srgbClr val="3333CC"/>
              </a:solidFill>
              <a:cs typeface="Arial" panose="020B0604020202020204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ru-RU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внутреннее </a:t>
            </a:r>
            <a:r>
              <a:rPr lang="ru-RU" altLang="ru-RU" sz="1500" b="1" dirty="0" err="1">
                <a:solidFill>
                  <a:srgbClr val="3333CC"/>
                </a:solidFill>
                <a:cs typeface="Arial" panose="020B0604020202020204" pitchFamily="34" charset="0"/>
              </a:rPr>
              <a:t>гладкостное</a:t>
            </a:r>
            <a:r>
              <a:rPr lang="ru-RU" altLang="ru-RU" sz="1500" b="1" dirty="0">
                <a:solidFill>
                  <a:srgbClr val="3333CC"/>
                </a:solidFill>
                <a:cs typeface="Arial" panose="020B0604020202020204" pitchFamily="34" charset="0"/>
              </a:rPr>
              <a:t> покрытие</a:t>
            </a:r>
          </a:p>
        </p:txBody>
      </p:sp>
      <p:sp>
        <p:nvSpPr>
          <p:cNvPr id="505860" name="Text Box 4">
            <a:extLst>
              <a:ext uri="{FF2B5EF4-FFF2-40B4-BE49-F238E27FC236}">
                <a16:creationId xmlns:a16="http://schemas.microsoft.com/office/drawing/2014/main" id="{9BF114B4-FA5B-9445-8729-B3977FAC8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6" y="692151"/>
            <a:ext cx="465772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500" b="1">
                <a:solidFill>
                  <a:srgbClr val="3333CC"/>
                </a:solidFill>
                <a:cs typeface="Arial" panose="020B0604020202020204" pitchFamily="34" charset="0"/>
              </a:rPr>
              <a:t>Неэффективные </a:t>
            </a:r>
          </a:p>
          <a:p>
            <a:pPr>
              <a:buFontTx/>
              <a:buBlip>
                <a:blip r:embed="rId2"/>
              </a:buBlip>
            </a:pPr>
            <a:r>
              <a:rPr lang="ru-RU" altLang="ru-RU" sz="1500" b="1">
                <a:solidFill>
                  <a:srgbClr val="3333CC"/>
                </a:solidFill>
                <a:cs typeface="Arial" panose="020B0604020202020204" pitchFamily="34" charset="0"/>
              </a:rPr>
              <a:t> увеличение диаметра труб более 1420 мм</a:t>
            </a:r>
          </a:p>
          <a:p>
            <a:pPr>
              <a:buFontTx/>
              <a:buBlip>
                <a:blip r:embed="rId2"/>
              </a:buBlip>
            </a:pPr>
            <a:r>
              <a:rPr lang="ru-RU" altLang="ru-RU" sz="1500" b="1">
                <a:solidFill>
                  <a:srgbClr val="3333CC"/>
                </a:solidFill>
                <a:cs typeface="Arial" panose="020B0604020202020204" pitchFamily="34" charset="0"/>
              </a:rPr>
              <a:t> глубокое охлаждение газа</a:t>
            </a:r>
          </a:p>
        </p:txBody>
      </p:sp>
      <p:pic>
        <p:nvPicPr>
          <p:cNvPr id="505861" name="Picture 5">
            <a:extLst>
              <a:ext uri="{FF2B5EF4-FFF2-40B4-BE49-F238E27FC236}">
                <a16:creationId xmlns:a16="http://schemas.microsoft.com/office/drawing/2014/main" id="{506172C3-2B36-0A46-8ECA-778E299A8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 b="1874"/>
          <a:stretch>
            <a:fillRect/>
          </a:stretch>
        </p:blipFill>
        <p:spPr bwMode="auto">
          <a:xfrm>
            <a:off x="1609727" y="1708150"/>
            <a:ext cx="4389437" cy="34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862" name="Picture 6">
            <a:extLst>
              <a:ext uri="{FF2B5EF4-FFF2-40B4-BE49-F238E27FC236}">
                <a16:creationId xmlns:a16="http://schemas.microsoft.com/office/drawing/2014/main" id="{695EE398-A059-E349-9F9C-28DB9EF3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1484313"/>
            <a:ext cx="4597400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863" name="Rectangle 7">
            <a:extLst>
              <a:ext uri="{FF2B5EF4-FFF2-40B4-BE49-F238E27FC236}">
                <a16:creationId xmlns:a16="http://schemas.microsoft.com/office/drawing/2014/main" id="{ABFB34BA-B573-D340-9534-BBA39CE8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5156614"/>
            <a:ext cx="4465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5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Зависимость</a:t>
            </a:r>
            <a:r>
              <a:rPr lang="ru-RU" altLang="ru-RU" sz="15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5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относительных удельных </a:t>
            </a:r>
            <a:r>
              <a:rPr lang="ru-RU" altLang="ru-RU" sz="1500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металлозатрат</a:t>
            </a:r>
            <a:r>
              <a:rPr lang="ru-RU" altLang="ru-RU" sz="15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от рабочего давления для газопровода</a:t>
            </a:r>
          </a:p>
        </p:txBody>
      </p:sp>
      <p:sp>
        <p:nvSpPr>
          <p:cNvPr id="505864" name="Rectangle 8">
            <a:extLst>
              <a:ext uri="{FF2B5EF4-FFF2-40B4-BE49-F238E27FC236}">
                <a16:creationId xmlns:a16="http://schemas.microsoft.com/office/drawing/2014/main" id="{095ADE3F-76B5-724D-BC26-C93321AF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5084763"/>
            <a:ext cx="4592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5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Зависимость стоимости трубы от давления </a:t>
            </a:r>
            <a:br>
              <a:rPr lang="ru-RU" altLang="ru-RU" sz="15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altLang="ru-RU" sz="15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и прочности стали на единицу длины</a:t>
            </a:r>
          </a:p>
        </p:txBody>
      </p:sp>
      <p:sp>
        <p:nvSpPr>
          <p:cNvPr id="505865" name="Rectangle 9">
            <a:extLst>
              <a:ext uri="{FF2B5EF4-FFF2-40B4-BE49-F238E27FC236}">
                <a16:creationId xmlns:a16="http://schemas.microsoft.com/office/drawing/2014/main" id="{A66A0F20-666F-BD40-ACC1-CA24DF806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75" y="5734050"/>
            <a:ext cx="990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3333CC"/>
                </a:solidFill>
                <a:cs typeface="Arial" panose="020B0604020202020204" pitchFamily="34" charset="0"/>
              </a:rPr>
              <a:t>(для газопровода диаметром 1420 мм, база сравнения D* = 1420 мм; Р* = 75 атм; Х70) </a:t>
            </a:r>
          </a:p>
        </p:txBody>
      </p:sp>
    </p:spTree>
    <p:extLst>
      <p:ext uri="{BB962C8B-B14F-4D97-AF65-F5344CB8AC3E}">
        <p14:creationId xmlns:p14="http://schemas.microsoft.com/office/powerpoint/2010/main" val="3398371081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E1D015CA-5D67-7143-A390-46D59D97F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1BD44-C205-D14B-8290-0AEC0B0D173C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510978" name="Rectangle 2">
            <a:extLst>
              <a:ext uri="{FF2B5EF4-FFF2-40B4-BE49-F238E27FC236}">
                <a16:creationId xmlns:a16="http://schemas.microsoft.com/office/drawing/2014/main" id="{0F06EB2E-47F2-DC4B-A0DF-DE29C1076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43" y="0"/>
            <a:ext cx="11876049" cy="86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 wrap="square" lIns="87270" tIns="43635" rIns="87270" bIns="43635">
            <a:spAutoFit/>
          </a:bodyPr>
          <a:lstStyle>
            <a:lvl1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1pPr>
            <a:lvl2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2pPr>
            <a:lvl3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3pPr>
            <a:lvl4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4pPr>
            <a:lvl5pPr algn="ctr" defTabSz="873125">
              <a:lnSpc>
                <a:spcPct val="90000"/>
              </a:lnSpc>
              <a:spcBef>
                <a:spcPct val="100000"/>
              </a:spcBef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5pPr>
            <a:lvl6pPr marL="4572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6pPr>
            <a:lvl7pPr marL="9144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7pPr>
            <a:lvl8pPr marL="13716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8pPr>
            <a:lvl9pPr marL="1828800" algn="ctr" defTabSz="873125" fontAlgn="base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defRPr sz="2400">
                <a:solidFill>
                  <a:srgbClr val="0468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accent4"/>
                </a:solidFill>
                <a:effectLst/>
                <a:latin typeface="+mj-lt"/>
              </a:rPr>
              <a:t>Прогноз геокриологических условий для полуострова Ямал по альтернативным сценариям изменения климата на 2030 г.</a:t>
            </a:r>
          </a:p>
        </p:txBody>
      </p:sp>
      <p:graphicFrame>
        <p:nvGraphicFramePr>
          <p:cNvPr id="510979" name="Object 3">
            <a:extLst>
              <a:ext uri="{FF2B5EF4-FFF2-40B4-BE49-F238E27FC236}">
                <a16:creationId xmlns:a16="http://schemas.microsoft.com/office/drawing/2014/main" id="{C9118C16-5BB7-FE41-8CD4-E924EE5CEE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46376" y="4574310"/>
          <a:ext cx="7235825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Документ" r:id="rId3" imgW="7810500" imgH="1066800" progId="Word.Document.8">
                  <p:embed/>
                </p:oleObj>
              </mc:Choice>
              <mc:Fallback>
                <p:oleObj name="Документ" r:id="rId3" imgW="7810500" imgH="1066800" progId="Word.Document.8">
                  <p:embed/>
                  <p:pic>
                    <p:nvPicPr>
                      <p:cNvPr id="510979" name="Object 3">
                        <a:extLst>
                          <a:ext uri="{FF2B5EF4-FFF2-40B4-BE49-F238E27FC236}">
                            <a16:creationId xmlns:a16="http://schemas.microsoft.com/office/drawing/2014/main" id="{C9118C16-5BB7-FE41-8CD4-E924EE5CEE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6" y="4574310"/>
                        <a:ext cx="7235825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0980" name="Object 4">
            <a:extLst>
              <a:ext uri="{FF2B5EF4-FFF2-40B4-BE49-F238E27FC236}">
                <a16:creationId xmlns:a16="http://schemas.microsoft.com/office/drawing/2014/main" id="{F8E56874-9507-9B4A-B401-32B00D10CA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46375" y="1039896"/>
          <a:ext cx="6122988" cy="364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Документ" r:id="rId5" imgW="6438900" imgH="4203700" progId="Word.Document.8">
                  <p:embed/>
                </p:oleObj>
              </mc:Choice>
              <mc:Fallback>
                <p:oleObj name="Документ" r:id="rId5" imgW="6438900" imgH="4203700" progId="Word.Document.8">
                  <p:embed/>
                  <p:pic>
                    <p:nvPicPr>
                      <p:cNvPr id="510980" name="Object 4">
                        <a:extLst>
                          <a:ext uri="{FF2B5EF4-FFF2-40B4-BE49-F238E27FC236}">
                            <a16:creationId xmlns:a16="http://schemas.microsoft.com/office/drawing/2014/main" id="{F8E56874-9507-9B4A-B401-32B00D10CA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1039896"/>
                        <a:ext cx="6122988" cy="364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0981" name="Rectangle 5">
            <a:extLst>
              <a:ext uri="{FF2B5EF4-FFF2-40B4-BE49-F238E27FC236}">
                <a16:creationId xmlns:a16="http://schemas.microsoft.com/office/drawing/2014/main" id="{5A05719F-EA71-E046-861C-4D289E029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063" y="5722258"/>
            <a:ext cx="9155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целом по всем сценариям до 2030 г. оттаивания вечномерзлого слоя не прогнозируется, может колебаться лишь граница сезонно-мерзлого слоя (СМС).</a:t>
            </a:r>
          </a:p>
        </p:txBody>
      </p:sp>
    </p:spTree>
    <p:extLst>
      <p:ext uri="{BB962C8B-B14F-4D97-AF65-F5344CB8AC3E}">
        <p14:creationId xmlns:p14="http://schemas.microsoft.com/office/powerpoint/2010/main" val="1687309876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1104520" y="245128"/>
            <a:ext cx="10519317" cy="100201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</a:pPr>
            <a:r>
              <a:rPr lang="ru-RU" sz="2800" dirty="0">
                <a:solidFill>
                  <a:schemeClr val="accent4"/>
                </a:solidFill>
                <a:latin typeface="+mj-lt"/>
                <a:ea typeface="Calibri" panose="020F0502020204030204" pitchFamily="34" charset="0"/>
              </a:rPr>
              <a:t>Возможные направления для совместной</a:t>
            </a:r>
            <a:br>
              <a:rPr lang="ru-RU" sz="2800" dirty="0">
                <a:solidFill>
                  <a:schemeClr val="accent4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2800" dirty="0">
                <a:solidFill>
                  <a:schemeClr val="accent4"/>
                </a:solidFill>
                <a:latin typeface="+mj-lt"/>
                <a:ea typeface="Calibri" panose="020F0502020204030204" pitchFamily="34" charset="0"/>
              </a:rPr>
              <a:t>разработки технологий</a:t>
            </a:r>
            <a:endParaRPr sz="2800" dirty="0">
              <a:solidFill>
                <a:schemeClr val="accent4"/>
              </a:solidFill>
              <a:latin typeface="+mj-lt"/>
              <a:ea typeface="Trebuchet MS Bold"/>
              <a:cs typeface="Trebuchet MS Bold"/>
              <a:sym typeface="Trebuchet MS Bold"/>
            </a:endParaRP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4294967295"/>
          </p:nvPr>
        </p:nvSpPr>
        <p:spPr>
          <a:xfrm>
            <a:off x="8921584" y="6278611"/>
            <a:ext cx="1543051" cy="20193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0" rIns="0" bIns="0" rtlCol="0" anchor="ctr">
            <a:normAutofit fontScale="85000" lnSpcReduction="20000"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kern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pPr>
                <a:defRPr sz="1800" b="0">
                  <a:solidFill>
                    <a:srgbClr val="000000"/>
                  </a:solidFill>
                </a:defRPr>
              </a:pPr>
              <a:t>25</a:t>
            </a:fld>
            <a:endParaRPr kern="0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3552" y="2348880"/>
            <a:ext cx="662473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Добыча нефти в экстремальных условиях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Разработка нетрадиционных ресурсов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Интенсификация добычи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Интегрированные трубопроводные сети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Нефтепереработка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</a:rPr>
              <a:t>Снижение воздействия на окружающую среду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16386" name="AutoShape 2" descr="Ilya Repin - Barge Haulers on the Volga - Google Art Project.jpg"/>
          <p:cNvSpPr>
            <a:spLocks noChangeAspect="1" noChangeArrowheads="1"/>
          </p:cNvSpPr>
          <p:nvPr/>
        </p:nvSpPr>
        <p:spPr bwMode="auto">
          <a:xfrm>
            <a:off x="1587500" y="-136525"/>
            <a:ext cx="12344400" cy="5772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4293096"/>
            <a:ext cx="30243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1628800"/>
            <a:ext cx="3096344" cy="200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040217" y="3789040"/>
            <a:ext cx="11406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latinLnBrk="1" hangingPunct="0"/>
            <a:r>
              <a:rPr lang="ru-RU">
                <a:solidFill>
                  <a:srgbClr val="000000"/>
                </a:solidFill>
              </a:rPr>
              <a:t>и</a:t>
            </a:r>
            <a:r>
              <a:rPr lang="ru-RU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ли лучше</a:t>
            </a:r>
          </a:p>
        </p:txBody>
      </p:sp>
    </p:spTree>
    <p:extLst>
      <p:ext uri="{BB962C8B-B14F-4D97-AF65-F5344CB8AC3E}">
        <p14:creationId xmlns:p14="http://schemas.microsoft.com/office/powerpoint/2010/main" val="3836366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1759678" y="218993"/>
            <a:ext cx="10801896" cy="11820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2800" dirty="0">
                <a:solidFill>
                  <a:schemeClr val="accent4"/>
                </a:solidFill>
                <a:latin typeface="+mj-lt"/>
                <a:ea typeface="Trebuchet MS Bold"/>
              </a:rPr>
              <a:t>Методы стимулирования научных и технологических партнерств в Арктике</a:t>
            </a:r>
            <a:endParaRPr sz="2800" dirty="0">
              <a:solidFill>
                <a:schemeClr val="accent4"/>
              </a:solidFill>
              <a:latin typeface="+mj-lt"/>
              <a:ea typeface="Trebuchet MS Bold"/>
              <a:cs typeface="Trebuchet MS Bold"/>
              <a:sym typeface="Trebuchet MS Bold"/>
            </a:endParaRP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4294967295"/>
          </p:nvPr>
        </p:nvSpPr>
        <p:spPr>
          <a:xfrm>
            <a:off x="8921584" y="6278611"/>
            <a:ext cx="1543051" cy="20193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0" rIns="0" bIns="0" rtlCol="0" anchor="ctr">
            <a:normAutofit fontScale="85000" lnSpcReduction="20000"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kern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pPr>
                <a:defRPr sz="1800" b="0">
                  <a:solidFill>
                    <a:srgbClr val="000000"/>
                  </a:solidFill>
                </a:defRPr>
              </a:pPr>
              <a:t>26</a:t>
            </a:fld>
            <a:endParaRPr kern="0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9576" y="1988841"/>
            <a:ext cx="7776864" cy="3875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Налоговое законодательство – оптимизация </a:t>
            </a:r>
          </a:p>
          <a:p>
            <a:pPr marL="342900" indent="12700" algn="just">
              <a:lnSpc>
                <a:spcPct val="115000"/>
              </a:lnSpc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налогооблагаемой базы путем создания партнерств.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358775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Субсидирование - частичное или полное </a:t>
            </a:r>
          </a:p>
          <a:p>
            <a:pPr marL="358775" indent="-3175" algn="just">
              <a:lnSpc>
                <a:spcPct val="115000"/>
              </a:lnSpc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финансирование разработки технологий или</a:t>
            </a:r>
          </a:p>
          <a:p>
            <a:pPr marL="358775" indent="-3175" algn="just">
              <a:lnSpc>
                <a:spcPct val="115000"/>
              </a:lnSpc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проектов по их применению государством.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Тарифное регулирование – снижение или оптимизация тарифов для компаний занимающимися разработкой и внедрением новых технологий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</a:pP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Закон о нефти (или законодательные акты) - </a:t>
            </a: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законодательная обязанность иностранным компаниям создавать партнерства с местными организациями с целью развития </a:t>
            </a:r>
            <a:r>
              <a:rPr lang="ru-RU" sz="16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1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или местного содержания.</a:t>
            </a:r>
            <a:endParaRPr lang="ru-RU" sz="1600" dirty="0"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9801" y="4329372"/>
            <a:ext cx="1749946" cy="179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B6F7A-02AC-384B-899B-763E7860C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94" y="798216"/>
            <a:ext cx="2409522" cy="311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4A4AE376-F96B-BF40-ABCD-3027A0179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5983C-1BB6-E24D-94D7-337B73905FD2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400388" name="Rectangle 4">
            <a:extLst>
              <a:ext uri="{FF2B5EF4-FFF2-40B4-BE49-F238E27FC236}">
                <a16:creationId xmlns:a16="http://schemas.microsoft.com/office/drawing/2014/main" id="{F880EEE2-7445-C04B-A32C-26FD6DF6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155" y="2244814"/>
            <a:ext cx="9705976" cy="50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5113" indent="-265113">
              <a:spcBef>
                <a:spcPct val="20000"/>
              </a:spcBef>
              <a:defRPr sz="24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marL="788988" indent="-342900">
              <a:spcBef>
                <a:spcPct val="20000"/>
              </a:spcBef>
              <a:buBlip>
                <a:blip r:embed="rId2"/>
              </a:buBlip>
              <a:defRPr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marL="1311275" indent="-342900" eaLnBrk="0" hangingPunct="0">
              <a:spcBef>
                <a:spcPct val="30000"/>
              </a:spcBef>
              <a:buClr>
                <a:srgbClr val="0033CC"/>
              </a:buClr>
              <a:buFont typeface="Wingdings" pitchFamily="2" charset="2"/>
              <a:buBlip>
                <a:blip r:embed="rId2"/>
              </a:buBlip>
              <a:defRPr sz="16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marL="1833563" indent="-342900" eaLnBrk="0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6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marL="2355850" indent="-342900" eaLnBrk="0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2813050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3270250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3727450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4184650" indent="-342900" eaLnBrk="0" fontAlgn="base" hangingPunct="0">
              <a:lnSpc>
                <a:spcPct val="70000"/>
              </a:lnSpc>
              <a:spcBef>
                <a:spcPct val="25000"/>
              </a:spcBef>
              <a:spcAft>
                <a:spcPct val="25000"/>
              </a:spcAft>
              <a:buClr>
                <a:srgbClr val="33CC33"/>
              </a:buClr>
              <a:buFont typeface="Wingdings" pitchFamily="2" charset="2"/>
              <a:buBlip>
                <a:blip r:embed="rId2"/>
              </a:buBlip>
              <a:defRPr sz="12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ru-RU" altLang="ru-RU" sz="2000" dirty="0"/>
              <a:t>   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FontTx/>
              <a:buBlip>
                <a:blip r:embed="rId2"/>
              </a:buBlip>
            </a:pPr>
            <a:r>
              <a:rPr lang="ru-RU" altLang="ru-RU" sz="2000" b="0" dirty="0"/>
              <a:t>Поведение грунтов и растительного покрова под воздействием природных, техногенных и антропогенных факторов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FontTx/>
              <a:buBlip>
                <a:blip r:embed="rId2"/>
              </a:buBlip>
            </a:pPr>
            <a:r>
              <a:rPr lang="ru-RU" altLang="ru-RU" sz="2000" b="0" dirty="0"/>
              <a:t>Протекание гидрологических и геокриологических процессов в естественных условиях и в условиях техногенной нагрузки, необходимость управления </a:t>
            </a:r>
            <a:r>
              <a:rPr lang="ru-RU" altLang="ru-RU" sz="2000" b="0" dirty="0" err="1"/>
              <a:t>гидроэрозионными</a:t>
            </a:r>
            <a:r>
              <a:rPr lang="ru-RU" altLang="ru-RU" sz="2000" b="0" dirty="0"/>
              <a:t> процессами на осваиваемых территориях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FontTx/>
              <a:buBlip>
                <a:blip r:embed="rId2"/>
              </a:buBlip>
            </a:pPr>
            <a:r>
              <a:rPr lang="ru-RU" altLang="ru-RU" sz="2000" b="0" dirty="0"/>
              <a:t>Возможность использования местных строительных материалов для отсыпки дорог и площадочных сооружений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FontTx/>
              <a:buBlip>
                <a:blip r:embed="rId2"/>
              </a:buBlip>
            </a:pPr>
            <a:r>
              <a:rPr lang="ru-RU" altLang="ru-RU" sz="2000" b="0" dirty="0"/>
              <a:t>Организация комплексной системы мониторинга природно-технических систем на современной информационной базе и проведение регионального экологического мониторинга по направлениям</a:t>
            </a:r>
            <a:endParaRPr lang="ru-RU" altLang="ru-RU" sz="2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4930D8-B70D-4F4C-8568-C1E2D4040A4D}"/>
              </a:ext>
            </a:extLst>
          </p:cNvPr>
          <p:cNvSpPr/>
          <p:nvPr/>
        </p:nvSpPr>
        <p:spPr>
          <a:xfrm>
            <a:off x="1605776" y="189571"/>
            <a:ext cx="10819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chemeClr val="accent4"/>
                </a:solidFill>
                <a:latin typeface="+mj-lt"/>
              </a:rPr>
              <a:t>Основные научно-технические проблемы, требующие проведения дальнейших исследований и разработок экологической направленности для обеспечения рационального освоения месторождений и обучения специалистов для Арктики</a:t>
            </a:r>
            <a:r>
              <a:rPr lang="en-US" altLang="ru-RU" sz="2800" b="1" dirty="0">
                <a:solidFill>
                  <a:schemeClr val="accent4"/>
                </a:solidFill>
                <a:latin typeface="+mj-lt"/>
              </a:rPr>
              <a:t>:</a:t>
            </a:r>
            <a:r>
              <a:rPr lang="ru-RU" altLang="ru-RU" sz="2800" b="1" dirty="0">
                <a:solidFill>
                  <a:schemeClr val="accent4"/>
                </a:solidFill>
                <a:latin typeface="+mj-lt"/>
              </a:rPr>
              <a:t> </a:t>
            </a:r>
            <a:endParaRPr lang="ru-RU" sz="2800" b="1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6769692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5102" y="70021"/>
            <a:ext cx="11032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/>
                </a:solidFill>
                <a:latin typeface="+mj-lt"/>
              </a:rPr>
              <a:t>Локальные автономные источники для энергоснабжения в Арктике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037E9-F010-7741-8E45-A512D1C096A0}"/>
              </a:ext>
            </a:extLst>
          </p:cNvPr>
          <p:cNvSpPr txBox="1"/>
          <p:nvPr/>
        </p:nvSpPr>
        <p:spPr>
          <a:xfrm>
            <a:off x="1055732" y="1140482"/>
            <a:ext cx="520196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Основные виды альтернативных </a:t>
            </a:r>
          </a:p>
          <a:p>
            <a:r>
              <a:rPr lang="ru-RU" b="1" dirty="0"/>
              <a:t>источников энергии</a:t>
            </a:r>
            <a:r>
              <a:rPr lang="ru-RU" dirty="0"/>
              <a:t>: </a:t>
            </a:r>
          </a:p>
          <a:p>
            <a:r>
              <a:rPr lang="ru-RU" dirty="0"/>
              <a:t>Ветроэнергетика (ВЭУ с </a:t>
            </a:r>
            <a:r>
              <a:rPr lang="ru-RU" dirty="0" err="1"/>
              <a:t>горизонтальнои</a:t>
            </a:r>
            <a:r>
              <a:rPr lang="ru-RU" dirty="0"/>
              <a:t>̆ и </a:t>
            </a:r>
            <a:r>
              <a:rPr lang="ru-RU" dirty="0" err="1"/>
              <a:t>вертикальнои</a:t>
            </a:r>
            <a:r>
              <a:rPr lang="ru-RU" dirty="0"/>
              <a:t>̆ осями вращения); </a:t>
            </a:r>
          </a:p>
          <a:p>
            <a:r>
              <a:rPr lang="ru-RU" dirty="0"/>
              <a:t>Солнечные станции (СЭС, солнечные коллекторы); </a:t>
            </a:r>
          </a:p>
          <a:p>
            <a:r>
              <a:rPr lang="ru-RU" dirty="0" err="1"/>
              <a:t>Ветросолнечные</a:t>
            </a:r>
            <a:r>
              <a:rPr lang="ru-RU" dirty="0"/>
              <a:t> генераторы;</a:t>
            </a:r>
          </a:p>
          <a:p>
            <a:r>
              <a:rPr lang="ru-RU" dirty="0" err="1"/>
              <a:t>Термоэлектрогенераторы</a:t>
            </a:r>
            <a:r>
              <a:rPr lang="ru-RU" dirty="0"/>
              <a:t>;</a:t>
            </a:r>
          </a:p>
          <a:p>
            <a:r>
              <a:rPr lang="ru-RU" dirty="0"/>
              <a:t>Гидроэнергетика (МГЭС с </a:t>
            </a:r>
            <a:r>
              <a:rPr lang="ru-RU" dirty="0" err="1"/>
              <a:t>плотинои</a:t>
            </a:r>
            <a:r>
              <a:rPr lang="ru-RU" dirty="0"/>
              <a:t>̆, деривационные МГЭС, приливные станции, </a:t>
            </a:r>
            <a:r>
              <a:rPr lang="ru-RU" dirty="0" err="1"/>
              <a:t>бесплотинные</a:t>
            </a:r>
            <a:r>
              <a:rPr lang="ru-RU" dirty="0"/>
              <a:t> МГЭС);</a:t>
            </a:r>
            <a:br>
              <a:rPr lang="ru-RU" dirty="0"/>
            </a:br>
            <a:r>
              <a:rPr lang="ru-RU" dirty="0"/>
              <a:t>Биоэнергетика;</a:t>
            </a:r>
            <a:br>
              <a:rPr lang="ru-RU" dirty="0"/>
            </a:br>
            <a:r>
              <a:rPr lang="ru-RU" dirty="0"/>
              <a:t>Геотермальная энергетика; </a:t>
            </a:r>
          </a:p>
          <a:p>
            <a:r>
              <a:rPr lang="ru-RU" dirty="0"/>
              <a:t>Тепловые насосы;</a:t>
            </a:r>
            <a:br>
              <a:rPr lang="ru-RU" dirty="0"/>
            </a:br>
            <a:r>
              <a:rPr lang="ru-RU" dirty="0"/>
              <a:t>Малая атомная энергетика;</a:t>
            </a:r>
          </a:p>
          <a:p>
            <a:r>
              <a:rPr lang="ru-RU" dirty="0"/>
              <a:t>Водородная энергетика;</a:t>
            </a:r>
          </a:p>
          <a:p>
            <a:r>
              <a:rPr lang="ru-RU" dirty="0"/>
              <a:t>Т</a:t>
            </a:r>
            <a:r>
              <a:rPr lang="ru-RU" b="1" dirty="0"/>
              <a:t>радиционные источники, но новая форма</a:t>
            </a:r>
            <a:r>
              <a:rPr lang="ru-RU" dirty="0"/>
              <a:t>:</a:t>
            </a:r>
          </a:p>
          <a:p>
            <a:r>
              <a:rPr lang="ru-RU" dirty="0"/>
              <a:t>СПГ, </a:t>
            </a:r>
            <a:r>
              <a:rPr lang="en-US" dirty="0"/>
              <a:t>GTL</a:t>
            </a:r>
            <a:r>
              <a:rPr lang="ru-RU" dirty="0"/>
              <a:t>,  синтез-газ, Газовые гидраты, мобильный газопровод и </a:t>
            </a:r>
            <a:r>
              <a:rPr lang="ru-RU" dirty="0" err="1"/>
              <a:t>тп</a:t>
            </a:r>
            <a:endParaRPr lang="ru-RU" dirty="0"/>
          </a:p>
          <a:p>
            <a:endParaRPr lang="ru-RU" dirty="0"/>
          </a:p>
        </p:txBody>
      </p:sp>
      <p:pic>
        <p:nvPicPr>
          <p:cNvPr id="1025" name="Picture 1" descr="page35image5107072">
            <a:extLst>
              <a:ext uri="{FF2B5EF4-FFF2-40B4-BE49-F238E27FC236}">
                <a16:creationId xmlns:a16="http://schemas.microsoft.com/office/drawing/2014/main" id="{814C3CC5-5175-684A-B412-4AECF1E0E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23" y="1140482"/>
            <a:ext cx="1491613" cy="21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6image1801376">
            <a:extLst>
              <a:ext uri="{FF2B5EF4-FFF2-40B4-BE49-F238E27FC236}">
                <a16:creationId xmlns:a16="http://schemas.microsoft.com/office/drawing/2014/main" id="{CC1EAC75-9F0C-F142-9D34-72214509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5" y="1318944"/>
            <a:ext cx="2139958" cy="13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685502-A6B8-144B-93EF-CE3E4C849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39" y="3257931"/>
            <a:ext cx="3031645" cy="1674412"/>
          </a:xfrm>
          <a:prstGeom prst="rect">
            <a:avLst/>
          </a:prstGeom>
        </p:spPr>
      </p:pic>
      <p:pic>
        <p:nvPicPr>
          <p:cNvPr id="1027" name="Picture 3" descr="page5image1765760">
            <a:extLst>
              <a:ext uri="{FF2B5EF4-FFF2-40B4-BE49-F238E27FC236}">
                <a16:creationId xmlns:a16="http://schemas.microsoft.com/office/drawing/2014/main" id="{93A2FA85-900C-3644-B8B9-F5FF1281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14" y="2823689"/>
            <a:ext cx="1155010" cy="322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F40912-E6B5-314E-ACEB-EDC19DB375B8}"/>
              </a:ext>
            </a:extLst>
          </p:cNvPr>
          <p:cNvSpPr txBox="1"/>
          <p:nvPr/>
        </p:nvSpPr>
        <p:spPr>
          <a:xfrm>
            <a:off x="7106965" y="228957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7" name="Picture 4" descr="page5image1793312">
            <a:extLst>
              <a:ext uri="{FF2B5EF4-FFF2-40B4-BE49-F238E27FC236}">
                <a16:creationId xmlns:a16="http://schemas.microsoft.com/office/drawing/2014/main" id="{3DD55140-7D45-D34A-9547-BFD5B9F4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73" y="4901373"/>
            <a:ext cx="1960340" cy="133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7A0E85-425C-4048-A867-03F45BDA2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7" y="4919986"/>
            <a:ext cx="2242038" cy="132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1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image008.tiff" descr="image008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169" y="1554356"/>
            <a:ext cx="7378700" cy="4343400"/>
          </a:xfrm>
          <a:prstGeom prst="rect">
            <a:avLst/>
          </a:prstGeom>
          <a:ln w="76200"/>
        </p:spPr>
      </p:pic>
      <p:sp>
        <p:nvSpPr>
          <p:cNvPr id="711" name="Рекомендуемые стратегии НИОКР в диверсифицированной корпорации в зависимости от сектора расположения бизнеса"/>
          <p:cNvSpPr/>
          <p:nvPr/>
        </p:nvSpPr>
        <p:spPr>
          <a:xfrm>
            <a:off x="631903" y="166902"/>
            <a:ext cx="11560097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b="1" dirty="0" err="1">
                <a:solidFill>
                  <a:schemeClr val="accent4"/>
                </a:solidFill>
                <a:latin typeface="+mj-lt"/>
              </a:rPr>
              <a:t>Рекомендуемые</a:t>
            </a:r>
            <a:r>
              <a:rPr sz="28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sz="2800" b="1" dirty="0" err="1">
                <a:solidFill>
                  <a:schemeClr val="accent4"/>
                </a:solidFill>
                <a:latin typeface="+mj-lt"/>
              </a:rPr>
              <a:t>стратегии</a:t>
            </a:r>
            <a:r>
              <a:rPr sz="2800" b="1" dirty="0">
                <a:solidFill>
                  <a:schemeClr val="accent4"/>
                </a:solidFill>
                <a:latin typeface="+mj-lt"/>
              </a:rPr>
              <a:t> НИОКР </a:t>
            </a:r>
            <a:r>
              <a:rPr lang="ru-RU" sz="2800" b="1" dirty="0">
                <a:solidFill>
                  <a:schemeClr val="accent4"/>
                </a:solidFill>
                <a:latin typeface="+mj-lt"/>
              </a:rPr>
              <a:t>Арктического макрорегиона </a:t>
            </a:r>
            <a:r>
              <a:rPr sz="2800" b="1" dirty="0" err="1">
                <a:solidFill>
                  <a:schemeClr val="accent4"/>
                </a:solidFill>
                <a:latin typeface="+mj-lt"/>
              </a:rPr>
              <a:t>в</a:t>
            </a:r>
            <a:r>
              <a:rPr sz="28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sz="2800" b="1" dirty="0" err="1">
                <a:solidFill>
                  <a:schemeClr val="accent4"/>
                </a:solidFill>
                <a:latin typeface="+mj-lt"/>
              </a:rPr>
              <a:t>зависимости</a:t>
            </a:r>
            <a:r>
              <a:rPr sz="28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sz="2800" b="1" dirty="0" err="1">
                <a:solidFill>
                  <a:schemeClr val="accent4"/>
                </a:solidFill>
                <a:latin typeface="+mj-lt"/>
              </a:rPr>
              <a:t>от</a:t>
            </a:r>
            <a:r>
              <a:rPr lang="ru-RU" sz="2800" b="1" dirty="0">
                <a:solidFill>
                  <a:schemeClr val="accent4"/>
                </a:solidFill>
                <a:latin typeface="+mj-lt"/>
              </a:rPr>
              <a:t> типа</a:t>
            </a:r>
            <a:r>
              <a:rPr sz="28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sz="2800" b="1" dirty="0" err="1">
                <a:solidFill>
                  <a:schemeClr val="accent4"/>
                </a:solidFill>
                <a:latin typeface="+mj-lt"/>
              </a:rPr>
              <a:t>бизнеса</a:t>
            </a:r>
            <a:endParaRPr sz="2800" b="1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85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571" y="297258"/>
            <a:ext cx="10987790" cy="121615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4"/>
                </a:solidFill>
                <a:latin typeface="+mj-lt"/>
              </a:rPr>
              <a:t>Существующая инфраструктура добычи УВС, как основа создания новых МСЦ и опорных зон в Арктике</a:t>
            </a:r>
            <a:endParaRPr lang="en-US" sz="28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290" y="1617741"/>
            <a:ext cx="8315495" cy="45592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CD16-A51D-4309-8082-A072CA32ECA3}" type="slidenum">
              <a:rPr lang="ru-RU" smtClean="0"/>
              <a:t>3</a:t>
            </a:fld>
            <a:endParaRPr lang="ru-RU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531214" y="2504587"/>
            <a:ext cx="12239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x-none" sz="800" dirty="0">
                <a:solidFill>
                  <a:schemeClr val="bg1"/>
                </a:solidFill>
              </a:rPr>
              <a:t>Баренцево море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436689" y="2674463"/>
            <a:ext cx="12239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x-none" sz="800" dirty="0">
                <a:solidFill>
                  <a:schemeClr val="bg1"/>
                </a:solidFill>
              </a:rPr>
              <a:t>Карское море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565294" y="3285178"/>
            <a:ext cx="12239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x-none" sz="800">
                <a:solidFill>
                  <a:schemeClr val="bg1"/>
                </a:solidFill>
              </a:rPr>
              <a:t>Охотское море</a:t>
            </a:r>
          </a:p>
        </p:txBody>
      </p:sp>
      <p:pic>
        <p:nvPicPr>
          <p:cNvPr id="20" name="Picture 8" descr="Безимени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09" y="1409075"/>
            <a:ext cx="8910294" cy="4912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12"/>
          <p:cNvSpPr>
            <a:spLocks/>
          </p:cNvSpPr>
          <p:nvPr/>
        </p:nvSpPr>
        <p:spPr bwMode="auto">
          <a:xfrm>
            <a:off x="7600799" y="3953989"/>
            <a:ext cx="1288755" cy="369332"/>
          </a:xfrm>
          <a:custGeom>
            <a:avLst/>
            <a:gdLst>
              <a:gd name="T0" fmla="*/ 689 w 689"/>
              <a:gd name="T1" fmla="*/ 227 h 499"/>
              <a:gd name="T2" fmla="*/ 417 w 689"/>
              <a:gd name="T3" fmla="*/ 91 h 499"/>
              <a:gd name="T4" fmla="*/ 144 w 689"/>
              <a:gd name="T5" fmla="*/ 0 h 499"/>
              <a:gd name="T6" fmla="*/ 54 w 689"/>
              <a:gd name="T7" fmla="*/ 91 h 499"/>
              <a:gd name="T8" fmla="*/ 8 w 689"/>
              <a:gd name="T9" fmla="*/ 272 h 499"/>
              <a:gd name="T10" fmla="*/ 8 w 689"/>
              <a:gd name="T11" fmla="*/ 499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9" h="499">
                <a:moveTo>
                  <a:pt x="689" y="227"/>
                </a:moveTo>
                <a:cubicBezTo>
                  <a:pt x="598" y="178"/>
                  <a:pt x="508" y="129"/>
                  <a:pt x="417" y="91"/>
                </a:cubicBezTo>
                <a:cubicBezTo>
                  <a:pt x="326" y="53"/>
                  <a:pt x="204" y="0"/>
                  <a:pt x="144" y="0"/>
                </a:cubicBezTo>
                <a:cubicBezTo>
                  <a:pt x="84" y="0"/>
                  <a:pt x="77" y="46"/>
                  <a:pt x="54" y="91"/>
                </a:cubicBezTo>
                <a:cubicBezTo>
                  <a:pt x="31" y="136"/>
                  <a:pt x="16" y="204"/>
                  <a:pt x="8" y="272"/>
                </a:cubicBezTo>
                <a:cubicBezTo>
                  <a:pt x="0" y="340"/>
                  <a:pt x="4" y="419"/>
                  <a:pt x="8" y="499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>
            <a:off x="7182291" y="3773809"/>
            <a:ext cx="2172996" cy="369332"/>
          </a:xfrm>
          <a:custGeom>
            <a:avLst/>
            <a:gdLst>
              <a:gd name="T0" fmla="*/ 0 w 1179"/>
              <a:gd name="T1" fmla="*/ 726 h 726"/>
              <a:gd name="T2" fmla="*/ 45 w 1179"/>
              <a:gd name="T3" fmla="*/ 635 h 726"/>
              <a:gd name="T4" fmla="*/ 136 w 1179"/>
              <a:gd name="T5" fmla="*/ 590 h 726"/>
              <a:gd name="T6" fmla="*/ 226 w 1179"/>
              <a:gd name="T7" fmla="*/ 590 h 726"/>
              <a:gd name="T8" fmla="*/ 453 w 1179"/>
              <a:gd name="T9" fmla="*/ 545 h 726"/>
              <a:gd name="T10" fmla="*/ 635 w 1179"/>
              <a:gd name="T11" fmla="*/ 499 h 726"/>
              <a:gd name="T12" fmla="*/ 725 w 1179"/>
              <a:gd name="T13" fmla="*/ 454 h 726"/>
              <a:gd name="T14" fmla="*/ 907 w 1179"/>
              <a:gd name="T15" fmla="*/ 499 h 726"/>
              <a:gd name="T16" fmla="*/ 998 w 1179"/>
              <a:gd name="T17" fmla="*/ 499 h 726"/>
              <a:gd name="T18" fmla="*/ 1134 w 1179"/>
              <a:gd name="T19" fmla="*/ 454 h 726"/>
              <a:gd name="T20" fmla="*/ 1179 w 1179"/>
              <a:gd name="T21" fmla="*/ 272 h 726"/>
              <a:gd name="T22" fmla="*/ 1134 w 1179"/>
              <a:gd name="T23" fmla="*/ 136 h 726"/>
              <a:gd name="T24" fmla="*/ 1134 w 1179"/>
              <a:gd name="T25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9" h="726">
                <a:moveTo>
                  <a:pt x="0" y="726"/>
                </a:moveTo>
                <a:cubicBezTo>
                  <a:pt x="11" y="692"/>
                  <a:pt x="22" y="658"/>
                  <a:pt x="45" y="635"/>
                </a:cubicBezTo>
                <a:cubicBezTo>
                  <a:pt x="68" y="612"/>
                  <a:pt x="106" y="597"/>
                  <a:pt x="136" y="590"/>
                </a:cubicBezTo>
                <a:cubicBezTo>
                  <a:pt x="166" y="583"/>
                  <a:pt x="173" y="597"/>
                  <a:pt x="226" y="590"/>
                </a:cubicBezTo>
                <a:cubicBezTo>
                  <a:pt x="279" y="583"/>
                  <a:pt x="385" y="560"/>
                  <a:pt x="453" y="545"/>
                </a:cubicBezTo>
                <a:cubicBezTo>
                  <a:pt x="521" y="530"/>
                  <a:pt x="590" y="514"/>
                  <a:pt x="635" y="499"/>
                </a:cubicBezTo>
                <a:cubicBezTo>
                  <a:pt x="680" y="484"/>
                  <a:pt x="680" y="454"/>
                  <a:pt x="725" y="454"/>
                </a:cubicBezTo>
                <a:cubicBezTo>
                  <a:pt x="770" y="454"/>
                  <a:pt x="862" y="492"/>
                  <a:pt x="907" y="499"/>
                </a:cubicBezTo>
                <a:cubicBezTo>
                  <a:pt x="952" y="506"/>
                  <a:pt x="960" y="506"/>
                  <a:pt x="998" y="499"/>
                </a:cubicBezTo>
                <a:cubicBezTo>
                  <a:pt x="1036" y="492"/>
                  <a:pt x="1104" y="492"/>
                  <a:pt x="1134" y="454"/>
                </a:cubicBezTo>
                <a:cubicBezTo>
                  <a:pt x="1164" y="416"/>
                  <a:pt x="1179" y="325"/>
                  <a:pt x="1179" y="272"/>
                </a:cubicBezTo>
                <a:cubicBezTo>
                  <a:pt x="1179" y="219"/>
                  <a:pt x="1141" y="181"/>
                  <a:pt x="1134" y="136"/>
                </a:cubicBezTo>
                <a:cubicBezTo>
                  <a:pt x="1127" y="91"/>
                  <a:pt x="1130" y="45"/>
                  <a:pt x="1134" y="0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9252214" y="4517061"/>
            <a:ext cx="157163" cy="369332"/>
          </a:xfrm>
          <a:custGeom>
            <a:avLst/>
            <a:gdLst>
              <a:gd name="T0" fmla="*/ 0 w 159"/>
              <a:gd name="T1" fmla="*/ 0 h 409"/>
              <a:gd name="T2" fmla="*/ 136 w 159"/>
              <a:gd name="T3" fmla="*/ 137 h 409"/>
              <a:gd name="T4" fmla="*/ 136 w 159"/>
              <a:gd name="T5" fmla="*/ 273 h 409"/>
              <a:gd name="T6" fmla="*/ 90 w 159"/>
              <a:gd name="T7" fmla="*/ 409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" h="409">
                <a:moveTo>
                  <a:pt x="0" y="0"/>
                </a:moveTo>
                <a:cubicBezTo>
                  <a:pt x="56" y="45"/>
                  <a:pt x="113" y="91"/>
                  <a:pt x="136" y="137"/>
                </a:cubicBezTo>
                <a:cubicBezTo>
                  <a:pt x="159" y="183"/>
                  <a:pt x="144" y="228"/>
                  <a:pt x="136" y="273"/>
                </a:cubicBezTo>
                <a:cubicBezTo>
                  <a:pt x="128" y="318"/>
                  <a:pt x="109" y="363"/>
                  <a:pt x="90" y="409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>
            <a:off x="6176225" y="4770276"/>
            <a:ext cx="1152525" cy="369332"/>
          </a:xfrm>
          <a:custGeom>
            <a:avLst/>
            <a:gdLst>
              <a:gd name="T0" fmla="*/ 726 w 726"/>
              <a:gd name="T1" fmla="*/ 0 h 144"/>
              <a:gd name="T2" fmla="*/ 635 w 726"/>
              <a:gd name="T3" fmla="*/ 90 h 144"/>
              <a:gd name="T4" fmla="*/ 499 w 726"/>
              <a:gd name="T5" fmla="*/ 136 h 144"/>
              <a:gd name="T6" fmla="*/ 272 w 726"/>
              <a:gd name="T7" fmla="*/ 136 h 144"/>
              <a:gd name="T8" fmla="*/ 0 w 726"/>
              <a:gd name="T9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6" h="144">
                <a:moveTo>
                  <a:pt x="726" y="0"/>
                </a:moveTo>
                <a:cubicBezTo>
                  <a:pt x="699" y="33"/>
                  <a:pt x="673" y="67"/>
                  <a:pt x="635" y="90"/>
                </a:cubicBezTo>
                <a:cubicBezTo>
                  <a:pt x="597" y="113"/>
                  <a:pt x="559" y="128"/>
                  <a:pt x="499" y="136"/>
                </a:cubicBezTo>
                <a:cubicBezTo>
                  <a:pt x="439" y="144"/>
                  <a:pt x="355" y="136"/>
                  <a:pt x="272" y="136"/>
                </a:cubicBezTo>
                <a:cubicBezTo>
                  <a:pt x="189" y="136"/>
                  <a:pt x="94" y="136"/>
                  <a:pt x="0" y="136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67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0" name="DSC01314.jpg" descr="DSC013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1025" y="377565"/>
            <a:ext cx="8137159" cy="6102870"/>
          </a:xfrm>
          <a:prstGeom prst="rect">
            <a:avLst/>
          </a:prstGeom>
          <a:ln w="76200"/>
        </p:spPr>
      </p:pic>
    </p:spTree>
    <p:extLst>
      <p:ext uri="{BB962C8B-B14F-4D97-AF65-F5344CB8AC3E}">
        <p14:creationId xmlns:p14="http://schemas.microsoft.com/office/powerpoint/2010/main" val="22752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593399" y="6348413"/>
            <a:ext cx="255564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 defTabSz="584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758" name="Цели и задачи мировой газовой отрасл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chemeClr val="accent4"/>
                </a:solidFill>
              </a:rPr>
              <a:t>Цели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и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задачи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мировой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lang="ru-RU" dirty="0" err="1">
                <a:solidFill>
                  <a:schemeClr val="accent4"/>
                </a:solidFill>
              </a:rPr>
              <a:t>нефте</a:t>
            </a:r>
            <a:r>
              <a:rPr dirty="0" err="1">
                <a:solidFill>
                  <a:schemeClr val="accent4"/>
                </a:solidFill>
              </a:rPr>
              <a:t>газовой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 err="1">
                <a:solidFill>
                  <a:schemeClr val="accent4"/>
                </a:solidFill>
              </a:rPr>
              <a:t>отрасли</a:t>
            </a:r>
            <a:r>
              <a:rPr lang="ru-RU" dirty="0">
                <a:solidFill>
                  <a:schemeClr val="accent4"/>
                </a:solidFill>
              </a:rPr>
              <a:t> в Арктике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763" name="Группа"/>
          <p:cNvGrpSpPr/>
          <p:nvPr/>
        </p:nvGrpSpPr>
        <p:grpSpPr>
          <a:xfrm>
            <a:off x="1774825" y="836613"/>
            <a:ext cx="8863015" cy="719139"/>
            <a:chOff x="0" y="0"/>
            <a:chExt cx="8863013" cy="719138"/>
          </a:xfrm>
        </p:grpSpPr>
        <p:grpSp>
          <p:nvGrpSpPr>
            <p:cNvPr id="761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59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0" name="Эффективное удовлетворение спроса на газ"/>
              <p:cNvSpPr/>
              <p:nvPr/>
            </p:nvSpPr>
            <p:spPr>
              <a:xfrm rot="10800000">
                <a:off x="1869042" y="26107"/>
                <a:ext cx="6679646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     </a:t>
                </a:r>
                <a:r>
                  <a:rPr dirty="0" err="1"/>
                  <a:t>Эффективное</a:t>
                </a:r>
                <a:r>
                  <a:rPr dirty="0"/>
                  <a:t> </a:t>
                </a:r>
                <a:r>
                  <a:rPr dirty="0" err="1"/>
                  <a:t>удовлетворение</a:t>
                </a:r>
                <a:r>
                  <a:rPr dirty="0"/>
                  <a:t> </a:t>
                </a:r>
                <a:r>
                  <a:rPr dirty="0" err="1"/>
                  <a:t>спроса</a:t>
                </a:r>
                <a:r>
                  <a:rPr dirty="0"/>
                  <a:t> </a:t>
                </a:r>
                <a:r>
                  <a:rPr dirty="0" err="1"/>
                  <a:t>на</a:t>
                </a:r>
                <a:r>
                  <a:rPr dirty="0"/>
                  <a:t> </a:t>
                </a:r>
                <a:r>
                  <a:rPr dirty="0" err="1"/>
                  <a:t>газ</a:t>
                </a:r>
                <a:r>
                  <a:rPr lang="ru-RU" dirty="0"/>
                  <a:t> и нефть</a:t>
                </a:r>
                <a:endParaRPr dirty="0"/>
              </a:p>
            </p:txBody>
          </p:sp>
        </p:grpSp>
        <p:pic>
          <p:nvPicPr>
            <p:cNvPr id="762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8" name="Группа"/>
          <p:cNvGrpSpPr/>
          <p:nvPr/>
        </p:nvGrpSpPr>
        <p:grpSpPr>
          <a:xfrm>
            <a:off x="1774825" y="3387724"/>
            <a:ext cx="8863015" cy="719140"/>
            <a:chOff x="0" y="0"/>
            <a:chExt cx="8863013" cy="719138"/>
          </a:xfrm>
        </p:grpSpPr>
        <p:grpSp>
          <p:nvGrpSpPr>
            <p:cNvPr id="766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64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5" name="Развитие систем транспорта газа"/>
              <p:cNvSpPr/>
              <p:nvPr/>
            </p:nvSpPr>
            <p:spPr>
              <a:xfrm rot="10800000">
                <a:off x="1198602" y="26107"/>
                <a:ext cx="7350086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     </a:t>
                </a:r>
                <a:r>
                  <a:rPr dirty="0" err="1"/>
                  <a:t>Развитие</a:t>
                </a:r>
                <a:r>
                  <a:rPr dirty="0"/>
                  <a:t> </a:t>
                </a:r>
                <a:r>
                  <a:rPr dirty="0" err="1"/>
                  <a:t>систем</a:t>
                </a:r>
                <a:r>
                  <a:rPr dirty="0"/>
                  <a:t> </a:t>
                </a:r>
                <a:r>
                  <a:rPr dirty="0" err="1"/>
                  <a:t>транспорта</a:t>
                </a:r>
                <a:r>
                  <a:rPr dirty="0"/>
                  <a:t> </a:t>
                </a:r>
                <a:r>
                  <a:rPr lang="ru-RU" dirty="0"/>
                  <a:t>УВС и продуктов переработки</a:t>
                </a:r>
                <a:endParaRPr dirty="0"/>
              </a:p>
            </p:txBody>
          </p:sp>
        </p:grpSp>
        <p:pic>
          <p:nvPicPr>
            <p:cNvPr id="767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73" name="Группа"/>
          <p:cNvGrpSpPr/>
          <p:nvPr/>
        </p:nvGrpSpPr>
        <p:grpSpPr>
          <a:xfrm>
            <a:off x="1774825" y="5300663"/>
            <a:ext cx="8863015" cy="719139"/>
            <a:chOff x="0" y="0"/>
            <a:chExt cx="8863013" cy="719138"/>
          </a:xfrm>
        </p:grpSpPr>
        <p:grpSp>
          <p:nvGrpSpPr>
            <p:cNvPr id="771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69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0" name="Поиск новых форм международного сотрудничества"/>
              <p:cNvSpPr/>
              <p:nvPr/>
            </p:nvSpPr>
            <p:spPr>
              <a:xfrm rot="10800000">
                <a:off x="1918350" y="26107"/>
                <a:ext cx="6630338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    Поиск новых форм международного сотрудничества</a:t>
                </a:r>
              </a:p>
            </p:txBody>
          </p:sp>
        </p:grpSp>
        <p:pic>
          <p:nvPicPr>
            <p:cNvPr id="772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78" name="Группа"/>
          <p:cNvGrpSpPr/>
          <p:nvPr/>
        </p:nvGrpSpPr>
        <p:grpSpPr>
          <a:xfrm>
            <a:off x="1774825" y="2112963"/>
            <a:ext cx="8863015" cy="719139"/>
            <a:chOff x="0" y="0"/>
            <a:chExt cx="8863013" cy="719138"/>
          </a:xfrm>
        </p:grpSpPr>
        <p:grpSp>
          <p:nvGrpSpPr>
            <p:cNvPr id="776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74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5" name="Освоение новых газоносных регионов"/>
              <p:cNvSpPr/>
              <p:nvPr/>
            </p:nvSpPr>
            <p:spPr>
              <a:xfrm rot="10800000">
                <a:off x="2846489" y="26107"/>
                <a:ext cx="5702199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     </a:t>
                </a:r>
                <a:r>
                  <a:rPr dirty="0" err="1"/>
                  <a:t>Освоение</a:t>
                </a:r>
                <a:r>
                  <a:rPr dirty="0"/>
                  <a:t> </a:t>
                </a:r>
                <a:r>
                  <a:rPr dirty="0" err="1"/>
                  <a:t>новых</a:t>
                </a:r>
                <a:r>
                  <a:rPr dirty="0"/>
                  <a:t> </a:t>
                </a:r>
                <a:r>
                  <a:rPr lang="ru-RU" dirty="0" err="1"/>
                  <a:t>нефте</a:t>
                </a:r>
                <a:r>
                  <a:rPr dirty="0" err="1"/>
                  <a:t>газоносных</a:t>
                </a:r>
                <a:r>
                  <a:rPr dirty="0"/>
                  <a:t> </a:t>
                </a:r>
                <a:r>
                  <a:rPr dirty="0" err="1"/>
                  <a:t>регионов</a:t>
                </a:r>
                <a:endParaRPr dirty="0"/>
              </a:p>
            </p:txBody>
          </p:sp>
        </p:grpSp>
        <p:pic>
          <p:nvPicPr>
            <p:cNvPr id="777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3" name="Группа"/>
          <p:cNvGrpSpPr/>
          <p:nvPr/>
        </p:nvGrpSpPr>
        <p:grpSpPr>
          <a:xfrm>
            <a:off x="1774825" y="1474788"/>
            <a:ext cx="8863015" cy="719139"/>
            <a:chOff x="0" y="0"/>
            <a:chExt cx="8863013" cy="719138"/>
          </a:xfrm>
        </p:grpSpPr>
        <p:grpSp>
          <p:nvGrpSpPr>
            <p:cNvPr id="781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79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0" name="Освоение месторождений в период падающей добычи"/>
              <p:cNvSpPr/>
              <p:nvPr/>
            </p:nvSpPr>
            <p:spPr>
              <a:xfrm rot="10800000">
                <a:off x="1689762" y="26107"/>
                <a:ext cx="6858926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    Освоение месторождений в период падающей добычи</a:t>
                </a:r>
              </a:p>
            </p:txBody>
          </p:sp>
        </p:grpSp>
        <p:pic>
          <p:nvPicPr>
            <p:cNvPr id="782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8" name="Группа"/>
          <p:cNvGrpSpPr/>
          <p:nvPr/>
        </p:nvGrpSpPr>
        <p:grpSpPr>
          <a:xfrm>
            <a:off x="1774825" y="4664074"/>
            <a:ext cx="8863015" cy="719140"/>
            <a:chOff x="0" y="0"/>
            <a:chExt cx="8863013" cy="719138"/>
          </a:xfrm>
        </p:grpSpPr>
        <p:grpSp>
          <p:nvGrpSpPr>
            <p:cNvPr id="786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84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5" name="Усиление интеграции стран и регионов"/>
              <p:cNvSpPr/>
              <p:nvPr/>
            </p:nvSpPr>
            <p:spPr>
              <a:xfrm rot="10800000">
                <a:off x="3521352" y="26107"/>
                <a:ext cx="5027336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     </a:t>
                </a:r>
                <a:r>
                  <a:rPr dirty="0" err="1"/>
                  <a:t>Усиление</a:t>
                </a:r>
                <a:r>
                  <a:rPr dirty="0"/>
                  <a:t> </a:t>
                </a:r>
                <a:r>
                  <a:rPr dirty="0" err="1"/>
                  <a:t>интеграции</a:t>
                </a:r>
                <a:r>
                  <a:rPr dirty="0"/>
                  <a:t> </a:t>
                </a:r>
                <a:r>
                  <a:rPr dirty="0" err="1"/>
                  <a:t>стран</a:t>
                </a:r>
                <a:r>
                  <a:rPr dirty="0"/>
                  <a:t> </a:t>
                </a:r>
                <a:r>
                  <a:rPr dirty="0" err="1"/>
                  <a:t>и</a:t>
                </a:r>
                <a:r>
                  <a:rPr dirty="0"/>
                  <a:t> </a:t>
                </a:r>
                <a:r>
                  <a:rPr dirty="0" err="1"/>
                  <a:t>регионов</a:t>
                </a:r>
                <a:endParaRPr dirty="0"/>
              </a:p>
            </p:txBody>
          </p:sp>
        </p:grpSp>
        <p:pic>
          <p:nvPicPr>
            <p:cNvPr id="787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3" name="Группа"/>
          <p:cNvGrpSpPr/>
          <p:nvPr/>
        </p:nvGrpSpPr>
        <p:grpSpPr>
          <a:xfrm>
            <a:off x="1774825" y="4025899"/>
            <a:ext cx="8863015" cy="719140"/>
            <a:chOff x="0" y="0"/>
            <a:chExt cx="8863013" cy="719138"/>
          </a:xfrm>
        </p:grpSpPr>
        <p:grpSp>
          <p:nvGrpSpPr>
            <p:cNvPr id="791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89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90" name="Увеличение глубины переработки газа"/>
              <p:cNvSpPr/>
              <p:nvPr/>
            </p:nvSpPr>
            <p:spPr>
              <a:xfrm rot="10800000">
                <a:off x="2359881" y="26107"/>
                <a:ext cx="6188807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     </a:t>
                </a:r>
                <a:r>
                  <a:rPr dirty="0" err="1"/>
                  <a:t>Увеличение</a:t>
                </a:r>
                <a:r>
                  <a:rPr dirty="0"/>
                  <a:t> </a:t>
                </a:r>
                <a:r>
                  <a:rPr dirty="0" err="1"/>
                  <a:t>глубины</a:t>
                </a:r>
                <a:r>
                  <a:rPr dirty="0"/>
                  <a:t> </a:t>
                </a:r>
                <a:r>
                  <a:rPr dirty="0" err="1"/>
                  <a:t>переработки</a:t>
                </a:r>
                <a:r>
                  <a:rPr dirty="0"/>
                  <a:t> </a:t>
                </a:r>
                <a:r>
                  <a:rPr lang="ru-RU" dirty="0"/>
                  <a:t>нефти и </a:t>
                </a:r>
                <a:r>
                  <a:rPr dirty="0" err="1"/>
                  <a:t>газа</a:t>
                </a:r>
                <a:endParaRPr dirty="0"/>
              </a:p>
            </p:txBody>
          </p:sp>
        </p:grpSp>
        <p:pic>
          <p:nvPicPr>
            <p:cNvPr id="792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8" name="Группа"/>
          <p:cNvGrpSpPr/>
          <p:nvPr/>
        </p:nvGrpSpPr>
        <p:grpSpPr>
          <a:xfrm>
            <a:off x="1774825" y="2751138"/>
            <a:ext cx="8863015" cy="719139"/>
            <a:chOff x="0" y="0"/>
            <a:chExt cx="8863013" cy="719138"/>
          </a:xfrm>
        </p:grpSpPr>
        <p:grpSp>
          <p:nvGrpSpPr>
            <p:cNvPr id="796" name="Группа"/>
            <p:cNvGrpSpPr/>
            <p:nvPr/>
          </p:nvGrpSpPr>
          <p:grpSpPr>
            <a:xfrm rot="10800000">
              <a:off x="314323" y="144462"/>
              <a:ext cx="8548690" cy="431801"/>
              <a:chOff x="0" y="0"/>
              <a:chExt cx="8548688" cy="431800"/>
            </a:xfrm>
          </p:grpSpPr>
          <p:sp>
            <p:nvSpPr>
              <p:cNvPr id="794" name="Прямоугольник"/>
              <p:cNvSpPr/>
              <p:nvPr/>
            </p:nvSpPr>
            <p:spPr>
              <a:xfrm>
                <a:off x="0" y="0"/>
                <a:ext cx="8548688" cy="431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A6D6F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63500" dist="12700" dir="2700000" rotWithShape="0">
                  <a:srgbClr val="6C8CA9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95" name="Освоение нетрадиционных ресурсов газа"/>
              <p:cNvSpPr/>
              <p:nvPr/>
            </p:nvSpPr>
            <p:spPr>
              <a:xfrm rot="10800000">
                <a:off x="2222151" y="26107"/>
                <a:ext cx="6326537" cy="379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marL="40639" marR="40639" defTabSz="914400">
                  <a:buClr>
                    <a:srgbClr val="0329D6"/>
                  </a:buClr>
                  <a:buFont typeface="Arial"/>
                  <a:defRPr sz="1800" b="1">
                    <a:solidFill>
                      <a:srgbClr val="0329D6"/>
                    </a:solidFill>
                    <a:uFill>
                      <a:solidFill>
                        <a:srgbClr val="0329D6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     </a:t>
                </a:r>
                <a:r>
                  <a:rPr dirty="0" err="1"/>
                  <a:t>Освоение</a:t>
                </a:r>
                <a:r>
                  <a:rPr dirty="0"/>
                  <a:t> </a:t>
                </a:r>
                <a:r>
                  <a:rPr dirty="0" err="1"/>
                  <a:t>нетрадиционных</a:t>
                </a:r>
                <a:r>
                  <a:rPr dirty="0"/>
                  <a:t> </a:t>
                </a:r>
                <a:r>
                  <a:rPr dirty="0" err="1"/>
                  <a:t>ресурсов</a:t>
                </a:r>
                <a:r>
                  <a:rPr dirty="0"/>
                  <a:t> </a:t>
                </a:r>
                <a:r>
                  <a:rPr lang="ru-RU" dirty="0"/>
                  <a:t>нефти и </a:t>
                </a:r>
                <a:r>
                  <a:rPr dirty="0" err="1"/>
                  <a:t>газа</a:t>
                </a:r>
                <a:endParaRPr dirty="0"/>
              </a:p>
            </p:txBody>
          </p:sp>
        </p:grpSp>
        <p:pic>
          <p:nvPicPr>
            <p:cNvPr id="797" name="j0432674.png" descr="j0432674.png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363" cy="71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458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593399" y="6348413"/>
            <a:ext cx="255564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 defTabSz="584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1553" name="Группа"/>
          <p:cNvGrpSpPr/>
          <p:nvPr/>
        </p:nvGrpSpPr>
        <p:grpSpPr>
          <a:xfrm>
            <a:off x="1271194" y="730250"/>
            <a:ext cx="9701606" cy="5219288"/>
            <a:chOff x="0" y="0"/>
            <a:chExt cx="10210800" cy="5270500"/>
          </a:xfrm>
        </p:grpSpPr>
        <p:sp>
          <p:nvSpPr>
            <p:cNvPr id="1550" name="Фигура"/>
            <p:cNvSpPr/>
            <p:nvPr/>
          </p:nvSpPr>
          <p:spPr>
            <a:xfrm>
              <a:off x="0" y="0"/>
              <a:ext cx="10210800" cy="5270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D6FF"/>
                </a:gs>
                <a:gs pos="50000">
                  <a:srgbClr val="FFFFFF"/>
                </a:gs>
                <a:gs pos="100000">
                  <a:srgbClr val="A8D6FF"/>
                </a:gs>
              </a:gsLst>
              <a:lin ang="18900000" scaled="0"/>
            </a:gradFill>
            <a:ln w="25400" cap="flat">
              <a:solidFill>
                <a:srgbClr val="4349A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1" name="Фигура"/>
            <p:cNvSpPr/>
            <p:nvPr/>
          </p:nvSpPr>
          <p:spPr>
            <a:xfrm>
              <a:off x="8934449" y="4611687"/>
              <a:ext cx="1276351" cy="658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8CB3D6"/>
            </a:solidFill>
            <a:ln w="254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52" name="Линия"/>
            <p:cNvSpPr/>
            <p:nvPr/>
          </p:nvSpPr>
          <p:spPr>
            <a:xfrm>
              <a:off x="8934449" y="4611687"/>
              <a:ext cx="1276351" cy="658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349A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554" name="Фигура"/>
          <p:cNvSpPr/>
          <p:nvPr/>
        </p:nvSpPr>
        <p:spPr>
          <a:xfrm rot="480000">
            <a:off x="10383191" y="987046"/>
            <a:ext cx="76636" cy="14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1849" h="21600" extrusionOk="0">
                <a:moveTo>
                  <a:pt x="11849" y="0"/>
                </a:moveTo>
                <a:cubicBezTo>
                  <a:pt x="7529" y="3600"/>
                  <a:pt x="-9751" y="21600"/>
                  <a:pt x="7529" y="21600"/>
                </a:cubicBezTo>
                <a:cubicBezTo>
                  <a:pt x="11849" y="21600"/>
                  <a:pt x="11849" y="0"/>
                  <a:pt x="11849" y="0"/>
                </a:cubicBezTo>
                <a:lnTo>
                  <a:pt x="11849" y="0"/>
                </a:lnTo>
                <a:lnTo>
                  <a:pt x="11849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55" name="Фигура"/>
          <p:cNvSpPr/>
          <p:nvPr/>
        </p:nvSpPr>
        <p:spPr>
          <a:xfrm rot="480000">
            <a:off x="9186903" y="4052920"/>
            <a:ext cx="58739" cy="6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4400"/>
                </a:lnTo>
                <a:lnTo>
                  <a:pt x="0" y="14400"/>
                </a:lnTo>
                <a:cubicBezTo>
                  <a:pt x="10800" y="14400"/>
                  <a:pt x="0" y="21600"/>
                  <a:pt x="0" y="2160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56" name="Фигура"/>
          <p:cNvSpPr/>
          <p:nvPr/>
        </p:nvSpPr>
        <p:spPr>
          <a:xfrm rot="480000">
            <a:off x="9128137" y="4089416"/>
            <a:ext cx="28576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1600" y="21600"/>
                  <a:pt x="21600" y="21600"/>
                  <a:pt x="21600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21600" y="0"/>
                </a:lnTo>
                <a:cubicBezTo>
                  <a:pt x="21600" y="21600"/>
                  <a:pt x="21600" y="21600"/>
                  <a:pt x="0" y="21600"/>
                </a:cubicBezTo>
                <a:lnTo>
                  <a:pt x="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57" name="Фигура"/>
          <p:cNvSpPr/>
          <p:nvPr/>
        </p:nvSpPr>
        <p:spPr>
          <a:xfrm rot="480000">
            <a:off x="6215075" y="1406561"/>
            <a:ext cx="58739" cy="26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0" y="0"/>
                  <a:pt x="0" y="21600"/>
                </a:cubicBezTo>
                <a:cubicBezTo>
                  <a:pt x="0" y="21600"/>
                  <a:pt x="0" y="21600"/>
                  <a:pt x="10800" y="21600"/>
                </a:cubicBezTo>
                <a:cubicBezTo>
                  <a:pt x="10800" y="21600"/>
                  <a:pt x="10800" y="21600"/>
                  <a:pt x="21600" y="21600"/>
                </a:cubicBezTo>
                <a:cubicBezTo>
                  <a:pt x="10800" y="21600"/>
                  <a:pt x="10800" y="0"/>
                  <a:pt x="10800" y="0"/>
                </a:cubicBezTo>
                <a:lnTo>
                  <a:pt x="10800" y="0"/>
                </a:lnTo>
                <a:lnTo>
                  <a:pt x="10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58" name="Фигура"/>
          <p:cNvSpPr/>
          <p:nvPr/>
        </p:nvSpPr>
        <p:spPr>
          <a:xfrm rot="480000">
            <a:off x="6219850" y="1585963"/>
            <a:ext cx="84138" cy="5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7200" y="0"/>
                  <a:pt x="7200" y="0"/>
                  <a:pt x="0" y="0"/>
                </a:cubicBezTo>
                <a:lnTo>
                  <a:pt x="0" y="10800"/>
                </a:lnTo>
                <a:lnTo>
                  <a:pt x="7200" y="21600"/>
                </a:lnTo>
                <a:lnTo>
                  <a:pt x="14400" y="21600"/>
                </a:lnTo>
                <a:lnTo>
                  <a:pt x="21600" y="10800"/>
                </a:lnTo>
                <a:cubicBezTo>
                  <a:pt x="21600" y="0"/>
                  <a:pt x="7200" y="0"/>
                  <a:pt x="7200" y="0"/>
                </a:cubicBezTo>
                <a:lnTo>
                  <a:pt x="7200" y="0"/>
                </a:lnTo>
                <a:lnTo>
                  <a:pt x="72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59" name="Фигура"/>
          <p:cNvSpPr/>
          <p:nvPr/>
        </p:nvSpPr>
        <p:spPr>
          <a:xfrm rot="480000">
            <a:off x="6261199" y="1420890"/>
            <a:ext cx="142876" cy="17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80" y="6171"/>
                </a:moveTo>
                <a:lnTo>
                  <a:pt x="12960" y="0"/>
                </a:lnTo>
                <a:lnTo>
                  <a:pt x="12960" y="0"/>
                </a:lnTo>
                <a:lnTo>
                  <a:pt x="8640" y="3086"/>
                </a:lnTo>
                <a:cubicBezTo>
                  <a:pt x="4320" y="3086"/>
                  <a:pt x="0" y="6171"/>
                  <a:pt x="0" y="6171"/>
                </a:cubicBezTo>
                <a:cubicBezTo>
                  <a:pt x="0" y="9257"/>
                  <a:pt x="4320" y="9257"/>
                  <a:pt x="4320" y="9257"/>
                </a:cubicBezTo>
                <a:cubicBezTo>
                  <a:pt x="4320" y="12343"/>
                  <a:pt x="4320" y="12343"/>
                  <a:pt x="0" y="12343"/>
                </a:cubicBezTo>
                <a:cubicBezTo>
                  <a:pt x="0" y="15429"/>
                  <a:pt x="0" y="15429"/>
                  <a:pt x="0" y="15429"/>
                </a:cubicBezTo>
                <a:lnTo>
                  <a:pt x="0" y="15429"/>
                </a:lnTo>
                <a:cubicBezTo>
                  <a:pt x="0" y="18514"/>
                  <a:pt x="0" y="18514"/>
                  <a:pt x="0" y="18514"/>
                </a:cubicBezTo>
                <a:cubicBezTo>
                  <a:pt x="4320" y="18514"/>
                  <a:pt x="4320" y="21600"/>
                  <a:pt x="8640" y="21600"/>
                </a:cubicBezTo>
                <a:cubicBezTo>
                  <a:pt x="12960" y="21600"/>
                  <a:pt x="12960" y="18514"/>
                  <a:pt x="12960" y="18514"/>
                </a:cubicBezTo>
                <a:cubicBezTo>
                  <a:pt x="17280" y="18514"/>
                  <a:pt x="21600" y="18514"/>
                  <a:pt x="21600" y="15429"/>
                </a:cubicBezTo>
                <a:cubicBezTo>
                  <a:pt x="21600" y="15429"/>
                  <a:pt x="17280" y="15429"/>
                  <a:pt x="17280" y="12343"/>
                </a:cubicBezTo>
                <a:cubicBezTo>
                  <a:pt x="17280" y="9257"/>
                  <a:pt x="21600" y="9257"/>
                  <a:pt x="21600" y="9257"/>
                </a:cubicBezTo>
                <a:cubicBezTo>
                  <a:pt x="21600" y="6171"/>
                  <a:pt x="21600" y="6171"/>
                  <a:pt x="17280" y="6171"/>
                </a:cubicBezTo>
                <a:lnTo>
                  <a:pt x="17280" y="6171"/>
                </a:lnTo>
                <a:lnTo>
                  <a:pt x="17280" y="6171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0" name="Фигура"/>
          <p:cNvSpPr/>
          <p:nvPr/>
        </p:nvSpPr>
        <p:spPr>
          <a:xfrm rot="480000">
            <a:off x="6267544" y="1576499"/>
            <a:ext cx="193676" cy="17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43" y="0"/>
                </a:moveTo>
                <a:lnTo>
                  <a:pt x="6171" y="3086"/>
                </a:lnTo>
                <a:cubicBezTo>
                  <a:pt x="3086" y="6171"/>
                  <a:pt x="6171" y="6171"/>
                  <a:pt x="3086" y="9257"/>
                </a:cubicBezTo>
                <a:cubicBezTo>
                  <a:pt x="3086" y="9257"/>
                  <a:pt x="0" y="9257"/>
                  <a:pt x="0" y="12343"/>
                </a:cubicBezTo>
                <a:cubicBezTo>
                  <a:pt x="0" y="12343"/>
                  <a:pt x="6171" y="12343"/>
                  <a:pt x="6171" y="15429"/>
                </a:cubicBezTo>
                <a:cubicBezTo>
                  <a:pt x="6171" y="18514"/>
                  <a:pt x="6171" y="18514"/>
                  <a:pt x="6171" y="18514"/>
                </a:cubicBezTo>
                <a:cubicBezTo>
                  <a:pt x="12343" y="18514"/>
                  <a:pt x="12343" y="21600"/>
                  <a:pt x="18514" y="21600"/>
                </a:cubicBezTo>
                <a:cubicBezTo>
                  <a:pt x="18514" y="21600"/>
                  <a:pt x="21600" y="21600"/>
                  <a:pt x="21600" y="18514"/>
                </a:cubicBezTo>
                <a:lnTo>
                  <a:pt x="18514" y="15429"/>
                </a:lnTo>
                <a:lnTo>
                  <a:pt x="21600" y="12343"/>
                </a:lnTo>
                <a:cubicBezTo>
                  <a:pt x="21600" y="9257"/>
                  <a:pt x="21600" y="9257"/>
                  <a:pt x="21600" y="6171"/>
                </a:cubicBezTo>
                <a:cubicBezTo>
                  <a:pt x="21600" y="3086"/>
                  <a:pt x="18514" y="3086"/>
                  <a:pt x="18514" y="3086"/>
                </a:cubicBezTo>
                <a:cubicBezTo>
                  <a:pt x="15429" y="3086"/>
                  <a:pt x="15429" y="3086"/>
                  <a:pt x="15429" y="3086"/>
                </a:cubicBezTo>
                <a:cubicBezTo>
                  <a:pt x="15429" y="6171"/>
                  <a:pt x="15429" y="6171"/>
                  <a:pt x="12343" y="9257"/>
                </a:cubicBezTo>
                <a:cubicBezTo>
                  <a:pt x="12343" y="6171"/>
                  <a:pt x="12343" y="6171"/>
                  <a:pt x="12343" y="6171"/>
                </a:cubicBezTo>
                <a:cubicBezTo>
                  <a:pt x="12343" y="3086"/>
                  <a:pt x="15429" y="3086"/>
                  <a:pt x="15429" y="3086"/>
                </a:cubicBezTo>
                <a:cubicBezTo>
                  <a:pt x="15429" y="0"/>
                  <a:pt x="12343" y="0"/>
                  <a:pt x="12343" y="0"/>
                </a:cubicBezTo>
                <a:lnTo>
                  <a:pt x="12343" y="0"/>
                </a:lnTo>
                <a:lnTo>
                  <a:pt x="12343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1" name="Фигура"/>
          <p:cNvSpPr/>
          <p:nvPr/>
        </p:nvSpPr>
        <p:spPr>
          <a:xfrm rot="480000">
            <a:off x="6445363" y="1698718"/>
            <a:ext cx="169864" cy="198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0"/>
                </a:lnTo>
                <a:cubicBezTo>
                  <a:pt x="10800" y="0"/>
                  <a:pt x="10800" y="0"/>
                  <a:pt x="7200" y="0"/>
                </a:cubicBezTo>
                <a:cubicBezTo>
                  <a:pt x="7200" y="0"/>
                  <a:pt x="7200" y="0"/>
                  <a:pt x="3600" y="2700"/>
                </a:cubicBezTo>
                <a:lnTo>
                  <a:pt x="3600" y="2700"/>
                </a:lnTo>
                <a:lnTo>
                  <a:pt x="3600" y="5400"/>
                </a:lnTo>
                <a:lnTo>
                  <a:pt x="3600" y="5400"/>
                </a:lnTo>
                <a:cubicBezTo>
                  <a:pt x="3600" y="8100"/>
                  <a:pt x="3600" y="10800"/>
                  <a:pt x="3600" y="13500"/>
                </a:cubicBezTo>
                <a:lnTo>
                  <a:pt x="3600" y="13500"/>
                </a:lnTo>
                <a:lnTo>
                  <a:pt x="3600" y="16200"/>
                </a:lnTo>
                <a:lnTo>
                  <a:pt x="3600" y="16200"/>
                </a:lnTo>
                <a:cubicBezTo>
                  <a:pt x="0" y="16200"/>
                  <a:pt x="0" y="18900"/>
                  <a:pt x="0" y="18900"/>
                </a:cubicBezTo>
                <a:cubicBezTo>
                  <a:pt x="0" y="21600"/>
                  <a:pt x="0" y="21600"/>
                  <a:pt x="3600" y="21600"/>
                </a:cubicBezTo>
                <a:cubicBezTo>
                  <a:pt x="3600" y="21600"/>
                  <a:pt x="3600" y="18900"/>
                  <a:pt x="7200" y="18900"/>
                </a:cubicBezTo>
                <a:cubicBezTo>
                  <a:pt x="7200" y="16200"/>
                  <a:pt x="10800" y="16200"/>
                  <a:pt x="14400" y="16200"/>
                </a:cubicBezTo>
                <a:cubicBezTo>
                  <a:pt x="18000" y="13500"/>
                  <a:pt x="21600" y="13500"/>
                  <a:pt x="21600" y="10800"/>
                </a:cubicBezTo>
                <a:cubicBezTo>
                  <a:pt x="21600" y="8100"/>
                  <a:pt x="14400" y="2700"/>
                  <a:pt x="14400" y="2700"/>
                </a:cubicBezTo>
                <a:cubicBezTo>
                  <a:pt x="10800" y="2700"/>
                  <a:pt x="10800" y="5400"/>
                  <a:pt x="10800" y="5400"/>
                </a:cubicBezTo>
                <a:lnTo>
                  <a:pt x="10800" y="5400"/>
                </a:lnTo>
                <a:lnTo>
                  <a:pt x="7200" y="5400"/>
                </a:lnTo>
                <a:lnTo>
                  <a:pt x="7200" y="5400"/>
                </a:lnTo>
                <a:lnTo>
                  <a:pt x="7200" y="5400"/>
                </a:lnTo>
                <a:lnTo>
                  <a:pt x="10800" y="0"/>
                </a:lnTo>
                <a:lnTo>
                  <a:pt x="10800" y="0"/>
                </a:lnTo>
                <a:lnTo>
                  <a:pt x="10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2" name="Фигура"/>
          <p:cNvSpPr/>
          <p:nvPr/>
        </p:nvSpPr>
        <p:spPr>
          <a:xfrm rot="480000">
            <a:off x="1301361" y="3539368"/>
            <a:ext cx="419101" cy="462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83" extrusionOk="0">
                <a:moveTo>
                  <a:pt x="20160" y="11543"/>
                </a:moveTo>
                <a:lnTo>
                  <a:pt x="20160" y="12623"/>
                </a:lnTo>
                <a:cubicBezTo>
                  <a:pt x="18720" y="12623"/>
                  <a:pt x="18720" y="11543"/>
                  <a:pt x="18720" y="11543"/>
                </a:cubicBezTo>
                <a:lnTo>
                  <a:pt x="17280" y="13703"/>
                </a:lnTo>
                <a:cubicBezTo>
                  <a:pt x="17280" y="13703"/>
                  <a:pt x="18720" y="13703"/>
                  <a:pt x="18720" y="14783"/>
                </a:cubicBezTo>
                <a:cubicBezTo>
                  <a:pt x="18720" y="14783"/>
                  <a:pt x="18720" y="15863"/>
                  <a:pt x="18720" y="16943"/>
                </a:cubicBezTo>
                <a:cubicBezTo>
                  <a:pt x="17280" y="16943"/>
                  <a:pt x="15840" y="16943"/>
                  <a:pt x="15840" y="18023"/>
                </a:cubicBezTo>
                <a:lnTo>
                  <a:pt x="15840" y="18023"/>
                </a:lnTo>
                <a:lnTo>
                  <a:pt x="15840" y="18023"/>
                </a:lnTo>
                <a:lnTo>
                  <a:pt x="15840" y="18023"/>
                </a:lnTo>
                <a:cubicBezTo>
                  <a:pt x="15840" y="19103"/>
                  <a:pt x="15840" y="19103"/>
                  <a:pt x="14400" y="19103"/>
                </a:cubicBezTo>
                <a:cubicBezTo>
                  <a:pt x="12960" y="19103"/>
                  <a:pt x="12960" y="18023"/>
                  <a:pt x="11520" y="18023"/>
                </a:cubicBezTo>
                <a:cubicBezTo>
                  <a:pt x="10080" y="18023"/>
                  <a:pt x="8640" y="19103"/>
                  <a:pt x="8640" y="20183"/>
                </a:cubicBezTo>
                <a:cubicBezTo>
                  <a:pt x="7200" y="20183"/>
                  <a:pt x="7200" y="18023"/>
                  <a:pt x="7200" y="18023"/>
                </a:cubicBezTo>
                <a:cubicBezTo>
                  <a:pt x="5760" y="18023"/>
                  <a:pt x="5760" y="18023"/>
                  <a:pt x="5760" y="18023"/>
                </a:cubicBezTo>
                <a:cubicBezTo>
                  <a:pt x="4320" y="18023"/>
                  <a:pt x="4320" y="16943"/>
                  <a:pt x="4320" y="16943"/>
                </a:cubicBezTo>
                <a:cubicBezTo>
                  <a:pt x="4320" y="14783"/>
                  <a:pt x="4320" y="13703"/>
                  <a:pt x="4320" y="11543"/>
                </a:cubicBezTo>
                <a:cubicBezTo>
                  <a:pt x="2880" y="10463"/>
                  <a:pt x="2880" y="10463"/>
                  <a:pt x="2880" y="10463"/>
                </a:cubicBezTo>
                <a:cubicBezTo>
                  <a:pt x="4320" y="9383"/>
                  <a:pt x="1440" y="7223"/>
                  <a:pt x="1440" y="6143"/>
                </a:cubicBezTo>
                <a:cubicBezTo>
                  <a:pt x="1440" y="5063"/>
                  <a:pt x="1440" y="3983"/>
                  <a:pt x="0" y="2903"/>
                </a:cubicBezTo>
                <a:lnTo>
                  <a:pt x="0" y="2903"/>
                </a:lnTo>
                <a:lnTo>
                  <a:pt x="1440" y="1823"/>
                </a:lnTo>
                <a:lnTo>
                  <a:pt x="4320" y="3983"/>
                </a:lnTo>
                <a:lnTo>
                  <a:pt x="4320" y="3983"/>
                </a:lnTo>
                <a:cubicBezTo>
                  <a:pt x="4320" y="5063"/>
                  <a:pt x="5760" y="5063"/>
                  <a:pt x="7200" y="3983"/>
                </a:cubicBezTo>
                <a:cubicBezTo>
                  <a:pt x="7200" y="1823"/>
                  <a:pt x="11520" y="3983"/>
                  <a:pt x="11520" y="3983"/>
                </a:cubicBezTo>
                <a:cubicBezTo>
                  <a:pt x="12960" y="2903"/>
                  <a:pt x="11520" y="1823"/>
                  <a:pt x="10080" y="1823"/>
                </a:cubicBezTo>
                <a:cubicBezTo>
                  <a:pt x="11520" y="1823"/>
                  <a:pt x="10080" y="-1417"/>
                  <a:pt x="12960" y="743"/>
                </a:cubicBezTo>
                <a:cubicBezTo>
                  <a:pt x="12960" y="743"/>
                  <a:pt x="14400" y="1823"/>
                  <a:pt x="15840" y="1823"/>
                </a:cubicBezTo>
                <a:lnTo>
                  <a:pt x="15840" y="1823"/>
                </a:lnTo>
                <a:cubicBezTo>
                  <a:pt x="15840" y="1823"/>
                  <a:pt x="15840" y="2903"/>
                  <a:pt x="15840" y="3983"/>
                </a:cubicBezTo>
                <a:cubicBezTo>
                  <a:pt x="17280" y="2903"/>
                  <a:pt x="20160" y="3983"/>
                  <a:pt x="20160" y="5063"/>
                </a:cubicBezTo>
                <a:cubicBezTo>
                  <a:pt x="20160" y="6143"/>
                  <a:pt x="20160" y="6143"/>
                  <a:pt x="20160" y="7223"/>
                </a:cubicBezTo>
                <a:cubicBezTo>
                  <a:pt x="20160" y="8303"/>
                  <a:pt x="21600" y="8303"/>
                  <a:pt x="21600" y="9383"/>
                </a:cubicBezTo>
                <a:cubicBezTo>
                  <a:pt x="21600" y="10463"/>
                  <a:pt x="21600" y="10463"/>
                  <a:pt x="21600" y="11543"/>
                </a:cubicBezTo>
                <a:lnTo>
                  <a:pt x="21600" y="11543"/>
                </a:lnTo>
                <a:lnTo>
                  <a:pt x="20160" y="11543"/>
                </a:lnTo>
                <a:lnTo>
                  <a:pt x="20160" y="11543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3" name="Фигура"/>
          <p:cNvSpPr/>
          <p:nvPr/>
        </p:nvSpPr>
        <p:spPr>
          <a:xfrm rot="480000">
            <a:off x="1573456" y="3838773"/>
            <a:ext cx="363539" cy="423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08" y="19059"/>
                </a:moveTo>
                <a:cubicBezTo>
                  <a:pt x="9969" y="17788"/>
                  <a:pt x="9969" y="17788"/>
                  <a:pt x="9969" y="17788"/>
                </a:cubicBezTo>
                <a:cubicBezTo>
                  <a:pt x="8308" y="17788"/>
                  <a:pt x="8308" y="16518"/>
                  <a:pt x="8308" y="16518"/>
                </a:cubicBezTo>
                <a:cubicBezTo>
                  <a:pt x="4985" y="17788"/>
                  <a:pt x="4985" y="15247"/>
                  <a:pt x="1662" y="13976"/>
                </a:cubicBezTo>
                <a:cubicBezTo>
                  <a:pt x="1662" y="12706"/>
                  <a:pt x="1662" y="12706"/>
                  <a:pt x="1662" y="11435"/>
                </a:cubicBezTo>
                <a:cubicBezTo>
                  <a:pt x="1662" y="11435"/>
                  <a:pt x="3323" y="11435"/>
                  <a:pt x="3323" y="10165"/>
                </a:cubicBezTo>
                <a:cubicBezTo>
                  <a:pt x="3323" y="8894"/>
                  <a:pt x="0" y="8894"/>
                  <a:pt x="0" y="7624"/>
                </a:cubicBezTo>
                <a:cubicBezTo>
                  <a:pt x="0" y="6353"/>
                  <a:pt x="1662" y="6353"/>
                  <a:pt x="3323" y="6353"/>
                </a:cubicBezTo>
                <a:cubicBezTo>
                  <a:pt x="3323" y="5082"/>
                  <a:pt x="3323" y="3812"/>
                  <a:pt x="3323" y="3812"/>
                </a:cubicBezTo>
                <a:cubicBezTo>
                  <a:pt x="3323" y="2541"/>
                  <a:pt x="1662" y="2541"/>
                  <a:pt x="1662" y="2541"/>
                </a:cubicBezTo>
                <a:lnTo>
                  <a:pt x="3323" y="0"/>
                </a:lnTo>
                <a:cubicBezTo>
                  <a:pt x="3323" y="0"/>
                  <a:pt x="3323" y="1271"/>
                  <a:pt x="4985" y="1271"/>
                </a:cubicBezTo>
                <a:cubicBezTo>
                  <a:pt x="6646" y="1271"/>
                  <a:pt x="4985" y="0"/>
                  <a:pt x="6646" y="0"/>
                </a:cubicBezTo>
                <a:cubicBezTo>
                  <a:pt x="6646" y="0"/>
                  <a:pt x="8308" y="0"/>
                  <a:pt x="8308" y="1271"/>
                </a:cubicBezTo>
                <a:cubicBezTo>
                  <a:pt x="8308" y="1271"/>
                  <a:pt x="8308" y="2541"/>
                  <a:pt x="9969" y="2541"/>
                </a:cubicBezTo>
                <a:cubicBezTo>
                  <a:pt x="9969" y="2541"/>
                  <a:pt x="9969" y="1271"/>
                  <a:pt x="11631" y="1271"/>
                </a:cubicBezTo>
                <a:cubicBezTo>
                  <a:pt x="11631" y="3812"/>
                  <a:pt x="13292" y="2541"/>
                  <a:pt x="13292" y="2541"/>
                </a:cubicBezTo>
                <a:cubicBezTo>
                  <a:pt x="14954" y="3812"/>
                  <a:pt x="14954" y="3812"/>
                  <a:pt x="14954" y="3812"/>
                </a:cubicBezTo>
                <a:cubicBezTo>
                  <a:pt x="14954" y="5082"/>
                  <a:pt x="18277" y="6353"/>
                  <a:pt x="18277" y="7624"/>
                </a:cubicBezTo>
                <a:cubicBezTo>
                  <a:pt x="18277" y="7624"/>
                  <a:pt x="16615" y="7624"/>
                  <a:pt x="16615" y="8894"/>
                </a:cubicBezTo>
                <a:cubicBezTo>
                  <a:pt x="16615" y="11435"/>
                  <a:pt x="21600" y="12706"/>
                  <a:pt x="21600" y="15247"/>
                </a:cubicBezTo>
                <a:lnTo>
                  <a:pt x="21600" y="16518"/>
                </a:lnTo>
                <a:cubicBezTo>
                  <a:pt x="19938" y="16518"/>
                  <a:pt x="18277" y="16518"/>
                  <a:pt x="16615" y="16518"/>
                </a:cubicBezTo>
                <a:lnTo>
                  <a:pt x="16615" y="16518"/>
                </a:lnTo>
                <a:lnTo>
                  <a:pt x="16615" y="19059"/>
                </a:lnTo>
                <a:lnTo>
                  <a:pt x="16615" y="19059"/>
                </a:lnTo>
                <a:lnTo>
                  <a:pt x="14954" y="19059"/>
                </a:lnTo>
                <a:cubicBezTo>
                  <a:pt x="14954" y="20329"/>
                  <a:pt x="14954" y="20329"/>
                  <a:pt x="14954" y="21600"/>
                </a:cubicBezTo>
                <a:lnTo>
                  <a:pt x="14954" y="21600"/>
                </a:lnTo>
                <a:lnTo>
                  <a:pt x="14954" y="20329"/>
                </a:lnTo>
                <a:lnTo>
                  <a:pt x="14954" y="20329"/>
                </a:lnTo>
                <a:lnTo>
                  <a:pt x="14954" y="20329"/>
                </a:lnTo>
                <a:cubicBezTo>
                  <a:pt x="13292" y="20329"/>
                  <a:pt x="13292" y="20329"/>
                  <a:pt x="13292" y="20329"/>
                </a:cubicBezTo>
                <a:lnTo>
                  <a:pt x="11631" y="20329"/>
                </a:lnTo>
                <a:cubicBezTo>
                  <a:pt x="11631" y="19059"/>
                  <a:pt x="9969" y="19059"/>
                  <a:pt x="9969" y="19059"/>
                </a:cubicBezTo>
                <a:lnTo>
                  <a:pt x="9969" y="19059"/>
                </a:lnTo>
                <a:lnTo>
                  <a:pt x="8308" y="19059"/>
                </a:lnTo>
                <a:lnTo>
                  <a:pt x="8308" y="19059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4" name="Фигура"/>
          <p:cNvSpPr/>
          <p:nvPr/>
        </p:nvSpPr>
        <p:spPr>
          <a:xfrm rot="480000">
            <a:off x="4802432" y="4639089"/>
            <a:ext cx="701676" cy="473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8" y="21600"/>
                </a:moveTo>
                <a:lnTo>
                  <a:pt x="13824" y="21600"/>
                </a:lnTo>
                <a:lnTo>
                  <a:pt x="13824" y="21600"/>
                </a:lnTo>
                <a:cubicBezTo>
                  <a:pt x="14688" y="21600"/>
                  <a:pt x="15552" y="21600"/>
                  <a:pt x="15552" y="20463"/>
                </a:cubicBezTo>
                <a:cubicBezTo>
                  <a:pt x="15552" y="19326"/>
                  <a:pt x="13824" y="19326"/>
                  <a:pt x="13824" y="18189"/>
                </a:cubicBezTo>
                <a:lnTo>
                  <a:pt x="17280" y="15916"/>
                </a:lnTo>
                <a:cubicBezTo>
                  <a:pt x="18144" y="15916"/>
                  <a:pt x="18144" y="15916"/>
                  <a:pt x="18144" y="15916"/>
                </a:cubicBezTo>
                <a:cubicBezTo>
                  <a:pt x="19008" y="14779"/>
                  <a:pt x="21600" y="14779"/>
                  <a:pt x="21600" y="13642"/>
                </a:cubicBezTo>
                <a:cubicBezTo>
                  <a:pt x="21600" y="13642"/>
                  <a:pt x="20736" y="13642"/>
                  <a:pt x="20736" y="12505"/>
                </a:cubicBezTo>
                <a:cubicBezTo>
                  <a:pt x="20736" y="11368"/>
                  <a:pt x="21600" y="11368"/>
                  <a:pt x="21600" y="11368"/>
                </a:cubicBezTo>
                <a:lnTo>
                  <a:pt x="21600" y="11368"/>
                </a:lnTo>
                <a:lnTo>
                  <a:pt x="21600" y="10232"/>
                </a:lnTo>
                <a:lnTo>
                  <a:pt x="21600" y="10232"/>
                </a:lnTo>
                <a:cubicBezTo>
                  <a:pt x="21600" y="9095"/>
                  <a:pt x="21600" y="9095"/>
                  <a:pt x="21600" y="9095"/>
                </a:cubicBezTo>
                <a:cubicBezTo>
                  <a:pt x="21600" y="7958"/>
                  <a:pt x="20736" y="7958"/>
                  <a:pt x="20736" y="7958"/>
                </a:cubicBezTo>
                <a:cubicBezTo>
                  <a:pt x="20736" y="6821"/>
                  <a:pt x="21600" y="6821"/>
                  <a:pt x="21600" y="6821"/>
                </a:cubicBezTo>
                <a:cubicBezTo>
                  <a:pt x="19872" y="6821"/>
                  <a:pt x="20736" y="3411"/>
                  <a:pt x="19872" y="3411"/>
                </a:cubicBezTo>
                <a:cubicBezTo>
                  <a:pt x="19008" y="2274"/>
                  <a:pt x="17280" y="2274"/>
                  <a:pt x="17280" y="0"/>
                </a:cubicBezTo>
                <a:cubicBezTo>
                  <a:pt x="16416" y="1137"/>
                  <a:pt x="17280" y="2274"/>
                  <a:pt x="16416" y="2274"/>
                </a:cubicBezTo>
                <a:cubicBezTo>
                  <a:pt x="15552" y="2274"/>
                  <a:pt x="14688" y="1137"/>
                  <a:pt x="13824" y="2274"/>
                </a:cubicBezTo>
                <a:lnTo>
                  <a:pt x="13824" y="2274"/>
                </a:lnTo>
                <a:cubicBezTo>
                  <a:pt x="12960" y="2274"/>
                  <a:pt x="12960" y="2274"/>
                  <a:pt x="12960" y="2274"/>
                </a:cubicBezTo>
                <a:cubicBezTo>
                  <a:pt x="12960" y="2274"/>
                  <a:pt x="12096" y="5684"/>
                  <a:pt x="11232" y="5684"/>
                </a:cubicBezTo>
                <a:cubicBezTo>
                  <a:pt x="10368" y="5684"/>
                  <a:pt x="9504" y="3411"/>
                  <a:pt x="9504" y="3411"/>
                </a:cubicBezTo>
                <a:cubicBezTo>
                  <a:pt x="9504" y="2274"/>
                  <a:pt x="9504" y="2274"/>
                  <a:pt x="9504" y="2274"/>
                </a:cubicBezTo>
                <a:cubicBezTo>
                  <a:pt x="8640" y="2274"/>
                  <a:pt x="8640" y="0"/>
                  <a:pt x="7776" y="0"/>
                </a:cubicBezTo>
                <a:cubicBezTo>
                  <a:pt x="6048" y="0"/>
                  <a:pt x="5184" y="2274"/>
                  <a:pt x="4320" y="2274"/>
                </a:cubicBezTo>
                <a:cubicBezTo>
                  <a:pt x="3456" y="3411"/>
                  <a:pt x="2592" y="2274"/>
                  <a:pt x="1728" y="3411"/>
                </a:cubicBezTo>
                <a:cubicBezTo>
                  <a:pt x="864" y="3411"/>
                  <a:pt x="864" y="2274"/>
                  <a:pt x="864" y="2274"/>
                </a:cubicBezTo>
                <a:cubicBezTo>
                  <a:pt x="0" y="2274"/>
                  <a:pt x="0" y="3411"/>
                  <a:pt x="0" y="3411"/>
                </a:cubicBezTo>
                <a:lnTo>
                  <a:pt x="0" y="3411"/>
                </a:lnTo>
                <a:lnTo>
                  <a:pt x="3456" y="18189"/>
                </a:lnTo>
                <a:lnTo>
                  <a:pt x="3456" y="18189"/>
                </a:lnTo>
                <a:lnTo>
                  <a:pt x="3456" y="18189"/>
                </a:lnTo>
                <a:cubicBezTo>
                  <a:pt x="4320" y="18189"/>
                  <a:pt x="4320" y="15916"/>
                  <a:pt x="5184" y="15916"/>
                </a:cubicBezTo>
                <a:cubicBezTo>
                  <a:pt x="6048" y="15916"/>
                  <a:pt x="6912" y="17053"/>
                  <a:pt x="6912" y="17053"/>
                </a:cubicBezTo>
                <a:cubicBezTo>
                  <a:pt x="6912" y="18189"/>
                  <a:pt x="6912" y="18189"/>
                  <a:pt x="6912" y="20463"/>
                </a:cubicBezTo>
                <a:cubicBezTo>
                  <a:pt x="7776" y="19326"/>
                  <a:pt x="7776" y="20463"/>
                  <a:pt x="8640" y="20463"/>
                </a:cubicBezTo>
                <a:cubicBezTo>
                  <a:pt x="10368" y="20463"/>
                  <a:pt x="10368" y="19326"/>
                  <a:pt x="12096" y="19326"/>
                </a:cubicBezTo>
                <a:cubicBezTo>
                  <a:pt x="12960" y="19326"/>
                  <a:pt x="13824" y="20463"/>
                  <a:pt x="13824" y="21600"/>
                </a:cubicBezTo>
                <a:lnTo>
                  <a:pt x="13824" y="21600"/>
                </a:lnTo>
                <a:lnTo>
                  <a:pt x="14688" y="21600"/>
                </a:lnTo>
                <a:lnTo>
                  <a:pt x="14688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5" name="Фигура"/>
          <p:cNvSpPr/>
          <p:nvPr/>
        </p:nvSpPr>
        <p:spPr>
          <a:xfrm rot="480000">
            <a:off x="9398608" y="4737284"/>
            <a:ext cx="420688" cy="992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8100"/>
                </a:moveTo>
                <a:lnTo>
                  <a:pt x="5760" y="8100"/>
                </a:lnTo>
                <a:cubicBezTo>
                  <a:pt x="5760" y="7560"/>
                  <a:pt x="4320" y="7560"/>
                  <a:pt x="4320" y="7020"/>
                </a:cubicBezTo>
                <a:cubicBezTo>
                  <a:pt x="4320" y="7020"/>
                  <a:pt x="5760" y="5940"/>
                  <a:pt x="7200" y="5940"/>
                </a:cubicBezTo>
                <a:cubicBezTo>
                  <a:pt x="10080" y="5940"/>
                  <a:pt x="14400" y="5940"/>
                  <a:pt x="14400" y="4860"/>
                </a:cubicBezTo>
                <a:cubicBezTo>
                  <a:pt x="14400" y="4320"/>
                  <a:pt x="12960" y="4320"/>
                  <a:pt x="12960" y="3780"/>
                </a:cubicBezTo>
                <a:cubicBezTo>
                  <a:pt x="12960" y="3780"/>
                  <a:pt x="14400" y="3780"/>
                  <a:pt x="15840" y="3240"/>
                </a:cubicBezTo>
                <a:lnTo>
                  <a:pt x="15840" y="3240"/>
                </a:lnTo>
                <a:lnTo>
                  <a:pt x="15840" y="2160"/>
                </a:lnTo>
                <a:lnTo>
                  <a:pt x="15840" y="2160"/>
                </a:lnTo>
                <a:cubicBezTo>
                  <a:pt x="14400" y="2160"/>
                  <a:pt x="14400" y="2160"/>
                  <a:pt x="12960" y="2160"/>
                </a:cubicBezTo>
                <a:lnTo>
                  <a:pt x="10080" y="1620"/>
                </a:lnTo>
                <a:lnTo>
                  <a:pt x="10080" y="1620"/>
                </a:lnTo>
                <a:lnTo>
                  <a:pt x="12960" y="0"/>
                </a:lnTo>
                <a:lnTo>
                  <a:pt x="12960" y="0"/>
                </a:lnTo>
                <a:cubicBezTo>
                  <a:pt x="12960" y="0"/>
                  <a:pt x="17280" y="540"/>
                  <a:pt x="17280" y="1080"/>
                </a:cubicBezTo>
                <a:lnTo>
                  <a:pt x="17280" y="1620"/>
                </a:lnTo>
                <a:lnTo>
                  <a:pt x="18720" y="1620"/>
                </a:lnTo>
                <a:cubicBezTo>
                  <a:pt x="18720" y="2160"/>
                  <a:pt x="20160" y="3240"/>
                  <a:pt x="21600" y="4320"/>
                </a:cubicBezTo>
                <a:cubicBezTo>
                  <a:pt x="21600" y="8100"/>
                  <a:pt x="21600" y="12420"/>
                  <a:pt x="21600" y="14580"/>
                </a:cubicBezTo>
                <a:cubicBezTo>
                  <a:pt x="20160" y="15120"/>
                  <a:pt x="18720" y="18360"/>
                  <a:pt x="12960" y="18360"/>
                </a:cubicBezTo>
                <a:cubicBezTo>
                  <a:pt x="11520" y="18360"/>
                  <a:pt x="11520" y="17280"/>
                  <a:pt x="10080" y="17820"/>
                </a:cubicBezTo>
                <a:cubicBezTo>
                  <a:pt x="8640" y="18360"/>
                  <a:pt x="8640" y="18360"/>
                  <a:pt x="8640" y="19980"/>
                </a:cubicBezTo>
                <a:cubicBezTo>
                  <a:pt x="5760" y="20520"/>
                  <a:pt x="5760" y="20520"/>
                  <a:pt x="8640" y="21600"/>
                </a:cubicBezTo>
                <a:cubicBezTo>
                  <a:pt x="5760" y="21060"/>
                  <a:pt x="4320" y="19980"/>
                  <a:pt x="7200" y="19440"/>
                </a:cubicBezTo>
                <a:lnTo>
                  <a:pt x="5760" y="18360"/>
                </a:lnTo>
                <a:cubicBezTo>
                  <a:pt x="2880" y="16200"/>
                  <a:pt x="1440" y="16200"/>
                  <a:pt x="0" y="15120"/>
                </a:cubicBezTo>
                <a:cubicBezTo>
                  <a:pt x="0" y="15120"/>
                  <a:pt x="1440" y="14040"/>
                  <a:pt x="1440" y="13500"/>
                </a:cubicBezTo>
                <a:cubicBezTo>
                  <a:pt x="2880" y="12960"/>
                  <a:pt x="5760" y="12960"/>
                  <a:pt x="7200" y="12960"/>
                </a:cubicBezTo>
                <a:cubicBezTo>
                  <a:pt x="7200" y="10800"/>
                  <a:pt x="4320" y="9720"/>
                  <a:pt x="4320" y="8100"/>
                </a:cubicBezTo>
                <a:lnTo>
                  <a:pt x="4320" y="8100"/>
                </a:lnTo>
                <a:lnTo>
                  <a:pt x="4320" y="8100"/>
                </a:lnTo>
                <a:lnTo>
                  <a:pt x="4320" y="81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6" name="Фигура"/>
          <p:cNvSpPr/>
          <p:nvPr/>
        </p:nvSpPr>
        <p:spPr>
          <a:xfrm rot="480000">
            <a:off x="5424445" y="1875391"/>
            <a:ext cx="1571626" cy="3244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9" extrusionOk="0">
                <a:moveTo>
                  <a:pt x="1929" y="8203"/>
                </a:moveTo>
                <a:lnTo>
                  <a:pt x="1929" y="8038"/>
                </a:lnTo>
                <a:lnTo>
                  <a:pt x="1929" y="8038"/>
                </a:lnTo>
                <a:lnTo>
                  <a:pt x="1929" y="8203"/>
                </a:lnTo>
                <a:lnTo>
                  <a:pt x="1929" y="8203"/>
                </a:lnTo>
                <a:lnTo>
                  <a:pt x="1929" y="8203"/>
                </a:lnTo>
                <a:lnTo>
                  <a:pt x="1929" y="8368"/>
                </a:lnTo>
                <a:cubicBezTo>
                  <a:pt x="1543" y="8368"/>
                  <a:pt x="1543" y="8368"/>
                  <a:pt x="1543" y="8533"/>
                </a:cubicBezTo>
                <a:cubicBezTo>
                  <a:pt x="1543" y="8533"/>
                  <a:pt x="1543" y="9028"/>
                  <a:pt x="1543" y="9193"/>
                </a:cubicBezTo>
                <a:cubicBezTo>
                  <a:pt x="1929" y="9357"/>
                  <a:pt x="1929" y="9193"/>
                  <a:pt x="1929" y="9522"/>
                </a:cubicBezTo>
                <a:cubicBezTo>
                  <a:pt x="1929" y="9687"/>
                  <a:pt x="1929" y="9687"/>
                  <a:pt x="1929" y="10017"/>
                </a:cubicBezTo>
                <a:cubicBezTo>
                  <a:pt x="1929" y="10182"/>
                  <a:pt x="2700" y="10347"/>
                  <a:pt x="2700" y="10347"/>
                </a:cubicBezTo>
                <a:lnTo>
                  <a:pt x="2700" y="10347"/>
                </a:lnTo>
                <a:lnTo>
                  <a:pt x="3086" y="10677"/>
                </a:lnTo>
                <a:lnTo>
                  <a:pt x="3086" y="10677"/>
                </a:lnTo>
                <a:cubicBezTo>
                  <a:pt x="2700" y="10677"/>
                  <a:pt x="2700" y="10841"/>
                  <a:pt x="2700" y="10841"/>
                </a:cubicBezTo>
                <a:cubicBezTo>
                  <a:pt x="2700" y="11006"/>
                  <a:pt x="3471" y="11171"/>
                  <a:pt x="3857" y="11171"/>
                </a:cubicBezTo>
                <a:cubicBezTo>
                  <a:pt x="3857" y="11171"/>
                  <a:pt x="3857" y="11336"/>
                  <a:pt x="3857" y="11501"/>
                </a:cubicBezTo>
                <a:cubicBezTo>
                  <a:pt x="3857" y="11831"/>
                  <a:pt x="3086" y="11831"/>
                  <a:pt x="3086" y="12161"/>
                </a:cubicBezTo>
                <a:cubicBezTo>
                  <a:pt x="3086" y="12161"/>
                  <a:pt x="3471" y="12325"/>
                  <a:pt x="3471" y="12490"/>
                </a:cubicBezTo>
                <a:cubicBezTo>
                  <a:pt x="3471" y="12655"/>
                  <a:pt x="3086" y="12655"/>
                  <a:pt x="2700" y="12820"/>
                </a:cubicBezTo>
                <a:cubicBezTo>
                  <a:pt x="2700" y="12985"/>
                  <a:pt x="2700" y="12985"/>
                  <a:pt x="2700" y="12985"/>
                </a:cubicBezTo>
                <a:cubicBezTo>
                  <a:pt x="2700" y="13150"/>
                  <a:pt x="2700" y="12985"/>
                  <a:pt x="2314" y="13150"/>
                </a:cubicBezTo>
                <a:cubicBezTo>
                  <a:pt x="2314" y="13480"/>
                  <a:pt x="2700" y="13644"/>
                  <a:pt x="3471" y="13644"/>
                </a:cubicBezTo>
                <a:cubicBezTo>
                  <a:pt x="3857" y="14139"/>
                  <a:pt x="1929" y="13974"/>
                  <a:pt x="1929" y="14304"/>
                </a:cubicBezTo>
                <a:cubicBezTo>
                  <a:pt x="1929" y="14469"/>
                  <a:pt x="2314" y="14469"/>
                  <a:pt x="2314" y="14634"/>
                </a:cubicBezTo>
                <a:cubicBezTo>
                  <a:pt x="2314" y="14799"/>
                  <a:pt x="2314" y="14799"/>
                  <a:pt x="2314" y="14964"/>
                </a:cubicBezTo>
                <a:cubicBezTo>
                  <a:pt x="2314" y="14964"/>
                  <a:pt x="2314" y="15128"/>
                  <a:pt x="2700" y="15128"/>
                </a:cubicBezTo>
                <a:cubicBezTo>
                  <a:pt x="3086" y="15128"/>
                  <a:pt x="3471" y="14964"/>
                  <a:pt x="3857" y="14964"/>
                </a:cubicBezTo>
                <a:cubicBezTo>
                  <a:pt x="4629" y="14964"/>
                  <a:pt x="4243" y="15293"/>
                  <a:pt x="5014" y="15293"/>
                </a:cubicBezTo>
                <a:cubicBezTo>
                  <a:pt x="5014" y="15293"/>
                  <a:pt x="5014" y="15458"/>
                  <a:pt x="5400" y="15623"/>
                </a:cubicBezTo>
                <a:cubicBezTo>
                  <a:pt x="5400" y="15623"/>
                  <a:pt x="5786" y="15623"/>
                  <a:pt x="5786" y="15788"/>
                </a:cubicBezTo>
                <a:cubicBezTo>
                  <a:pt x="5786" y="15953"/>
                  <a:pt x="5400" y="16118"/>
                  <a:pt x="5400" y="16283"/>
                </a:cubicBezTo>
                <a:cubicBezTo>
                  <a:pt x="5400" y="16612"/>
                  <a:pt x="6557" y="16448"/>
                  <a:pt x="6557" y="16777"/>
                </a:cubicBezTo>
                <a:cubicBezTo>
                  <a:pt x="6557" y="17107"/>
                  <a:pt x="5786" y="17107"/>
                  <a:pt x="5786" y="17272"/>
                </a:cubicBezTo>
                <a:cubicBezTo>
                  <a:pt x="5786" y="17272"/>
                  <a:pt x="5786" y="17602"/>
                  <a:pt x="5786" y="17767"/>
                </a:cubicBezTo>
                <a:cubicBezTo>
                  <a:pt x="5786" y="17932"/>
                  <a:pt x="6557" y="18096"/>
                  <a:pt x="6557" y="18261"/>
                </a:cubicBezTo>
                <a:cubicBezTo>
                  <a:pt x="6557" y="18591"/>
                  <a:pt x="6171" y="18426"/>
                  <a:pt x="6171" y="18591"/>
                </a:cubicBezTo>
                <a:lnTo>
                  <a:pt x="6171" y="18591"/>
                </a:lnTo>
                <a:lnTo>
                  <a:pt x="6171" y="18591"/>
                </a:lnTo>
                <a:lnTo>
                  <a:pt x="6171" y="18591"/>
                </a:lnTo>
                <a:lnTo>
                  <a:pt x="6171" y="18591"/>
                </a:lnTo>
                <a:cubicBezTo>
                  <a:pt x="6171" y="18756"/>
                  <a:pt x="6557" y="18921"/>
                  <a:pt x="6943" y="18921"/>
                </a:cubicBezTo>
                <a:lnTo>
                  <a:pt x="7329" y="18921"/>
                </a:lnTo>
                <a:cubicBezTo>
                  <a:pt x="7714" y="18921"/>
                  <a:pt x="7714" y="19086"/>
                  <a:pt x="8100" y="19086"/>
                </a:cubicBezTo>
                <a:cubicBezTo>
                  <a:pt x="8871" y="19251"/>
                  <a:pt x="8486" y="19910"/>
                  <a:pt x="9257" y="20075"/>
                </a:cubicBezTo>
                <a:cubicBezTo>
                  <a:pt x="9257" y="20240"/>
                  <a:pt x="9257" y="20240"/>
                  <a:pt x="9257" y="20240"/>
                </a:cubicBezTo>
                <a:cubicBezTo>
                  <a:pt x="9257" y="20405"/>
                  <a:pt x="8871" y="20405"/>
                  <a:pt x="8871" y="20405"/>
                </a:cubicBezTo>
                <a:cubicBezTo>
                  <a:pt x="8871" y="20570"/>
                  <a:pt x="8871" y="20735"/>
                  <a:pt x="8871" y="20735"/>
                </a:cubicBezTo>
                <a:cubicBezTo>
                  <a:pt x="8486" y="20899"/>
                  <a:pt x="7714" y="20899"/>
                  <a:pt x="7714" y="21229"/>
                </a:cubicBezTo>
                <a:lnTo>
                  <a:pt x="8100" y="21394"/>
                </a:lnTo>
                <a:lnTo>
                  <a:pt x="8100" y="21394"/>
                </a:lnTo>
                <a:lnTo>
                  <a:pt x="8871" y="21394"/>
                </a:lnTo>
                <a:lnTo>
                  <a:pt x="8871" y="21394"/>
                </a:lnTo>
                <a:cubicBezTo>
                  <a:pt x="9257" y="21559"/>
                  <a:pt x="9257" y="21559"/>
                  <a:pt x="9643" y="21559"/>
                </a:cubicBezTo>
                <a:cubicBezTo>
                  <a:pt x="10800" y="21559"/>
                  <a:pt x="11186" y="21064"/>
                  <a:pt x="11571" y="20570"/>
                </a:cubicBezTo>
                <a:cubicBezTo>
                  <a:pt x="11957" y="20570"/>
                  <a:pt x="11957" y="20570"/>
                  <a:pt x="11957" y="20570"/>
                </a:cubicBezTo>
                <a:cubicBezTo>
                  <a:pt x="12343" y="20405"/>
                  <a:pt x="11957" y="20240"/>
                  <a:pt x="12343" y="20240"/>
                </a:cubicBezTo>
                <a:cubicBezTo>
                  <a:pt x="12729" y="20075"/>
                  <a:pt x="13500" y="20075"/>
                  <a:pt x="14271" y="20075"/>
                </a:cubicBezTo>
                <a:lnTo>
                  <a:pt x="14271" y="19910"/>
                </a:lnTo>
                <a:cubicBezTo>
                  <a:pt x="13886" y="19910"/>
                  <a:pt x="13500" y="19580"/>
                  <a:pt x="13114" y="19580"/>
                </a:cubicBezTo>
                <a:cubicBezTo>
                  <a:pt x="13114" y="19580"/>
                  <a:pt x="13114" y="19580"/>
                  <a:pt x="13114" y="19415"/>
                </a:cubicBezTo>
                <a:lnTo>
                  <a:pt x="13500" y="19251"/>
                </a:lnTo>
                <a:cubicBezTo>
                  <a:pt x="13886" y="19251"/>
                  <a:pt x="14271" y="19251"/>
                  <a:pt x="14271" y="19086"/>
                </a:cubicBezTo>
                <a:cubicBezTo>
                  <a:pt x="14271" y="18921"/>
                  <a:pt x="13886" y="18921"/>
                  <a:pt x="13886" y="18921"/>
                </a:cubicBezTo>
                <a:cubicBezTo>
                  <a:pt x="13886" y="18756"/>
                  <a:pt x="14271" y="18756"/>
                  <a:pt x="14271" y="18591"/>
                </a:cubicBezTo>
                <a:cubicBezTo>
                  <a:pt x="14271" y="18426"/>
                  <a:pt x="13886" y="18426"/>
                  <a:pt x="13886" y="18261"/>
                </a:cubicBezTo>
                <a:cubicBezTo>
                  <a:pt x="13886" y="18261"/>
                  <a:pt x="14271" y="18096"/>
                  <a:pt x="14271" y="17932"/>
                </a:cubicBezTo>
                <a:cubicBezTo>
                  <a:pt x="14657" y="17932"/>
                  <a:pt x="15043" y="17767"/>
                  <a:pt x="15043" y="17602"/>
                </a:cubicBezTo>
                <a:cubicBezTo>
                  <a:pt x="15043" y="17437"/>
                  <a:pt x="14271" y="17272"/>
                  <a:pt x="14271" y="17107"/>
                </a:cubicBezTo>
                <a:cubicBezTo>
                  <a:pt x="14271" y="16942"/>
                  <a:pt x="14657" y="16612"/>
                  <a:pt x="15043" y="16612"/>
                </a:cubicBezTo>
                <a:cubicBezTo>
                  <a:pt x="15043" y="16612"/>
                  <a:pt x="15429" y="16612"/>
                  <a:pt x="15814" y="16612"/>
                </a:cubicBezTo>
                <a:cubicBezTo>
                  <a:pt x="16200" y="16612"/>
                  <a:pt x="16200" y="16283"/>
                  <a:pt x="16586" y="16283"/>
                </a:cubicBezTo>
                <a:cubicBezTo>
                  <a:pt x="17357" y="16283"/>
                  <a:pt x="16971" y="16777"/>
                  <a:pt x="17743" y="16777"/>
                </a:cubicBezTo>
                <a:cubicBezTo>
                  <a:pt x="17743" y="16777"/>
                  <a:pt x="17743" y="16612"/>
                  <a:pt x="17743" y="16448"/>
                </a:cubicBezTo>
                <a:lnTo>
                  <a:pt x="17743" y="16118"/>
                </a:lnTo>
                <a:lnTo>
                  <a:pt x="18129" y="16118"/>
                </a:lnTo>
                <a:cubicBezTo>
                  <a:pt x="18129" y="15953"/>
                  <a:pt x="18129" y="15953"/>
                  <a:pt x="18129" y="15788"/>
                </a:cubicBezTo>
                <a:cubicBezTo>
                  <a:pt x="18514" y="15788"/>
                  <a:pt x="18900" y="15623"/>
                  <a:pt x="18900" y="15458"/>
                </a:cubicBezTo>
                <a:cubicBezTo>
                  <a:pt x="18900" y="15458"/>
                  <a:pt x="18900" y="15458"/>
                  <a:pt x="18514" y="15458"/>
                </a:cubicBezTo>
                <a:cubicBezTo>
                  <a:pt x="18514" y="15458"/>
                  <a:pt x="18514" y="15458"/>
                  <a:pt x="18514" y="15293"/>
                </a:cubicBezTo>
                <a:cubicBezTo>
                  <a:pt x="18514" y="15293"/>
                  <a:pt x="18514" y="15293"/>
                  <a:pt x="18900" y="15293"/>
                </a:cubicBezTo>
                <a:cubicBezTo>
                  <a:pt x="18900" y="15128"/>
                  <a:pt x="19286" y="15128"/>
                  <a:pt x="19286" y="15128"/>
                </a:cubicBezTo>
                <a:cubicBezTo>
                  <a:pt x="19286" y="15128"/>
                  <a:pt x="19286" y="15293"/>
                  <a:pt x="19671" y="15293"/>
                </a:cubicBezTo>
                <a:lnTo>
                  <a:pt x="20443" y="15458"/>
                </a:lnTo>
                <a:cubicBezTo>
                  <a:pt x="20829" y="15458"/>
                  <a:pt x="20829" y="15458"/>
                  <a:pt x="20829" y="15458"/>
                </a:cubicBezTo>
                <a:lnTo>
                  <a:pt x="20829" y="15293"/>
                </a:lnTo>
                <a:cubicBezTo>
                  <a:pt x="20829" y="15128"/>
                  <a:pt x="21214" y="15128"/>
                  <a:pt x="21214" y="15128"/>
                </a:cubicBezTo>
                <a:lnTo>
                  <a:pt x="21214" y="14964"/>
                </a:lnTo>
                <a:cubicBezTo>
                  <a:pt x="21214" y="14799"/>
                  <a:pt x="20443" y="14799"/>
                  <a:pt x="20443" y="14799"/>
                </a:cubicBezTo>
                <a:cubicBezTo>
                  <a:pt x="20443" y="14469"/>
                  <a:pt x="21214" y="14469"/>
                  <a:pt x="21214" y="14304"/>
                </a:cubicBezTo>
                <a:lnTo>
                  <a:pt x="20829" y="14139"/>
                </a:lnTo>
                <a:lnTo>
                  <a:pt x="20829" y="14139"/>
                </a:lnTo>
                <a:lnTo>
                  <a:pt x="20057" y="14139"/>
                </a:lnTo>
                <a:lnTo>
                  <a:pt x="20057" y="14139"/>
                </a:lnTo>
                <a:cubicBezTo>
                  <a:pt x="20057" y="14139"/>
                  <a:pt x="20057" y="13974"/>
                  <a:pt x="20057" y="13809"/>
                </a:cubicBezTo>
                <a:cubicBezTo>
                  <a:pt x="20057" y="13644"/>
                  <a:pt x="20057" y="13644"/>
                  <a:pt x="20057" y="13480"/>
                </a:cubicBezTo>
                <a:lnTo>
                  <a:pt x="20057" y="13315"/>
                </a:lnTo>
                <a:cubicBezTo>
                  <a:pt x="20057" y="13315"/>
                  <a:pt x="20057" y="13150"/>
                  <a:pt x="20443" y="13150"/>
                </a:cubicBezTo>
                <a:lnTo>
                  <a:pt x="20829" y="12985"/>
                </a:lnTo>
                <a:cubicBezTo>
                  <a:pt x="20829" y="12820"/>
                  <a:pt x="20829" y="12820"/>
                  <a:pt x="20829" y="12655"/>
                </a:cubicBezTo>
                <a:lnTo>
                  <a:pt x="20829" y="12490"/>
                </a:lnTo>
                <a:lnTo>
                  <a:pt x="20829" y="12325"/>
                </a:lnTo>
                <a:cubicBezTo>
                  <a:pt x="20829" y="12161"/>
                  <a:pt x="20443" y="12161"/>
                  <a:pt x="20443" y="11831"/>
                </a:cubicBezTo>
                <a:cubicBezTo>
                  <a:pt x="20443" y="11666"/>
                  <a:pt x="20829" y="11666"/>
                  <a:pt x="20829" y="11666"/>
                </a:cubicBezTo>
                <a:cubicBezTo>
                  <a:pt x="20829" y="11501"/>
                  <a:pt x="20443" y="11501"/>
                  <a:pt x="20443" y="11336"/>
                </a:cubicBezTo>
                <a:cubicBezTo>
                  <a:pt x="20443" y="11006"/>
                  <a:pt x="21214" y="11171"/>
                  <a:pt x="21600" y="11006"/>
                </a:cubicBezTo>
                <a:lnTo>
                  <a:pt x="21600" y="11006"/>
                </a:lnTo>
                <a:lnTo>
                  <a:pt x="21600" y="10841"/>
                </a:lnTo>
                <a:lnTo>
                  <a:pt x="21600" y="10841"/>
                </a:lnTo>
                <a:lnTo>
                  <a:pt x="21214" y="10841"/>
                </a:lnTo>
                <a:lnTo>
                  <a:pt x="20829" y="10841"/>
                </a:lnTo>
                <a:cubicBezTo>
                  <a:pt x="20443" y="10841"/>
                  <a:pt x="20443" y="10841"/>
                  <a:pt x="20057" y="10841"/>
                </a:cubicBezTo>
                <a:cubicBezTo>
                  <a:pt x="20057" y="10841"/>
                  <a:pt x="19671" y="10841"/>
                  <a:pt x="19286" y="10841"/>
                </a:cubicBezTo>
                <a:cubicBezTo>
                  <a:pt x="19286" y="10512"/>
                  <a:pt x="19286" y="10512"/>
                  <a:pt x="19286" y="10347"/>
                </a:cubicBezTo>
                <a:cubicBezTo>
                  <a:pt x="19286" y="10182"/>
                  <a:pt x="19671" y="10182"/>
                  <a:pt x="19671" y="10017"/>
                </a:cubicBezTo>
                <a:cubicBezTo>
                  <a:pt x="19671" y="9687"/>
                  <a:pt x="18900" y="9687"/>
                  <a:pt x="18900" y="9357"/>
                </a:cubicBezTo>
                <a:cubicBezTo>
                  <a:pt x="18900" y="9193"/>
                  <a:pt x="19286" y="9193"/>
                  <a:pt x="18900" y="9028"/>
                </a:cubicBezTo>
                <a:cubicBezTo>
                  <a:pt x="18900" y="8863"/>
                  <a:pt x="18514" y="8863"/>
                  <a:pt x="18129" y="8863"/>
                </a:cubicBezTo>
                <a:cubicBezTo>
                  <a:pt x="18514" y="8698"/>
                  <a:pt x="18900" y="8698"/>
                  <a:pt x="18900" y="8533"/>
                </a:cubicBezTo>
                <a:cubicBezTo>
                  <a:pt x="18900" y="7874"/>
                  <a:pt x="18514" y="7214"/>
                  <a:pt x="17743" y="6719"/>
                </a:cubicBezTo>
                <a:cubicBezTo>
                  <a:pt x="18129" y="6719"/>
                  <a:pt x="18514" y="6390"/>
                  <a:pt x="18514" y="6390"/>
                </a:cubicBezTo>
                <a:cubicBezTo>
                  <a:pt x="18900" y="6390"/>
                  <a:pt x="19286" y="6390"/>
                  <a:pt x="19286" y="6225"/>
                </a:cubicBezTo>
                <a:cubicBezTo>
                  <a:pt x="19286" y="6060"/>
                  <a:pt x="19286" y="6060"/>
                  <a:pt x="19286" y="6060"/>
                </a:cubicBezTo>
                <a:lnTo>
                  <a:pt x="19286" y="6060"/>
                </a:lnTo>
                <a:lnTo>
                  <a:pt x="19671" y="5235"/>
                </a:lnTo>
                <a:lnTo>
                  <a:pt x="19671" y="5235"/>
                </a:lnTo>
                <a:cubicBezTo>
                  <a:pt x="20057" y="5235"/>
                  <a:pt x="20443" y="5235"/>
                  <a:pt x="20443" y="4906"/>
                </a:cubicBezTo>
                <a:lnTo>
                  <a:pt x="20057" y="4741"/>
                </a:lnTo>
                <a:cubicBezTo>
                  <a:pt x="19671" y="4576"/>
                  <a:pt x="20057" y="4411"/>
                  <a:pt x="19671" y="4246"/>
                </a:cubicBezTo>
                <a:cubicBezTo>
                  <a:pt x="19286" y="4081"/>
                  <a:pt x="18900" y="4081"/>
                  <a:pt x="18514" y="3751"/>
                </a:cubicBezTo>
                <a:cubicBezTo>
                  <a:pt x="18514" y="3586"/>
                  <a:pt x="18514" y="3422"/>
                  <a:pt x="18129" y="3422"/>
                </a:cubicBezTo>
                <a:cubicBezTo>
                  <a:pt x="18129" y="3257"/>
                  <a:pt x="18129" y="3257"/>
                  <a:pt x="18129" y="3092"/>
                </a:cubicBezTo>
                <a:cubicBezTo>
                  <a:pt x="18129" y="3092"/>
                  <a:pt x="18514" y="3092"/>
                  <a:pt x="18514" y="2927"/>
                </a:cubicBezTo>
                <a:lnTo>
                  <a:pt x="18514" y="2927"/>
                </a:lnTo>
                <a:lnTo>
                  <a:pt x="18129" y="2927"/>
                </a:lnTo>
                <a:lnTo>
                  <a:pt x="18129" y="2927"/>
                </a:lnTo>
                <a:cubicBezTo>
                  <a:pt x="18129" y="2927"/>
                  <a:pt x="18129" y="2927"/>
                  <a:pt x="17743" y="2762"/>
                </a:cubicBezTo>
                <a:cubicBezTo>
                  <a:pt x="16586" y="2927"/>
                  <a:pt x="18129" y="3257"/>
                  <a:pt x="17743" y="3257"/>
                </a:cubicBezTo>
                <a:cubicBezTo>
                  <a:pt x="17357" y="3751"/>
                  <a:pt x="16200" y="3751"/>
                  <a:pt x="15814" y="4081"/>
                </a:cubicBezTo>
                <a:cubicBezTo>
                  <a:pt x="15814" y="3586"/>
                  <a:pt x="18514" y="2432"/>
                  <a:pt x="18514" y="1608"/>
                </a:cubicBezTo>
                <a:cubicBezTo>
                  <a:pt x="18514" y="1278"/>
                  <a:pt x="17357" y="619"/>
                  <a:pt x="16586" y="619"/>
                </a:cubicBezTo>
                <a:cubicBezTo>
                  <a:pt x="16200" y="619"/>
                  <a:pt x="15814" y="619"/>
                  <a:pt x="15429" y="619"/>
                </a:cubicBezTo>
                <a:cubicBezTo>
                  <a:pt x="15429" y="948"/>
                  <a:pt x="15043" y="948"/>
                  <a:pt x="14657" y="948"/>
                </a:cubicBezTo>
                <a:cubicBezTo>
                  <a:pt x="14271" y="948"/>
                  <a:pt x="15814" y="289"/>
                  <a:pt x="13500" y="454"/>
                </a:cubicBezTo>
                <a:cubicBezTo>
                  <a:pt x="13114" y="454"/>
                  <a:pt x="14657" y="289"/>
                  <a:pt x="13886" y="124"/>
                </a:cubicBezTo>
                <a:cubicBezTo>
                  <a:pt x="13114" y="-41"/>
                  <a:pt x="12729" y="-41"/>
                  <a:pt x="12729" y="124"/>
                </a:cubicBezTo>
                <a:cubicBezTo>
                  <a:pt x="12343" y="124"/>
                  <a:pt x="12343" y="454"/>
                  <a:pt x="11957" y="619"/>
                </a:cubicBezTo>
                <a:cubicBezTo>
                  <a:pt x="11571" y="783"/>
                  <a:pt x="12729" y="1113"/>
                  <a:pt x="11571" y="1278"/>
                </a:cubicBezTo>
                <a:cubicBezTo>
                  <a:pt x="11571" y="1278"/>
                  <a:pt x="10414" y="1113"/>
                  <a:pt x="11571" y="1608"/>
                </a:cubicBezTo>
                <a:cubicBezTo>
                  <a:pt x="11186" y="1443"/>
                  <a:pt x="11186" y="1443"/>
                  <a:pt x="10800" y="1443"/>
                </a:cubicBezTo>
                <a:cubicBezTo>
                  <a:pt x="10800" y="1443"/>
                  <a:pt x="10414" y="1773"/>
                  <a:pt x="10029" y="1773"/>
                </a:cubicBezTo>
                <a:cubicBezTo>
                  <a:pt x="9643" y="1773"/>
                  <a:pt x="10414" y="1443"/>
                  <a:pt x="10029" y="1443"/>
                </a:cubicBezTo>
                <a:cubicBezTo>
                  <a:pt x="9643" y="1608"/>
                  <a:pt x="9257" y="1608"/>
                  <a:pt x="8871" y="1608"/>
                </a:cubicBezTo>
                <a:cubicBezTo>
                  <a:pt x="7714" y="1608"/>
                  <a:pt x="8871" y="1773"/>
                  <a:pt x="8486" y="1938"/>
                </a:cubicBezTo>
                <a:cubicBezTo>
                  <a:pt x="8100" y="1938"/>
                  <a:pt x="7329" y="2103"/>
                  <a:pt x="6943" y="2103"/>
                </a:cubicBezTo>
                <a:cubicBezTo>
                  <a:pt x="6171" y="2432"/>
                  <a:pt x="5786" y="2597"/>
                  <a:pt x="5400" y="2927"/>
                </a:cubicBezTo>
                <a:cubicBezTo>
                  <a:pt x="5014" y="3092"/>
                  <a:pt x="6557" y="4081"/>
                  <a:pt x="5014" y="3586"/>
                </a:cubicBezTo>
                <a:cubicBezTo>
                  <a:pt x="3857" y="3751"/>
                  <a:pt x="3471" y="3586"/>
                  <a:pt x="2700" y="3586"/>
                </a:cubicBezTo>
                <a:cubicBezTo>
                  <a:pt x="1543" y="3586"/>
                  <a:pt x="1543" y="3916"/>
                  <a:pt x="1929" y="4246"/>
                </a:cubicBezTo>
                <a:cubicBezTo>
                  <a:pt x="1929" y="4411"/>
                  <a:pt x="1543" y="4741"/>
                  <a:pt x="2314" y="4906"/>
                </a:cubicBezTo>
                <a:cubicBezTo>
                  <a:pt x="2700" y="4741"/>
                  <a:pt x="2314" y="5235"/>
                  <a:pt x="2700" y="5235"/>
                </a:cubicBezTo>
                <a:cubicBezTo>
                  <a:pt x="3086" y="5400"/>
                  <a:pt x="3471" y="5565"/>
                  <a:pt x="2700" y="5730"/>
                </a:cubicBezTo>
                <a:cubicBezTo>
                  <a:pt x="2700" y="5730"/>
                  <a:pt x="3471" y="6225"/>
                  <a:pt x="3086" y="6390"/>
                </a:cubicBezTo>
                <a:cubicBezTo>
                  <a:pt x="2700" y="6884"/>
                  <a:pt x="2700" y="6719"/>
                  <a:pt x="2314" y="6554"/>
                </a:cubicBezTo>
                <a:cubicBezTo>
                  <a:pt x="3086" y="5895"/>
                  <a:pt x="2700" y="5730"/>
                  <a:pt x="1929" y="6390"/>
                </a:cubicBezTo>
                <a:cubicBezTo>
                  <a:pt x="1929" y="6390"/>
                  <a:pt x="2314" y="5730"/>
                  <a:pt x="2700" y="5730"/>
                </a:cubicBezTo>
                <a:cubicBezTo>
                  <a:pt x="3471" y="4906"/>
                  <a:pt x="2314" y="5565"/>
                  <a:pt x="1929" y="5235"/>
                </a:cubicBezTo>
                <a:cubicBezTo>
                  <a:pt x="1543" y="4906"/>
                  <a:pt x="1157" y="4906"/>
                  <a:pt x="771" y="4576"/>
                </a:cubicBezTo>
                <a:cubicBezTo>
                  <a:pt x="771" y="4741"/>
                  <a:pt x="771" y="4741"/>
                  <a:pt x="386" y="4741"/>
                </a:cubicBezTo>
                <a:lnTo>
                  <a:pt x="386" y="4741"/>
                </a:lnTo>
                <a:cubicBezTo>
                  <a:pt x="386" y="5070"/>
                  <a:pt x="1157" y="4906"/>
                  <a:pt x="1157" y="5235"/>
                </a:cubicBezTo>
                <a:cubicBezTo>
                  <a:pt x="1543" y="5565"/>
                  <a:pt x="771" y="5400"/>
                  <a:pt x="771" y="5565"/>
                </a:cubicBezTo>
                <a:cubicBezTo>
                  <a:pt x="771" y="5730"/>
                  <a:pt x="1157" y="5895"/>
                  <a:pt x="1157" y="6060"/>
                </a:cubicBezTo>
                <a:cubicBezTo>
                  <a:pt x="1157" y="6554"/>
                  <a:pt x="0" y="6390"/>
                  <a:pt x="0" y="6884"/>
                </a:cubicBezTo>
                <a:cubicBezTo>
                  <a:pt x="0" y="7049"/>
                  <a:pt x="771" y="7379"/>
                  <a:pt x="1157" y="7379"/>
                </a:cubicBezTo>
                <a:cubicBezTo>
                  <a:pt x="1543" y="7379"/>
                  <a:pt x="1543" y="7379"/>
                  <a:pt x="1543" y="7379"/>
                </a:cubicBezTo>
                <a:cubicBezTo>
                  <a:pt x="1929" y="7544"/>
                  <a:pt x="2314" y="7544"/>
                  <a:pt x="2314" y="7709"/>
                </a:cubicBezTo>
                <a:cubicBezTo>
                  <a:pt x="2314" y="7874"/>
                  <a:pt x="2314" y="7874"/>
                  <a:pt x="1929" y="8038"/>
                </a:cubicBezTo>
                <a:lnTo>
                  <a:pt x="1929" y="8038"/>
                </a:lnTo>
                <a:lnTo>
                  <a:pt x="1929" y="8038"/>
                </a:lnTo>
                <a:lnTo>
                  <a:pt x="1929" y="8203"/>
                </a:lnTo>
                <a:lnTo>
                  <a:pt x="1929" y="8203"/>
                </a:lnTo>
                <a:lnTo>
                  <a:pt x="1929" y="8203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7" name="Фигура"/>
          <p:cNvSpPr/>
          <p:nvPr/>
        </p:nvSpPr>
        <p:spPr>
          <a:xfrm rot="480000">
            <a:off x="8599616" y="3114126"/>
            <a:ext cx="1326252" cy="1976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281" extrusionOk="0">
                <a:moveTo>
                  <a:pt x="10350" y="19200"/>
                </a:moveTo>
                <a:lnTo>
                  <a:pt x="10350" y="19200"/>
                </a:lnTo>
                <a:lnTo>
                  <a:pt x="10800" y="19200"/>
                </a:lnTo>
                <a:lnTo>
                  <a:pt x="10800" y="19200"/>
                </a:lnTo>
                <a:cubicBezTo>
                  <a:pt x="9900" y="19200"/>
                  <a:pt x="9900" y="18400"/>
                  <a:pt x="9000" y="18400"/>
                </a:cubicBezTo>
                <a:cubicBezTo>
                  <a:pt x="9000" y="18400"/>
                  <a:pt x="9000" y="18400"/>
                  <a:pt x="8550" y="18400"/>
                </a:cubicBezTo>
                <a:cubicBezTo>
                  <a:pt x="8550" y="18400"/>
                  <a:pt x="8550" y="18400"/>
                  <a:pt x="8550" y="18133"/>
                </a:cubicBezTo>
                <a:cubicBezTo>
                  <a:pt x="7650" y="18400"/>
                  <a:pt x="7650" y="18133"/>
                  <a:pt x="7650" y="17600"/>
                </a:cubicBezTo>
                <a:cubicBezTo>
                  <a:pt x="7650" y="17333"/>
                  <a:pt x="8100" y="17333"/>
                  <a:pt x="8100" y="17067"/>
                </a:cubicBezTo>
                <a:cubicBezTo>
                  <a:pt x="7650" y="17067"/>
                  <a:pt x="7650" y="17067"/>
                  <a:pt x="7650" y="16800"/>
                </a:cubicBezTo>
                <a:cubicBezTo>
                  <a:pt x="7650" y="16800"/>
                  <a:pt x="8550" y="16533"/>
                  <a:pt x="8550" y="16267"/>
                </a:cubicBezTo>
                <a:lnTo>
                  <a:pt x="8550" y="16000"/>
                </a:lnTo>
                <a:cubicBezTo>
                  <a:pt x="8550" y="15733"/>
                  <a:pt x="9000" y="15733"/>
                  <a:pt x="9000" y="15467"/>
                </a:cubicBezTo>
                <a:cubicBezTo>
                  <a:pt x="9000" y="15200"/>
                  <a:pt x="8100" y="15467"/>
                  <a:pt x="8100" y="14933"/>
                </a:cubicBezTo>
                <a:lnTo>
                  <a:pt x="8550" y="14933"/>
                </a:lnTo>
                <a:lnTo>
                  <a:pt x="8550" y="14933"/>
                </a:lnTo>
                <a:lnTo>
                  <a:pt x="9450" y="14933"/>
                </a:lnTo>
                <a:lnTo>
                  <a:pt x="9450" y="14933"/>
                </a:lnTo>
                <a:cubicBezTo>
                  <a:pt x="9450" y="14667"/>
                  <a:pt x="9900" y="14667"/>
                  <a:pt x="9900" y="14667"/>
                </a:cubicBezTo>
                <a:cubicBezTo>
                  <a:pt x="9900" y="14400"/>
                  <a:pt x="9000" y="13333"/>
                  <a:pt x="9000" y="13333"/>
                </a:cubicBezTo>
                <a:cubicBezTo>
                  <a:pt x="8550" y="13333"/>
                  <a:pt x="8550" y="13600"/>
                  <a:pt x="8100" y="13867"/>
                </a:cubicBezTo>
                <a:cubicBezTo>
                  <a:pt x="8100" y="13867"/>
                  <a:pt x="7650" y="13867"/>
                  <a:pt x="7650" y="14133"/>
                </a:cubicBezTo>
                <a:cubicBezTo>
                  <a:pt x="7200" y="14133"/>
                  <a:pt x="7200" y="14400"/>
                  <a:pt x="7200" y="14667"/>
                </a:cubicBezTo>
                <a:cubicBezTo>
                  <a:pt x="6750" y="14667"/>
                  <a:pt x="6750" y="14667"/>
                  <a:pt x="6750" y="14933"/>
                </a:cubicBezTo>
                <a:cubicBezTo>
                  <a:pt x="6300" y="14933"/>
                  <a:pt x="6300" y="15200"/>
                  <a:pt x="6300" y="15200"/>
                </a:cubicBezTo>
                <a:cubicBezTo>
                  <a:pt x="5400" y="15200"/>
                  <a:pt x="5400" y="14667"/>
                  <a:pt x="4950" y="14667"/>
                </a:cubicBezTo>
                <a:cubicBezTo>
                  <a:pt x="4500" y="14667"/>
                  <a:pt x="4500" y="14933"/>
                  <a:pt x="4500" y="14933"/>
                </a:cubicBezTo>
                <a:cubicBezTo>
                  <a:pt x="4050" y="14933"/>
                  <a:pt x="4050" y="14667"/>
                  <a:pt x="4050" y="14667"/>
                </a:cubicBezTo>
                <a:cubicBezTo>
                  <a:pt x="4050" y="14400"/>
                  <a:pt x="4050" y="14400"/>
                  <a:pt x="4050" y="14133"/>
                </a:cubicBezTo>
                <a:cubicBezTo>
                  <a:pt x="4050" y="13867"/>
                  <a:pt x="4050" y="13867"/>
                  <a:pt x="4050" y="13867"/>
                </a:cubicBezTo>
                <a:cubicBezTo>
                  <a:pt x="4050" y="13600"/>
                  <a:pt x="4050" y="13600"/>
                  <a:pt x="4050" y="13600"/>
                </a:cubicBezTo>
                <a:cubicBezTo>
                  <a:pt x="4500" y="13333"/>
                  <a:pt x="4500" y="12800"/>
                  <a:pt x="4500" y="12533"/>
                </a:cubicBezTo>
                <a:cubicBezTo>
                  <a:pt x="4500" y="12267"/>
                  <a:pt x="4500" y="12267"/>
                  <a:pt x="4050" y="12267"/>
                </a:cubicBezTo>
                <a:cubicBezTo>
                  <a:pt x="3150" y="12267"/>
                  <a:pt x="3150" y="12533"/>
                  <a:pt x="2700" y="12800"/>
                </a:cubicBezTo>
                <a:lnTo>
                  <a:pt x="2700" y="12800"/>
                </a:lnTo>
                <a:lnTo>
                  <a:pt x="2250" y="12800"/>
                </a:lnTo>
                <a:lnTo>
                  <a:pt x="2250" y="12800"/>
                </a:lnTo>
                <a:cubicBezTo>
                  <a:pt x="2250" y="12267"/>
                  <a:pt x="2250" y="11733"/>
                  <a:pt x="2250" y="11467"/>
                </a:cubicBezTo>
                <a:cubicBezTo>
                  <a:pt x="2250" y="10933"/>
                  <a:pt x="900" y="11200"/>
                  <a:pt x="900" y="10933"/>
                </a:cubicBezTo>
                <a:cubicBezTo>
                  <a:pt x="900" y="10933"/>
                  <a:pt x="900" y="10667"/>
                  <a:pt x="1350" y="10667"/>
                </a:cubicBezTo>
                <a:lnTo>
                  <a:pt x="1350" y="10667"/>
                </a:lnTo>
                <a:lnTo>
                  <a:pt x="1350" y="10133"/>
                </a:lnTo>
                <a:lnTo>
                  <a:pt x="1350" y="10133"/>
                </a:lnTo>
                <a:cubicBezTo>
                  <a:pt x="450" y="10133"/>
                  <a:pt x="450" y="10133"/>
                  <a:pt x="0" y="9867"/>
                </a:cubicBezTo>
                <a:lnTo>
                  <a:pt x="450" y="9600"/>
                </a:lnTo>
                <a:cubicBezTo>
                  <a:pt x="450" y="9333"/>
                  <a:pt x="450" y="9067"/>
                  <a:pt x="450" y="8533"/>
                </a:cubicBezTo>
                <a:cubicBezTo>
                  <a:pt x="450" y="7467"/>
                  <a:pt x="2250" y="8000"/>
                  <a:pt x="2250" y="6933"/>
                </a:cubicBezTo>
                <a:cubicBezTo>
                  <a:pt x="2250" y="6667"/>
                  <a:pt x="2700" y="6933"/>
                  <a:pt x="3150" y="6667"/>
                </a:cubicBezTo>
                <a:cubicBezTo>
                  <a:pt x="3600" y="6667"/>
                  <a:pt x="3600" y="6400"/>
                  <a:pt x="3600" y="5867"/>
                </a:cubicBezTo>
                <a:cubicBezTo>
                  <a:pt x="3600" y="5867"/>
                  <a:pt x="4050" y="5867"/>
                  <a:pt x="4050" y="5600"/>
                </a:cubicBezTo>
                <a:cubicBezTo>
                  <a:pt x="4050" y="5067"/>
                  <a:pt x="2250" y="4800"/>
                  <a:pt x="2250" y="4267"/>
                </a:cubicBezTo>
                <a:cubicBezTo>
                  <a:pt x="2250" y="4000"/>
                  <a:pt x="2250" y="4000"/>
                  <a:pt x="2250" y="4000"/>
                </a:cubicBezTo>
                <a:cubicBezTo>
                  <a:pt x="2250" y="3733"/>
                  <a:pt x="2700" y="3467"/>
                  <a:pt x="2700" y="3200"/>
                </a:cubicBezTo>
                <a:cubicBezTo>
                  <a:pt x="2700" y="2933"/>
                  <a:pt x="1800" y="2400"/>
                  <a:pt x="1800" y="2133"/>
                </a:cubicBezTo>
                <a:cubicBezTo>
                  <a:pt x="1800" y="1867"/>
                  <a:pt x="2250" y="1867"/>
                  <a:pt x="2700" y="1867"/>
                </a:cubicBezTo>
                <a:cubicBezTo>
                  <a:pt x="3150" y="1867"/>
                  <a:pt x="3150" y="1867"/>
                  <a:pt x="3150" y="1867"/>
                </a:cubicBezTo>
                <a:cubicBezTo>
                  <a:pt x="3600" y="1867"/>
                  <a:pt x="3600" y="1867"/>
                  <a:pt x="4050" y="1867"/>
                </a:cubicBezTo>
                <a:cubicBezTo>
                  <a:pt x="4500" y="1600"/>
                  <a:pt x="4500" y="1067"/>
                  <a:pt x="5400" y="1067"/>
                </a:cubicBezTo>
                <a:cubicBezTo>
                  <a:pt x="5850" y="1067"/>
                  <a:pt x="5400" y="1333"/>
                  <a:pt x="5850" y="1067"/>
                </a:cubicBezTo>
                <a:cubicBezTo>
                  <a:pt x="6300" y="1067"/>
                  <a:pt x="5850" y="800"/>
                  <a:pt x="5850" y="533"/>
                </a:cubicBezTo>
                <a:cubicBezTo>
                  <a:pt x="6300" y="533"/>
                  <a:pt x="6750" y="0"/>
                  <a:pt x="6750" y="0"/>
                </a:cubicBezTo>
                <a:cubicBezTo>
                  <a:pt x="7650" y="0"/>
                  <a:pt x="8550" y="533"/>
                  <a:pt x="8550" y="1067"/>
                </a:cubicBezTo>
                <a:lnTo>
                  <a:pt x="8550" y="1333"/>
                </a:lnTo>
                <a:cubicBezTo>
                  <a:pt x="8550" y="1600"/>
                  <a:pt x="8550" y="1867"/>
                  <a:pt x="9000" y="1867"/>
                </a:cubicBezTo>
                <a:cubicBezTo>
                  <a:pt x="9450" y="1867"/>
                  <a:pt x="9450" y="1600"/>
                  <a:pt x="9450" y="1600"/>
                </a:cubicBezTo>
                <a:cubicBezTo>
                  <a:pt x="9900" y="1600"/>
                  <a:pt x="9900" y="1600"/>
                  <a:pt x="10350" y="1600"/>
                </a:cubicBezTo>
                <a:cubicBezTo>
                  <a:pt x="10350" y="1600"/>
                  <a:pt x="10350" y="1600"/>
                  <a:pt x="10800" y="1600"/>
                </a:cubicBezTo>
                <a:cubicBezTo>
                  <a:pt x="10800" y="1600"/>
                  <a:pt x="10800" y="1867"/>
                  <a:pt x="11250" y="2133"/>
                </a:cubicBezTo>
                <a:cubicBezTo>
                  <a:pt x="10800" y="2133"/>
                  <a:pt x="10800" y="2400"/>
                  <a:pt x="11250" y="2667"/>
                </a:cubicBezTo>
                <a:cubicBezTo>
                  <a:pt x="10350" y="2667"/>
                  <a:pt x="9450" y="3200"/>
                  <a:pt x="9450" y="3200"/>
                </a:cubicBezTo>
                <a:cubicBezTo>
                  <a:pt x="9000" y="4000"/>
                  <a:pt x="8100" y="3467"/>
                  <a:pt x="8100" y="4533"/>
                </a:cubicBezTo>
                <a:cubicBezTo>
                  <a:pt x="8100" y="5600"/>
                  <a:pt x="8550" y="6667"/>
                  <a:pt x="8100" y="7467"/>
                </a:cubicBezTo>
                <a:cubicBezTo>
                  <a:pt x="8100" y="7467"/>
                  <a:pt x="8550" y="8267"/>
                  <a:pt x="8100" y="9600"/>
                </a:cubicBezTo>
                <a:cubicBezTo>
                  <a:pt x="8100" y="10400"/>
                  <a:pt x="6750" y="12000"/>
                  <a:pt x="8100" y="12000"/>
                </a:cubicBezTo>
                <a:cubicBezTo>
                  <a:pt x="10350" y="10667"/>
                  <a:pt x="9900" y="12000"/>
                  <a:pt x="10350" y="12267"/>
                </a:cubicBezTo>
                <a:cubicBezTo>
                  <a:pt x="10800" y="12000"/>
                  <a:pt x="10350" y="11733"/>
                  <a:pt x="10350" y="11467"/>
                </a:cubicBezTo>
                <a:cubicBezTo>
                  <a:pt x="10350" y="10933"/>
                  <a:pt x="10800" y="12800"/>
                  <a:pt x="11700" y="11733"/>
                </a:cubicBezTo>
                <a:cubicBezTo>
                  <a:pt x="12600" y="11733"/>
                  <a:pt x="11700" y="11467"/>
                  <a:pt x="11700" y="10667"/>
                </a:cubicBezTo>
                <a:cubicBezTo>
                  <a:pt x="13050" y="9867"/>
                  <a:pt x="13950" y="10400"/>
                  <a:pt x="14400" y="10400"/>
                </a:cubicBezTo>
                <a:cubicBezTo>
                  <a:pt x="17100" y="10133"/>
                  <a:pt x="14850" y="10933"/>
                  <a:pt x="15750" y="10933"/>
                </a:cubicBezTo>
                <a:cubicBezTo>
                  <a:pt x="17100" y="11200"/>
                  <a:pt x="17550" y="12267"/>
                  <a:pt x="18000" y="13067"/>
                </a:cubicBezTo>
                <a:cubicBezTo>
                  <a:pt x="18900" y="13867"/>
                  <a:pt x="20250" y="14667"/>
                  <a:pt x="21150" y="15467"/>
                </a:cubicBezTo>
                <a:cubicBezTo>
                  <a:pt x="21600" y="16267"/>
                  <a:pt x="20700" y="16533"/>
                  <a:pt x="21150" y="17600"/>
                </a:cubicBezTo>
                <a:lnTo>
                  <a:pt x="20700" y="17600"/>
                </a:lnTo>
                <a:lnTo>
                  <a:pt x="20700" y="17333"/>
                </a:lnTo>
                <a:cubicBezTo>
                  <a:pt x="20700" y="17067"/>
                  <a:pt x="19350" y="16800"/>
                  <a:pt x="19350" y="16800"/>
                </a:cubicBezTo>
                <a:lnTo>
                  <a:pt x="19350" y="16800"/>
                </a:lnTo>
                <a:lnTo>
                  <a:pt x="18450" y="17600"/>
                </a:lnTo>
                <a:lnTo>
                  <a:pt x="18450" y="17600"/>
                </a:lnTo>
                <a:lnTo>
                  <a:pt x="19350" y="17867"/>
                </a:lnTo>
                <a:cubicBezTo>
                  <a:pt x="19800" y="17867"/>
                  <a:pt x="19800" y="17867"/>
                  <a:pt x="20250" y="17867"/>
                </a:cubicBezTo>
                <a:lnTo>
                  <a:pt x="20250" y="17867"/>
                </a:lnTo>
                <a:lnTo>
                  <a:pt x="20250" y="18400"/>
                </a:lnTo>
                <a:lnTo>
                  <a:pt x="20250" y="18400"/>
                </a:lnTo>
                <a:cubicBezTo>
                  <a:pt x="19800" y="18667"/>
                  <a:pt x="19350" y="18667"/>
                  <a:pt x="19350" y="18667"/>
                </a:cubicBezTo>
                <a:cubicBezTo>
                  <a:pt x="19350" y="18933"/>
                  <a:pt x="19800" y="18933"/>
                  <a:pt x="19800" y="19200"/>
                </a:cubicBezTo>
                <a:cubicBezTo>
                  <a:pt x="19800" y="19733"/>
                  <a:pt x="18450" y="19733"/>
                  <a:pt x="17550" y="19733"/>
                </a:cubicBezTo>
                <a:cubicBezTo>
                  <a:pt x="17100" y="19733"/>
                  <a:pt x="16650" y="20267"/>
                  <a:pt x="16650" y="20267"/>
                </a:cubicBezTo>
                <a:cubicBezTo>
                  <a:pt x="16650" y="20533"/>
                  <a:pt x="17100" y="20533"/>
                  <a:pt x="17100" y="20800"/>
                </a:cubicBezTo>
                <a:lnTo>
                  <a:pt x="16650" y="20800"/>
                </a:lnTo>
                <a:lnTo>
                  <a:pt x="16650" y="20800"/>
                </a:lnTo>
                <a:lnTo>
                  <a:pt x="16650" y="20800"/>
                </a:lnTo>
                <a:lnTo>
                  <a:pt x="16650" y="20800"/>
                </a:lnTo>
                <a:cubicBezTo>
                  <a:pt x="16200" y="20533"/>
                  <a:pt x="16200" y="20000"/>
                  <a:pt x="16200" y="19467"/>
                </a:cubicBezTo>
                <a:cubicBezTo>
                  <a:pt x="15750" y="19200"/>
                  <a:pt x="15750" y="18933"/>
                  <a:pt x="15300" y="18933"/>
                </a:cubicBezTo>
                <a:cubicBezTo>
                  <a:pt x="15300" y="18933"/>
                  <a:pt x="15300" y="18667"/>
                  <a:pt x="14850" y="18667"/>
                </a:cubicBezTo>
                <a:cubicBezTo>
                  <a:pt x="14400" y="18933"/>
                  <a:pt x="14400" y="19733"/>
                  <a:pt x="13500" y="20267"/>
                </a:cubicBezTo>
                <a:cubicBezTo>
                  <a:pt x="13050" y="21067"/>
                  <a:pt x="11700" y="21600"/>
                  <a:pt x="11250" y="21067"/>
                </a:cubicBezTo>
                <a:cubicBezTo>
                  <a:pt x="10350" y="20533"/>
                  <a:pt x="10800" y="20267"/>
                  <a:pt x="9900" y="20267"/>
                </a:cubicBezTo>
                <a:cubicBezTo>
                  <a:pt x="10350" y="20267"/>
                  <a:pt x="10350" y="20000"/>
                  <a:pt x="10350" y="19733"/>
                </a:cubicBezTo>
                <a:lnTo>
                  <a:pt x="10350" y="19733"/>
                </a:lnTo>
                <a:cubicBezTo>
                  <a:pt x="10350" y="19467"/>
                  <a:pt x="10350" y="19467"/>
                  <a:pt x="10350" y="19200"/>
                </a:cubicBezTo>
                <a:lnTo>
                  <a:pt x="10350" y="19200"/>
                </a:lnTo>
                <a:lnTo>
                  <a:pt x="10350" y="19467"/>
                </a:lnTo>
                <a:lnTo>
                  <a:pt x="10350" y="19200"/>
                </a:lnTo>
                <a:lnTo>
                  <a:pt x="10350" y="19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8" name="Фигура"/>
          <p:cNvSpPr/>
          <p:nvPr/>
        </p:nvSpPr>
        <p:spPr>
          <a:xfrm rot="480000">
            <a:off x="10585541" y="4748237"/>
            <a:ext cx="58739" cy="147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0" y="10800"/>
                </a:lnTo>
                <a:cubicBezTo>
                  <a:pt x="0" y="18000"/>
                  <a:pt x="0" y="21600"/>
                  <a:pt x="21600" y="21600"/>
                </a:cubicBezTo>
                <a:lnTo>
                  <a:pt x="21600" y="21600"/>
                </a:lnTo>
                <a:lnTo>
                  <a:pt x="21600" y="21600"/>
                </a:lnTo>
                <a:lnTo>
                  <a:pt x="21600" y="21600"/>
                </a:lnTo>
                <a:cubicBezTo>
                  <a:pt x="10800" y="18000"/>
                  <a:pt x="10800" y="18000"/>
                  <a:pt x="10800" y="14400"/>
                </a:cubicBezTo>
                <a:cubicBezTo>
                  <a:pt x="10800" y="14400"/>
                  <a:pt x="10800" y="14400"/>
                  <a:pt x="10800" y="10800"/>
                </a:cubicBezTo>
                <a:cubicBezTo>
                  <a:pt x="10800" y="7200"/>
                  <a:pt x="10800" y="7200"/>
                  <a:pt x="10800" y="3600"/>
                </a:cubicBezTo>
                <a:lnTo>
                  <a:pt x="10800" y="3600"/>
                </a:lnTo>
                <a:lnTo>
                  <a:pt x="10800" y="0"/>
                </a:lnTo>
                <a:lnTo>
                  <a:pt x="10800" y="0"/>
                </a:lnTo>
                <a:cubicBezTo>
                  <a:pt x="0" y="3600"/>
                  <a:pt x="0" y="3600"/>
                  <a:pt x="0" y="10800"/>
                </a:cubicBezTo>
                <a:lnTo>
                  <a:pt x="0" y="10800"/>
                </a:lnTo>
                <a:lnTo>
                  <a:pt x="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9" name="Фигура"/>
          <p:cNvSpPr/>
          <p:nvPr/>
        </p:nvSpPr>
        <p:spPr>
          <a:xfrm rot="480000">
            <a:off x="10641137" y="4552968"/>
            <a:ext cx="55564" cy="200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00"/>
                </a:moveTo>
                <a:cubicBezTo>
                  <a:pt x="0" y="10800"/>
                  <a:pt x="0" y="10800"/>
                  <a:pt x="0" y="8100"/>
                </a:cubicBezTo>
                <a:cubicBezTo>
                  <a:pt x="0" y="8100"/>
                  <a:pt x="0" y="8100"/>
                  <a:pt x="0" y="5400"/>
                </a:cubicBezTo>
                <a:lnTo>
                  <a:pt x="0" y="5400"/>
                </a:lnTo>
                <a:cubicBezTo>
                  <a:pt x="10800" y="5400"/>
                  <a:pt x="10800" y="0"/>
                  <a:pt x="10800" y="0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21600" y="2700"/>
                  <a:pt x="10800" y="2700"/>
                  <a:pt x="10800" y="5400"/>
                </a:cubicBezTo>
                <a:cubicBezTo>
                  <a:pt x="10800" y="8100"/>
                  <a:pt x="21600" y="8100"/>
                  <a:pt x="21600" y="10800"/>
                </a:cubicBezTo>
                <a:cubicBezTo>
                  <a:pt x="21600" y="10800"/>
                  <a:pt x="10800" y="10800"/>
                  <a:pt x="10800" y="13500"/>
                </a:cubicBezTo>
                <a:cubicBezTo>
                  <a:pt x="10800" y="13500"/>
                  <a:pt x="10800" y="16200"/>
                  <a:pt x="10800" y="18900"/>
                </a:cubicBezTo>
                <a:cubicBezTo>
                  <a:pt x="10800" y="18900"/>
                  <a:pt x="10800" y="18900"/>
                  <a:pt x="10800" y="21600"/>
                </a:cubicBezTo>
                <a:lnTo>
                  <a:pt x="10800" y="18900"/>
                </a:lnTo>
                <a:cubicBezTo>
                  <a:pt x="10800" y="16200"/>
                  <a:pt x="0" y="18900"/>
                  <a:pt x="0" y="16200"/>
                </a:cubicBezTo>
                <a:lnTo>
                  <a:pt x="0" y="13500"/>
                </a:lnTo>
                <a:lnTo>
                  <a:pt x="0" y="13500"/>
                </a:lnTo>
                <a:lnTo>
                  <a:pt x="0" y="135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0" name="Фигура"/>
          <p:cNvSpPr/>
          <p:nvPr/>
        </p:nvSpPr>
        <p:spPr>
          <a:xfrm rot="480000">
            <a:off x="10672775" y="4806967"/>
            <a:ext cx="30163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0"/>
                </a:lnTo>
                <a:cubicBezTo>
                  <a:pt x="0" y="0"/>
                  <a:pt x="0" y="0"/>
                  <a:pt x="0" y="21600"/>
                </a:cubicBezTo>
                <a:cubicBezTo>
                  <a:pt x="0" y="21600"/>
                  <a:pt x="0" y="21600"/>
                  <a:pt x="21600" y="21600"/>
                </a:cubicBez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1" name="Фигура"/>
          <p:cNvSpPr/>
          <p:nvPr/>
        </p:nvSpPr>
        <p:spPr>
          <a:xfrm rot="480000">
            <a:off x="10723640" y="4391033"/>
            <a:ext cx="30164" cy="123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320"/>
                </a:moveTo>
                <a:cubicBezTo>
                  <a:pt x="21600" y="8640"/>
                  <a:pt x="21600" y="12960"/>
                  <a:pt x="21600" y="12960"/>
                </a:cubicBezTo>
                <a:lnTo>
                  <a:pt x="21600" y="21600"/>
                </a:lnTo>
                <a:cubicBezTo>
                  <a:pt x="0" y="17280"/>
                  <a:pt x="0" y="12960"/>
                  <a:pt x="0" y="8640"/>
                </a:cubicBezTo>
                <a:cubicBezTo>
                  <a:pt x="0" y="4320"/>
                  <a:pt x="0" y="4320"/>
                  <a:pt x="0" y="0"/>
                </a:cubicBezTo>
                <a:cubicBezTo>
                  <a:pt x="0" y="0"/>
                  <a:pt x="21600" y="0"/>
                  <a:pt x="21600" y="4320"/>
                </a:cubicBezTo>
                <a:lnTo>
                  <a:pt x="21600" y="4320"/>
                </a:lnTo>
                <a:lnTo>
                  <a:pt x="21600" y="432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2" name="Фигура"/>
          <p:cNvSpPr/>
          <p:nvPr/>
        </p:nvSpPr>
        <p:spPr>
          <a:xfrm rot="480000">
            <a:off x="10752171" y="4214827"/>
            <a:ext cx="30163" cy="5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0800"/>
                </a:lnTo>
                <a:lnTo>
                  <a:pt x="21600" y="10800"/>
                </a:lnTo>
                <a:cubicBezTo>
                  <a:pt x="21600" y="10800"/>
                  <a:pt x="0" y="10800"/>
                  <a:pt x="0" y="0"/>
                </a:cubicBezTo>
                <a:cubicBezTo>
                  <a:pt x="0" y="0"/>
                  <a:pt x="0" y="0"/>
                  <a:pt x="21600" y="0"/>
                </a:cubicBezTo>
                <a:cubicBezTo>
                  <a:pt x="21600" y="0"/>
                  <a:pt x="21600" y="0"/>
                  <a:pt x="21600" y="108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21600" y="21600"/>
                </a:lnTo>
                <a:lnTo>
                  <a:pt x="21600" y="21600"/>
                </a:lnTo>
                <a:lnTo>
                  <a:pt x="216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3" name="Фигура"/>
          <p:cNvSpPr/>
          <p:nvPr/>
        </p:nvSpPr>
        <p:spPr>
          <a:xfrm rot="480000">
            <a:off x="10761677" y="4165617"/>
            <a:ext cx="30164" cy="26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4" name="Фигура"/>
          <p:cNvSpPr/>
          <p:nvPr/>
        </p:nvSpPr>
        <p:spPr>
          <a:xfrm rot="480000">
            <a:off x="10771202" y="4091005"/>
            <a:ext cx="30164" cy="26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0" y="21600"/>
                </a:lnTo>
                <a:lnTo>
                  <a:pt x="0" y="21600"/>
                </a:lnTo>
                <a:cubicBezTo>
                  <a:pt x="0" y="21600"/>
                  <a:pt x="0" y="21600"/>
                  <a:pt x="21600" y="21600"/>
                </a:cubicBezTo>
                <a:lnTo>
                  <a:pt x="0" y="21600"/>
                </a:lnTo>
                <a:lnTo>
                  <a:pt x="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5" name="Фигура"/>
          <p:cNvSpPr/>
          <p:nvPr/>
        </p:nvSpPr>
        <p:spPr>
          <a:xfrm rot="480000">
            <a:off x="10750876" y="4064041"/>
            <a:ext cx="2698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6" name="Фигура"/>
          <p:cNvSpPr/>
          <p:nvPr/>
        </p:nvSpPr>
        <p:spPr>
          <a:xfrm rot="480000">
            <a:off x="10736292" y="3938601"/>
            <a:ext cx="28576" cy="49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0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7" name="Фигура"/>
          <p:cNvSpPr/>
          <p:nvPr/>
        </p:nvSpPr>
        <p:spPr>
          <a:xfrm rot="480000">
            <a:off x="10714254" y="3908460"/>
            <a:ext cx="3016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2160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8" name="Фигура"/>
          <p:cNvSpPr/>
          <p:nvPr/>
        </p:nvSpPr>
        <p:spPr>
          <a:xfrm rot="480000">
            <a:off x="10693429" y="3832258"/>
            <a:ext cx="57151" cy="52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0800" y="0"/>
                </a:lnTo>
                <a:lnTo>
                  <a:pt x="0" y="10800"/>
                </a:lnTo>
                <a:cubicBezTo>
                  <a:pt x="10800" y="10800"/>
                  <a:pt x="0" y="10800"/>
                  <a:pt x="10800" y="108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21600" y="21600"/>
                  <a:pt x="21600" y="21600"/>
                  <a:pt x="21600" y="10800"/>
                </a:cubicBezTo>
                <a:lnTo>
                  <a:pt x="21600" y="10800"/>
                </a:lnTo>
                <a:lnTo>
                  <a:pt x="216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9" name="Фигура"/>
          <p:cNvSpPr/>
          <p:nvPr/>
        </p:nvSpPr>
        <p:spPr>
          <a:xfrm rot="480000">
            <a:off x="10683936" y="3679834"/>
            <a:ext cx="28576" cy="98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21600" y="0"/>
                  <a:pt x="21600" y="5400"/>
                  <a:pt x="21600" y="10800"/>
                </a:cubicBezTo>
                <a:cubicBezTo>
                  <a:pt x="21600" y="16200"/>
                  <a:pt x="21600" y="21600"/>
                  <a:pt x="21600" y="21600"/>
                </a:cubicBezTo>
                <a:lnTo>
                  <a:pt x="21600" y="21600"/>
                </a:lnTo>
                <a:cubicBezTo>
                  <a:pt x="0" y="21600"/>
                  <a:pt x="0" y="21600"/>
                  <a:pt x="0" y="16200"/>
                </a:cubicBezTo>
                <a:cubicBezTo>
                  <a:pt x="0" y="16200"/>
                  <a:pt x="0" y="16200"/>
                  <a:pt x="0" y="10800"/>
                </a:cubicBezTo>
                <a:cubicBezTo>
                  <a:pt x="0" y="10800"/>
                  <a:pt x="0" y="10800"/>
                  <a:pt x="0" y="540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0" name="Фигура"/>
          <p:cNvSpPr/>
          <p:nvPr/>
        </p:nvSpPr>
        <p:spPr>
          <a:xfrm rot="480000">
            <a:off x="10691826" y="3656030"/>
            <a:ext cx="28576" cy="2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0"/>
                </a:cubicBezTo>
                <a:lnTo>
                  <a:pt x="2160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1" name="Фигура"/>
          <p:cNvSpPr/>
          <p:nvPr/>
        </p:nvSpPr>
        <p:spPr>
          <a:xfrm rot="480000">
            <a:off x="10628327" y="3695717"/>
            <a:ext cx="30164" cy="26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0"/>
                  <a:pt x="21600" y="0"/>
                  <a:pt x="21600" y="0"/>
                </a:cubicBez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2" name="Фигура"/>
          <p:cNvSpPr/>
          <p:nvPr/>
        </p:nvSpPr>
        <p:spPr>
          <a:xfrm rot="480000">
            <a:off x="10702932" y="2760717"/>
            <a:ext cx="85726" cy="23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0"/>
                </a:moveTo>
                <a:lnTo>
                  <a:pt x="7200" y="0"/>
                </a:lnTo>
                <a:cubicBezTo>
                  <a:pt x="0" y="0"/>
                  <a:pt x="0" y="0"/>
                  <a:pt x="0" y="21600"/>
                </a:cubicBezTo>
                <a:lnTo>
                  <a:pt x="0" y="21600"/>
                </a:lnTo>
                <a:lnTo>
                  <a:pt x="0" y="21600"/>
                </a:lnTo>
                <a:lnTo>
                  <a:pt x="0" y="21600"/>
                </a:lnTo>
                <a:cubicBezTo>
                  <a:pt x="7200" y="21600"/>
                  <a:pt x="7200" y="21600"/>
                  <a:pt x="14400" y="21600"/>
                </a:cubicBezTo>
                <a:cubicBezTo>
                  <a:pt x="21600" y="21600"/>
                  <a:pt x="21600" y="21600"/>
                  <a:pt x="21600" y="0"/>
                </a:cubicBezTo>
                <a:lnTo>
                  <a:pt x="14400" y="0"/>
                </a:lnTo>
                <a:lnTo>
                  <a:pt x="14400" y="0"/>
                </a:lnTo>
                <a:lnTo>
                  <a:pt x="144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3" name="Фигура"/>
          <p:cNvSpPr/>
          <p:nvPr/>
        </p:nvSpPr>
        <p:spPr>
          <a:xfrm rot="480000">
            <a:off x="10821998" y="2724184"/>
            <a:ext cx="53976" cy="23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21600"/>
                </a:lnTo>
                <a:lnTo>
                  <a:pt x="0" y="21600"/>
                </a:lnTo>
                <a:lnTo>
                  <a:pt x="0" y="0"/>
                </a:lnTo>
                <a:lnTo>
                  <a:pt x="10800" y="0"/>
                </a:lnTo>
                <a:cubicBezTo>
                  <a:pt x="21600" y="0"/>
                  <a:pt x="21600" y="0"/>
                  <a:pt x="21600" y="0"/>
                </a:cubicBezTo>
                <a:lnTo>
                  <a:pt x="21600" y="0"/>
                </a:lnTo>
                <a:lnTo>
                  <a:pt x="21600" y="0"/>
                </a:lnTo>
                <a:lnTo>
                  <a:pt x="10800" y="21600"/>
                </a:lnTo>
                <a:lnTo>
                  <a:pt x="108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4" name="Фигура"/>
          <p:cNvSpPr/>
          <p:nvPr/>
        </p:nvSpPr>
        <p:spPr>
          <a:xfrm rot="480000">
            <a:off x="9240946" y="1001749"/>
            <a:ext cx="79376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7200" y="3086"/>
                  <a:pt x="0" y="9257"/>
                  <a:pt x="0" y="15429"/>
                </a:cubicBezTo>
                <a:cubicBezTo>
                  <a:pt x="0" y="21600"/>
                  <a:pt x="7200" y="21600"/>
                  <a:pt x="21600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5" name="Фигура"/>
          <p:cNvSpPr/>
          <p:nvPr/>
        </p:nvSpPr>
        <p:spPr>
          <a:xfrm rot="480000">
            <a:off x="5215039" y="1045109"/>
            <a:ext cx="69851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00" h="21600" extrusionOk="0">
                <a:moveTo>
                  <a:pt x="14400" y="21600"/>
                </a:moveTo>
                <a:cubicBezTo>
                  <a:pt x="21600" y="21600"/>
                  <a:pt x="14400" y="0"/>
                  <a:pt x="14400" y="0"/>
                </a:cubicBezTo>
                <a:lnTo>
                  <a:pt x="14400" y="0"/>
                </a:lnTo>
                <a:lnTo>
                  <a:pt x="1440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ubicBezTo>
                  <a:pt x="0" y="10800"/>
                  <a:pt x="7200" y="10800"/>
                  <a:pt x="7200" y="10800"/>
                </a:cubicBezTo>
                <a:cubicBezTo>
                  <a:pt x="14400" y="10800"/>
                  <a:pt x="14400" y="10800"/>
                  <a:pt x="14400" y="10800"/>
                </a:cubicBezTo>
                <a:lnTo>
                  <a:pt x="14400" y="21600"/>
                </a:lnTo>
                <a:lnTo>
                  <a:pt x="14400" y="21600"/>
                </a:lnTo>
                <a:lnTo>
                  <a:pt x="144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6" name="Фигура"/>
          <p:cNvSpPr/>
          <p:nvPr/>
        </p:nvSpPr>
        <p:spPr>
          <a:xfrm rot="480000">
            <a:off x="5211800" y="1071647"/>
            <a:ext cx="139701" cy="76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40" y="7200"/>
                </a:moveTo>
                <a:cubicBezTo>
                  <a:pt x="8640" y="7200"/>
                  <a:pt x="8640" y="7200"/>
                  <a:pt x="4320" y="7200"/>
                </a:cubicBezTo>
                <a:lnTo>
                  <a:pt x="4320" y="7200"/>
                </a:lnTo>
                <a:cubicBezTo>
                  <a:pt x="0" y="7200"/>
                  <a:pt x="0" y="7200"/>
                  <a:pt x="0" y="7200"/>
                </a:cubicBezTo>
                <a:lnTo>
                  <a:pt x="0" y="14400"/>
                </a:lnTo>
                <a:cubicBezTo>
                  <a:pt x="0" y="21600"/>
                  <a:pt x="0" y="21600"/>
                  <a:pt x="0" y="21600"/>
                </a:cubicBezTo>
                <a:cubicBezTo>
                  <a:pt x="4320" y="21600"/>
                  <a:pt x="4320" y="14400"/>
                  <a:pt x="8640" y="14400"/>
                </a:cubicBezTo>
                <a:lnTo>
                  <a:pt x="8640" y="14400"/>
                </a:lnTo>
                <a:cubicBezTo>
                  <a:pt x="8640" y="14400"/>
                  <a:pt x="8640" y="14400"/>
                  <a:pt x="12960" y="14400"/>
                </a:cubicBezTo>
                <a:cubicBezTo>
                  <a:pt x="12960" y="14400"/>
                  <a:pt x="12960" y="14400"/>
                  <a:pt x="17280" y="14400"/>
                </a:cubicBezTo>
                <a:cubicBezTo>
                  <a:pt x="17280" y="14400"/>
                  <a:pt x="17280" y="14400"/>
                  <a:pt x="21600" y="7200"/>
                </a:cubicBezTo>
                <a:lnTo>
                  <a:pt x="21600" y="7200"/>
                </a:lnTo>
                <a:lnTo>
                  <a:pt x="21600" y="7200"/>
                </a:lnTo>
                <a:lnTo>
                  <a:pt x="21600" y="7200"/>
                </a:lnTo>
                <a:cubicBezTo>
                  <a:pt x="17280" y="7200"/>
                  <a:pt x="17280" y="7200"/>
                  <a:pt x="17280" y="7200"/>
                </a:cubicBezTo>
                <a:cubicBezTo>
                  <a:pt x="17280" y="0"/>
                  <a:pt x="17280" y="7200"/>
                  <a:pt x="17280" y="0"/>
                </a:cubicBezTo>
                <a:lnTo>
                  <a:pt x="17280" y="0"/>
                </a:lnTo>
                <a:cubicBezTo>
                  <a:pt x="12960" y="0"/>
                  <a:pt x="12960" y="7200"/>
                  <a:pt x="8640" y="7200"/>
                </a:cubicBezTo>
                <a:lnTo>
                  <a:pt x="8640" y="7200"/>
                </a:lnTo>
                <a:lnTo>
                  <a:pt x="8640" y="7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7" name="Фигура"/>
          <p:cNvSpPr/>
          <p:nvPr/>
        </p:nvSpPr>
        <p:spPr>
          <a:xfrm rot="480000">
            <a:off x="5310200" y="1179528"/>
            <a:ext cx="28576" cy="2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0" y="0"/>
                  <a:pt x="0" y="0"/>
                  <a:pt x="0" y="21600"/>
                </a:cubicBezTo>
                <a:cubicBezTo>
                  <a:pt x="0" y="21600"/>
                  <a:pt x="0" y="21600"/>
                  <a:pt x="21600" y="21600"/>
                </a:cubicBezTo>
                <a:lnTo>
                  <a:pt x="2160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8" name="Фигура"/>
          <p:cNvSpPr/>
          <p:nvPr/>
        </p:nvSpPr>
        <p:spPr>
          <a:xfrm rot="480000">
            <a:off x="5584868" y="1220818"/>
            <a:ext cx="58738" cy="74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7200"/>
                </a:lnTo>
                <a:lnTo>
                  <a:pt x="10800" y="7200"/>
                </a:lnTo>
                <a:cubicBezTo>
                  <a:pt x="10800" y="14400"/>
                  <a:pt x="0" y="7200"/>
                  <a:pt x="0" y="14400"/>
                </a:cubicBezTo>
                <a:cubicBezTo>
                  <a:pt x="0" y="14400"/>
                  <a:pt x="0" y="21600"/>
                  <a:pt x="10800" y="21600"/>
                </a:cubicBezTo>
                <a:cubicBezTo>
                  <a:pt x="21600" y="21600"/>
                  <a:pt x="21600" y="14400"/>
                  <a:pt x="21600" y="7200"/>
                </a:cubicBezTo>
                <a:cubicBezTo>
                  <a:pt x="21600" y="0"/>
                  <a:pt x="21600" y="0"/>
                  <a:pt x="10800" y="0"/>
                </a:cubicBezTo>
                <a:lnTo>
                  <a:pt x="10800" y="0"/>
                </a:lnTo>
                <a:lnTo>
                  <a:pt x="10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89" name="Фигура"/>
          <p:cNvSpPr/>
          <p:nvPr/>
        </p:nvSpPr>
        <p:spPr>
          <a:xfrm rot="480000">
            <a:off x="5473726" y="1230364"/>
            <a:ext cx="85726" cy="52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21600"/>
                </a:moveTo>
                <a:cubicBezTo>
                  <a:pt x="7200" y="21600"/>
                  <a:pt x="0" y="21600"/>
                  <a:pt x="0" y="10800"/>
                </a:cubicBezTo>
                <a:lnTo>
                  <a:pt x="7200" y="0"/>
                </a:lnTo>
                <a:cubicBezTo>
                  <a:pt x="7200" y="0"/>
                  <a:pt x="7200" y="0"/>
                  <a:pt x="14400" y="0"/>
                </a:cubicBezTo>
                <a:cubicBezTo>
                  <a:pt x="14400" y="10800"/>
                  <a:pt x="14400" y="0"/>
                  <a:pt x="21600" y="0"/>
                </a:cubicBezTo>
                <a:cubicBezTo>
                  <a:pt x="21600" y="21600"/>
                  <a:pt x="21600" y="21600"/>
                  <a:pt x="14400" y="21600"/>
                </a:cubicBezTo>
                <a:lnTo>
                  <a:pt x="14400" y="21600"/>
                </a:lnTo>
                <a:lnTo>
                  <a:pt x="144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0" name="Фигура"/>
          <p:cNvSpPr/>
          <p:nvPr/>
        </p:nvSpPr>
        <p:spPr>
          <a:xfrm rot="480000">
            <a:off x="5414991" y="1244633"/>
            <a:ext cx="57151" cy="5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0"/>
                </a:lnTo>
                <a:cubicBezTo>
                  <a:pt x="0" y="0"/>
                  <a:pt x="0" y="10800"/>
                  <a:pt x="0" y="10800"/>
                </a:cubicBezTo>
                <a:lnTo>
                  <a:pt x="0" y="21600"/>
                </a:lnTo>
                <a:cubicBezTo>
                  <a:pt x="10800" y="21600"/>
                  <a:pt x="10800" y="10800"/>
                  <a:pt x="10800" y="108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0"/>
                  <a:pt x="21600" y="0"/>
                  <a:pt x="21600" y="0"/>
                </a:cubicBezTo>
                <a:lnTo>
                  <a:pt x="10800" y="0"/>
                </a:lnTo>
                <a:lnTo>
                  <a:pt x="10800" y="0"/>
                </a:lnTo>
                <a:lnTo>
                  <a:pt x="10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1" name="Фигура"/>
          <p:cNvSpPr/>
          <p:nvPr/>
        </p:nvSpPr>
        <p:spPr>
          <a:xfrm rot="480000">
            <a:off x="5362680" y="1238536"/>
            <a:ext cx="61533" cy="26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16" h="21600" extrusionOk="0">
                <a:moveTo>
                  <a:pt x="0" y="21600"/>
                </a:moveTo>
                <a:lnTo>
                  <a:pt x="7200" y="21600"/>
                </a:lnTo>
                <a:cubicBezTo>
                  <a:pt x="7200" y="21600"/>
                  <a:pt x="21600" y="0"/>
                  <a:pt x="14400" y="0"/>
                </a:cubicBezTo>
                <a:cubicBezTo>
                  <a:pt x="7200" y="0"/>
                  <a:pt x="0" y="0"/>
                  <a:pt x="0" y="21600"/>
                </a:cubicBezTo>
                <a:lnTo>
                  <a:pt x="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2" name="Фигура"/>
          <p:cNvSpPr/>
          <p:nvPr/>
        </p:nvSpPr>
        <p:spPr>
          <a:xfrm rot="480000">
            <a:off x="5437201" y="1297004"/>
            <a:ext cx="28576" cy="2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0" y="0"/>
                  <a:pt x="0" y="21600"/>
                </a:cubicBezTo>
                <a:lnTo>
                  <a:pt x="0" y="21600"/>
                </a:lnTo>
                <a:cubicBezTo>
                  <a:pt x="21600" y="21600"/>
                  <a:pt x="21600" y="21600"/>
                  <a:pt x="21600" y="2160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3" name="Фигура"/>
          <p:cNvSpPr/>
          <p:nvPr/>
        </p:nvSpPr>
        <p:spPr>
          <a:xfrm rot="480000">
            <a:off x="5429295" y="1122393"/>
            <a:ext cx="57151" cy="76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7200"/>
                </a:moveTo>
                <a:cubicBezTo>
                  <a:pt x="0" y="7200"/>
                  <a:pt x="0" y="0"/>
                  <a:pt x="0" y="0"/>
                </a:cubicBezTo>
                <a:lnTo>
                  <a:pt x="0" y="7200"/>
                </a:lnTo>
                <a:cubicBezTo>
                  <a:pt x="0" y="14400"/>
                  <a:pt x="0" y="21600"/>
                  <a:pt x="10800" y="21600"/>
                </a:cubicBezTo>
                <a:lnTo>
                  <a:pt x="10800" y="21600"/>
                </a:lnTo>
                <a:lnTo>
                  <a:pt x="21600" y="21600"/>
                </a:lnTo>
                <a:cubicBezTo>
                  <a:pt x="21600" y="14400"/>
                  <a:pt x="10800" y="14400"/>
                  <a:pt x="10800" y="14400"/>
                </a:cubicBezTo>
                <a:lnTo>
                  <a:pt x="21600" y="14400"/>
                </a:lnTo>
                <a:cubicBezTo>
                  <a:pt x="21600" y="7200"/>
                  <a:pt x="10800" y="7200"/>
                  <a:pt x="10800" y="7200"/>
                </a:cubicBezTo>
                <a:lnTo>
                  <a:pt x="10800" y="7200"/>
                </a:lnTo>
                <a:lnTo>
                  <a:pt x="10800" y="7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4" name="Фигура"/>
          <p:cNvSpPr/>
          <p:nvPr/>
        </p:nvSpPr>
        <p:spPr>
          <a:xfrm rot="480000">
            <a:off x="5461026" y="1101776"/>
            <a:ext cx="85726" cy="52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10800"/>
                </a:moveTo>
                <a:lnTo>
                  <a:pt x="0" y="10800"/>
                </a:lnTo>
                <a:lnTo>
                  <a:pt x="0" y="10800"/>
                </a:lnTo>
                <a:lnTo>
                  <a:pt x="0" y="10800"/>
                </a:lnTo>
                <a:cubicBezTo>
                  <a:pt x="0" y="10800"/>
                  <a:pt x="0" y="21600"/>
                  <a:pt x="7200" y="21600"/>
                </a:cubicBezTo>
                <a:lnTo>
                  <a:pt x="7200" y="10800"/>
                </a:lnTo>
                <a:cubicBezTo>
                  <a:pt x="14400" y="10800"/>
                  <a:pt x="14400" y="10800"/>
                  <a:pt x="14400" y="10800"/>
                </a:cubicBezTo>
                <a:lnTo>
                  <a:pt x="21600" y="10800"/>
                </a:lnTo>
                <a:cubicBezTo>
                  <a:pt x="21600" y="0"/>
                  <a:pt x="14400" y="0"/>
                  <a:pt x="14400" y="0"/>
                </a:cubicBezTo>
                <a:cubicBezTo>
                  <a:pt x="14400" y="0"/>
                  <a:pt x="14400" y="0"/>
                  <a:pt x="14400" y="10800"/>
                </a:cubicBezTo>
                <a:lnTo>
                  <a:pt x="7200" y="10800"/>
                </a:lnTo>
                <a:lnTo>
                  <a:pt x="7200" y="10800"/>
                </a:lnTo>
                <a:lnTo>
                  <a:pt x="72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5" name="Фигура"/>
          <p:cNvSpPr/>
          <p:nvPr/>
        </p:nvSpPr>
        <p:spPr>
          <a:xfrm rot="480000">
            <a:off x="5535720" y="1211290"/>
            <a:ext cx="3016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0" y="0"/>
                  <a:pt x="21600" y="0"/>
                </a:cubicBezTo>
                <a:lnTo>
                  <a:pt x="21600" y="0"/>
                </a:lnTo>
                <a:lnTo>
                  <a:pt x="21600" y="0"/>
                </a:lnTo>
                <a:cubicBezTo>
                  <a:pt x="21600" y="0"/>
                  <a:pt x="2160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6" name="Фигура"/>
          <p:cNvSpPr/>
          <p:nvPr/>
        </p:nvSpPr>
        <p:spPr>
          <a:xfrm rot="480000">
            <a:off x="5627702" y="1147779"/>
            <a:ext cx="28576" cy="26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ubicBezTo>
                  <a:pt x="0" y="21600"/>
                  <a:pt x="21600" y="21600"/>
                  <a:pt x="21600" y="21600"/>
                </a:cubicBez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7" name="Фигура"/>
          <p:cNvSpPr/>
          <p:nvPr/>
        </p:nvSpPr>
        <p:spPr>
          <a:xfrm rot="480000">
            <a:off x="5551500" y="1089042"/>
            <a:ext cx="30163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0"/>
                </a:ln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21600" y="21600"/>
                  <a:pt x="21600" y="21600"/>
                </a:cubicBezTo>
                <a:cubicBezTo>
                  <a:pt x="21600" y="21600"/>
                  <a:pt x="21600" y="21600"/>
                  <a:pt x="21600" y="0"/>
                </a:cubicBez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8" name="Фигура"/>
          <p:cNvSpPr/>
          <p:nvPr/>
        </p:nvSpPr>
        <p:spPr>
          <a:xfrm rot="480000">
            <a:off x="9543388" y="3978391"/>
            <a:ext cx="85726" cy="34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5600" extrusionOk="0">
                <a:moveTo>
                  <a:pt x="7200" y="0"/>
                </a:moveTo>
                <a:cubicBezTo>
                  <a:pt x="0" y="0"/>
                  <a:pt x="0" y="0"/>
                  <a:pt x="0" y="10800"/>
                </a:cubicBezTo>
                <a:cubicBezTo>
                  <a:pt x="14400" y="10800"/>
                  <a:pt x="14400" y="21600"/>
                  <a:pt x="21600" y="10800"/>
                </a:cubicBezTo>
                <a:cubicBezTo>
                  <a:pt x="14400" y="0"/>
                  <a:pt x="14400" y="0"/>
                  <a:pt x="7200" y="0"/>
                </a:cubicBezTo>
                <a:lnTo>
                  <a:pt x="7200" y="0"/>
                </a:lnTo>
                <a:lnTo>
                  <a:pt x="72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9" name="Фигура"/>
          <p:cNvSpPr/>
          <p:nvPr/>
        </p:nvSpPr>
        <p:spPr>
          <a:xfrm rot="480000">
            <a:off x="10215621" y="2567015"/>
            <a:ext cx="55563" cy="96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6200"/>
                </a:moveTo>
                <a:lnTo>
                  <a:pt x="0" y="5400"/>
                </a:lnTo>
                <a:lnTo>
                  <a:pt x="0" y="5400"/>
                </a:lnTo>
                <a:lnTo>
                  <a:pt x="0" y="5400"/>
                </a:lnTo>
                <a:cubicBezTo>
                  <a:pt x="0" y="0"/>
                  <a:pt x="10800" y="0"/>
                  <a:pt x="10800" y="0"/>
                </a:cubicBezTo>
                <a:lnTo>
                  <a:pt x="10800" y="0"/>
                </a:lnTo>
                <a:lnTo>
                  <a:pt x="21600" y="5400"/>
                </a:lnTo>
                <a:lnTo>
                  <a:pt x="21600" y="5400"/>
                </a:lnTo>
                <a:lnTo>
                  <a:pt x="21600" y="10800"/>
                </a:lnTo>
                <a:cubicBezTo>
                  <a:pt x="21600" y="16200"/>
                  <a:pt x="21600" y="21600"/>
                  <a:pt x="21600" y="21600"/>
                </a:cubicBezTo>
                <a:lnTo>
                  <a:pt x="21600" y="21600"/>
                </a:lnTo>
                <a:cubicBezTo>
                  <a:pt x="10800" y="16200"/>
                  <a:pt x="10800" y="16200"/>
                  <a:pt x="10800" y="16200"/>
                </a:cubicBezTo>
                <a:lnTo>
                  <a:pt x="10800" y="16200"/>
                </a:lnTo>
                <a:lnTo>
                  <a:pt x="10800" y="16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0" name="Фигура"/>
          <p:cNvSpPr/>
          <p:nvPr/>
        </p:nvSpPr>
        <p:spPr>
          <a:xfrm rot="480000">
            <a:off x="3623098" y="3199185"/>
            <a:ext cx="674688" cy="742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720"/>
                </a:moveTo>
                <a:cubicBezTo>
                  <a:pt x="13500" y="2160"/>
                  <a:pt x="12600" y="3600"/>
                  <a:pt x="11700" y="4320"/>
                </a:cubicBezTo>
                <a:cubicBezTo>
                  <a:pt x="10800" y="5760"/>
                  <a:pt x="10800" y="5760"/>
                  <a:pt x="9900" y="6480"/>
                </a:cubicBezTo>
                <a:cubicBezTo>
                  <a:pt x="9000" y="7200"/>
                  <a:pt x="8100" y="7200"/>
                  <a:pt x="8100" y="7920"/>
                </a:cubicBezTo>
                <a:cubicBezTo>
                  <a:pt x="8100" y="8640"/>
                  <a:pt x="8100" y="8640"/>
                  <a:pt x="8100" y="9360"/>
                </a:cubicBezTo>
                <a:lnTo>
                  <a:pt x="8100" y="10080"/>
                </a:lnTo>
                <a:cubicBezTo>
                  <a:pt x="8100" y="10800"/>
                  <a:pt x="8100" y="10800"/>
                  <a:pt x="8100" y="10800"/>
                </a:cubicBezTo>
                <a:cubicBezTo>
                  <a:pt x="8100" y="11520"/>
                  <a:pt x="7200" y="12240"/>
                  <a:pt x="6300" y="12240"/>
                </a:cubicBezTo>
                <a:cubicBezTo>
                  <a:pt x="5400" y="12240"/>
                  <a:pt x="6300" y="13680"/>
                  <a:pt x="4500" y="13680"/>
                </a:cubicBezTo>
                <a:cubicBezTo>
                  <a:pt x="4500" y="13680"/>
                  <a:pt x="4500" y="12960"/>
                  <a:pt x="3600" y="12960"/>
                </a:cubicBezTo>
                <a:cubicBezTo>
                  <a:pt x="2700" y="12960"/>
                  <a:pt x="2700" y="14400"/>
                  <a:pt x="2700" y="14400"/>
                </a:cubicBezTo>
                <a:cubicBezTo>
                  <a:pt x="1800" y="15120"/>
                  <a:pt x="1800" y="14400"/>
                  <a:pt x="900" y="14400"/>
                </a:cubicBezTo>
                <a:cubicBezTo>
                  <a:pt x="900" y="15120"/>
                  <a:pt x="0" y="15840"/>
                  <a:pt x="0" y="16560"/>
                </a:cubicBezTo>
                <a:cubicBezTo>
                  <a:pt x="0" y="17280"/>
                  <a:pt x="1800" y="18720"/>
                  <a:pt x="2700" y="18720"/>
                </a:cubicBezTo>
                <a:lnTo>
                  <a:pt x="3600" y="18000"/>
                </a:lnTo>
                <a:cubicBezTo>
                  <a:pt x="4500" y="18000"/>
                  <a:pt x="5400" y="19440"/>
                  <a:pt x="6300" y="19440"/>
                </a:cubicBezTo>
                <a:cubicBezTo>
                  <a:pt x="7200" y="20160"/>
                  <a:pt x="7200" y="19440"/>
                  <a:pt x="8100" y="20160"/>
                </a:cubicBezTo>
                <a:cubicBezTo>
                  <a:pt x="9000" y="20160"/>
                  <a:pt x="9000" y="20880"/>
                  <a:pt x="9900" y="20880"/>
                </a:cubicBezTo>
                <a:cubicBezTo>
                  <a:pt x="10800" y="20880"/>
                  <a:pt x="10800" y="20160"/>
                  <a:pt x="10800" y="20160"/>
                </a:cubicBezTo>
                <a:cubicBezTo>
                  <a:pt x="12600" y="20160"/>
                  <a:pt x="14400" y="21600"/>
                  <a:pt x="14400" y="21600"/>
                </a:cubicBezTo>
                <a:cubicBezTo>
                  <a:pt x="15300" y="21600"/>
                  <a:pt x="15300" y="20880"/>
                  <a:pt x="16200" y="20880"/>
                </a:cubicBezTo>
                <a:lnTo>
                  <a:pt x="17100" y="20880"/>
                </a:lnTo>
                <a:cubicBezTo>
                  <a:pt x="18000" y="20880"/>
                  <a:pt x="17100" y="19440"/>
                  <a:pt x="17100" y="19440"/>
                </a:cubicBezTo>
                <a:cubicBezTo>
                  <a:pt x="18000" y="18720"/>
                  <a:pt x="18000" y="18000"/>
                  <a:pt x="18000" y="18000"/>
                </a:cubicBezTo>
                <a:lnTo>
                  <a:pt x="18000" y="18000"/>
                </a:lnTo>
                <a:lnTo>
                  <a:pt x="20700" y="18000"/>
                </a:lnTo>
                <a:lnTo>
                  <a:pt x="20700" y="18000"/>
                </a:lnTo>
                <a:cubicBezTo>
                  <a:pt x="21600" y="17280"/>
                  <a:pt x="21600" y="16560"/>
                  <a:pt x="21600" y="15840"/>
                </a:cubicBezTo>
                <a:cubicBezTo>
                  <a:pt x="21600" y="15840"/>
                  <a:pt x="20700" y="13680"/>
                  <a:pt x="20700" y="12960"/>
                </a:cubicBezTo>
                <a:cubicBezTo>
                  <a:pt x="20700" y="12240"/>
                  <a:pt x="18900" y="12240"/>
                  <a:pt x="18900" y="11520"/>
                </a:cubicBezTo>
                <a:lnTo>
                  <a:pt x="18900" y="10800"/>
                </a:lnTo>
                <a:cubicBezTo>
                  <a:pt x="18900" y="10800"/>
                  <a:pt x="18900" y="10080"/>
                  <a:pt x="18900" y="9360"/>
                </a:cubicBezTo>
                <a:cubicBezTo>
                  <a:pt x="18900" y="8640"/>
                  <a:pt x="18900" y="7920"/>
                  <a:pt x="18900" y="6480"/>
                </a:cubicBezTo>
                <a:lnTo>
                  <a:pt x="18900" y="5760"/>
                </a:lnTo>
                <a:cubicBezTo>
                  <a:pt x="18900" y="5040"/>
                  <a:pt x="18000" y="4320"/>
                  <a:pt x="18000" y="4320"/>
                </a:cubicBezTo>
                <a:cubicBezTo>
                  <a:pt x="17100" y="2880"/>
                  <a:pt x="15300" y="2160"/>
                  <a:pt x="15300" y="720"/>
                </a:cubicBezTo>
                <a:cubicBezTo>
                  <a:pt x="15300" y="720"/>
                  <a:pt x="14400" y="720"/>
                  <a:pt x="14400" y="0"/>
                </a:cubicBezTo>
                <a:lnTo>
                  <a:pt x="14400" y="0"/>
                </a:lnTo>
                <a:lnTo>
                  <a:pt x="14400" y="720"/>
                </a:lnTo>
                <a:lnTo>
                  <a:pt x="14400" y="72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1" name="Фигура"/>
          <p:cNvSpPr/>
          <p:nvPr/>
        </p:nvSpPr>
        <p:spPr>
          <a:xfrm rot="480000">
            <a:off x="3270618" y="1513195"/>
            <a:ext cx="561976" cy="642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10800"/>
                </a:moveTo>
                <a:lnTo>
                  <a:pt x="3240" y="11631"/>
                </a:lnTo>
                <a:cubicBezTo>
                  <a:pt x="3240" y="12462"/>
                  <a:pt x="4320" y="12462"/>
                  <a:pt x="5400" y="12462"/>
                </a:cubicBezTo>
                <a:cubicBezTo>
                  <a:pt x="5400" y="11631"/>
                  <a:pt x="5400" y="11631"/>
                  <a:pt x="5400" y="11631"/>
                </a:cubicBezTo>
                <a:cubicBezTo>
                  <a:pt x="6480" y="6646"/>
                  <a:pt x="6480" y="12462"/>
                  <a:pt x="8640" y="14123"/>
                </a:cubicBezTo>
                <a:cubicBezTo>
                  <a:pt x="8640" y="18277"/>
                  <a:pt x="11880" y="21600"/>
                  <a:pt x="16200" y="21600"/>
                </a:cubicBezTo>
                <a:cubicBezTo>
                  <a:pt x="20520" y="21600"/>
                  <a:pt x="21600" y="19108"/>
                  <a:pt x="21600" y="15785"/>
                </a:cubicBezTo>
                <a:cubicBezTo>
                  <a:pt x="20520" y="14123"/>
                  <a:pt x="19440" y="12462"/>
                  <a:pt x="19440" y="8308"/>
                </a:cubicBezTo>
                <a:cubicBezTo>
                  <a:pt x="18360" y="7477"/>
                  <a:pt x="18360" y="7477"/>
                  <a:pt x="17280" y="5815"/>
                </a:cubicBezTo>
                <a:cubicBezTo>
                  <a:pt x="10800" y="4985"/>
                  <a:pt x="18360" y="4985"/>
                  <a:pt x="16200" y="4154"/>
                </a:cubicBezTo>
                <a:cubicBezTo>
                  <a:pt x="15120" y="0"/>
                  <a:pt x="17280" y="4985"/>
                  <a:pt x="18360" y="4154"/>
                </a:cubicBezTo>
                <a:cubicBezTo>
                  <a:pt x="17280" y="2492"/>
                  <a:pt x="17280" y="1662"/>
                  <a:pt x="15120" y="1662"/>
                </a:cubicBezTo>
                <a:cubicBezTo>
                  <a:pt x="15120" y="1662"/>
                  <a:pt x="12960" y="831"/>
                  <a:pt x="11880" y="0"/>
                </a:cubicBezTo>
                <a:cubicBezTo>
                  <a:pt x="7560" y="0"/>
                  <a:pt x="5400" y="831"/>
                  <a:pt x="6480" y="4154"/>
                </a:cubicBezTo>
                <a:cubicBezTo>
                  <a:pt x="6480" y="6646"/>
                  <a:pt x="3240" y="5815"/>
                  <a:pt x="1080" y="5815"/>
                </a:cubicBezTo>
                <a:cubicBezTo>
                  <a:pt x="1080" y="6646"/>
                  <a:pt x="1080" y="7477"/>
                  <a:pt x="0" y="7477"/>
                </a:cubicBezTo>
                <a:cubicBezTo>
                  <a:pt x="0" y="7477"/>
                  <a:pt x="3240" y="9138"/>
                  <a:pt x="3240" y="10800"/>
                </a:cubicBezTo>
                <a:lnTo>
                  <a:pt x="3240" y="10800"/>
                </a:lnTo>
                <a:lnTo>
                  <a:pt x="324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2" name="Фигура"/>
          <p:cNvSpPr/>
          <p:nvPr/>
        </p:nvSpPr>
        <p:spPr>
          <a:xfrm rot="480000">
            <a:off x="4507129" y="1914674"/>
            <a:ext cx="280988" cy="371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20" y="1440"/>
                </a:moveTo>
                <a:cubicBezTo>
                  <a:pt x="15120" y="0"/>
                  <a:pt x="15120" y="0"/>
                  <a:pt x="12960" y="0"/>
                </a:cubicBezTo>
                <a:cubicBezTo>
                  <a:pt x="12960" y="1440"/>
                  <a:pt x="12960" y="2880"/>
                  <a:pt x="12960" y="2880"/>
                </a:cubicBezTo>
                <a:cubicBezTo>
                  <a:pt x="10800" y="2880"/>
                  <a:pt x="10800" y="2880"/>
                  <a:pt x="10800" y="2880"/>
                </a:cubicBezTo>
                <a:lnTo>
                  <a:pt x="10800" y="2880"/>
                </a:lnTo>
                <a:lnTo>
                  <a:pt x="8640" y="2880"/>
                </a:lnTo>
                <a:lnTo>
                  <a:pt x="8640" y="2880"/>
                </a:lnTo>
                <a:lnTo>
                  <a:pt x="8640" y="2880"/>
                </a:lnTo>
                <a:cubicBezTo>
                  <a:pt x="8640" y="4320"/>
                  <a:pt x="8640" y="4320"/>
                  <a:pt x="10800" y="4320"/>
                </a:cubicBezTo>
                <a:cubicBezTo>
                  <a:pt x="8640" y="4320"/>
                  <a:pt x="6480" y="4320"/>
                  <a:pt x="6480" y="5760"/>
                </a:cubicBezTo>
                <a:cubicBezTo>
                  <a:pt x="6480" y="5760"/>
                  <a:pt x="6480" y="7200"/>
                  <a:pt x="4320" y="7200"/>
                </a:cubicBezTo>
                <a:lnTo>
                  <a:pt x="4320" y="5760"/>
                </a:lnTo>
                <a:cubicBezTo>
                  <a:pt x="2160" y="5760"/>
                  <a:pt x="0" y="7200"/>
                  <a:pt x="0" y="8640"/>
                </a:cubicBezTo>
                <a:cubicBezTo>
                  <a:pt x="0" y="10080"/>
                  <a:pt x="4320" y="11520"/>
                  <a:pt x="4320" y="11520"/>
                </a:cubicBezTo>
                <a:cubicBezTo>
                  <a:pt x="4320" y="12960"/>
                  <a:pt x="4320" y="12960"/>
                  <a:pt x="4320" y="14400"/>
                </a:cubicBezTo>
                <a:cubicBezTo>
                  <a:pt x="4320" y="14400"/>
                  <a:pt x="2160" y="14400"/>
                  <a:pt x="2160" y="15840"/>
                </a:cubicBezTo>
                <a:cubicBezTo>
                  <a:pt x="2160" y="18720"/>
                  <a:pt x="8640" y="20160"/>
                  <a:pt x="12960" y="21600"/>
                </a:cubicBezTo>
                <a:lnTo>
                  <a:pt x="12960" y="21600"/>
                </a:lnTo>
                <a:lnTo>
                  <a:pt x="12960" y="21600"/>
                </a:lnTo>
                <a:lnTo>
                  <a:pt x="12960" y="21600"/>
                </a:lnTo>
                <a:cubicBezTo>
                  <a:pt x="12960" y="18720"/>
                  <a:pt x="12960" y="18720"/>
                  <a:pt x="12960" y="15840"/>
                </a:cubicBezTo>
                <a:cubicBezTo>
                  <a:pt x="12960" y="8640"/>
                  <a:pt x="15120" y="8640"/>
                  <a:pt x="19440" y="5760"/>
                </a:cubicBezTo>
                <a:lnTo>
                  <a:pt x="19440" y="5760"/>
                </a:lnTo>
                <a:lnTo>
                  <a:pt x="21600" y="4320"/>
                </a:lnTo>
                <a:cubicBezTo>
                  <a:pt x="21600" y="2880"/>
                  <a:pt x="19440" y="2880"/>
                  <a:pt x="19440" y="1440"/>
                </a:cubicBezTo>
                <a:cubicBezTo>
                  <a:pt x="17280" y="1440"/>
                  <a:pt x="15120" y="1440"/>
                  <a:pt x="15120" y="1440"/>
                </a:cubicBezTo>
                <a:lnTo>
                  <a:pt x="15120" y="1440"/>
                </a:lnTo>
                <a:lnTo>
                  <a:pt x="15120" y="144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3" name="Фигура"/>
          <p:cNvSpPr/>
          <p:nvPr/>
        </p:nvSpPr>
        <p:spPr>
          <a:xfrm rot="480000">
            <a:off x="4765823" y="1727609"/>
            <a:ext cx="673101" cy="320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00" y="0"/>
                </a:moveTo>
                <a:cubicBezTo>
                  <a:pt x="18900" y="1662"/>
                  <a:pt x="18900" y="3323"/>
                  <a:pt x="18900" y="3323"/>
                </a:cubicBezTo>
                <a:cubicBezTo>
                  <a:pt x="18000" y="3323"/>
                  <a:pt x="18000" y="3323"/>
                  <a:pt x="18000" y="3323"/>
                </a:cubicBezTo>
                <a:cubicBezTo>
                  <a:pt x="17100" y="3323"/>
                  <a:pt x="16200" y="3323"/>
                  <a:pt x="15300" y="3323"/>
                </a:cubicBezTo>
                <a:cubicBezTo>
                  <a:pt x="14400" y="3323"/>
                  <a:pt x="13500" y="1662"/>
                  <a:pt x="12600" y="1662"/>
                </a:cubicBezTo>
                <a:lnTo>
                  <a:pt x="12600" y="1662"/>
                </a:lnTo>
                <a:lnTo>
                  <a:pt x="12600" y="3323"/>
                </a:lnTo>
                <a:lnTo>
                  <a:pt x="9900" y="3323"/>
                </a:lnTo>
                <a:lnTo>
                  <a:pt x="9900" y="3323"/>
                </a:lnTo>
                <a:cubicBezTo>
                  <a:pt x="9900" y="3323"/>
                  <a:pt x="9000" y="4985"/>
                  <a:pt x="8100" y="4985"/>
                </a:cubicBezTo>
                <a:lnTo>
                  <a:pt x="8100" y="6646"/>
                </a:lnTo>
                <a:lnTo>
                  <a:pt x="7200" y="4985"/>
                </a:lnTo>
                <a:cubicBezTo>
                  <a:pt x="7200" y="6646"/>
                  <a:pt x="7200" y="6646"/>
                  <a:pt x="6300" y="6646"/>
                </a:cubicBezTo>
                <a:cubicBezTo>
                  <a:pt x="6300" y="4985"/>
                  <a:pt x="6300" y="4985"/>
                  <a:pt x="5400" y="4985"/>
                </a:cubicBezTo>
                <a:lnTo>
                  <a:pt x="5400" y="4985"/>
                </a:lnTo>
                <a:lnTo>
                  <a:pt x="5400" y="6646"/>
                </a:lnTo>
                <a:lnTo>
                  <a:pt x="5400" y="6646"/>
                </a:lnTo>
                <a:lnTo>
                  <a:pt x="6300" y="8308"/>
                </a:lnTo>
                <a:cubicBezTo>
                  <a:pt x="5400" y="8308"/>
                  <a:pt x="5400" y="8308"/>
                  <a:pt x="5400" y="8308"/>
                </a:cubicBezTo>
                <a:cubicBezTo>
                  <a:pt x="5400" y="8308"/>
                  <a:pt x="5400" y="8308"/>
                  <a:pt x="5400" y="9969"/>
                </a:cubicBezTo>
                <a:cubicBezTo>
                  <a:pt x="5400" y="9969"/>
                  <a:pt x="5400" y="9969"/>
                  <a:pt x="4500" y="9969"/>
                </a:cubicBezTo>
                <a:lnTo>
                  <a:pt x="4500" y="9969"/>
                </a:lnTo>
                <a:lnTo>
                  <a:pt x="4500" y="9969"/>
                </a:lnTo>
                <a:lnTo>
                  <a:pt x="4500" y="9969"/>
                </a:lnTo>
                <a:cubicBezTo>
                  <a:pt x="4500" y="9969"/>
                  <a:pt x="4500" y="9969"/>
                  <a:pt x="4500" y="11631"/>
                </a:cubicBezTo>
                <a:lnTo>
                  <a:pt x="3600" y="11631"/>
                </a:lnTo>
                <a:lnTo>
                  <a:pt x="3600" y="13292"/>
                </a:lnTo>
                <a:cubicBezTo>
                  <a:pt x="2700" y="13292"/>
                  <a:pt x="2700" y="11631"/>
                  <a:pt x="2700" y="11631"/>
                </a:cubicBezTo>
                <a:cubicBezTo>
                  <a:pt x="1800" y="11631"/>
                  <a:pt x="0" y="13292"/>
                  <a:pt x="0" y="14954"/>
                </a:cubicBezTo>
                <a:lnTo>
                  <a:pt x="1800" y="16615"/>
                </a:lnTo>
                <a:lnTo>
                  <a:pt x="900" y="16615"/>
                </a:lnTo>
                <a:lnTo>
                  <a:pt x="0" y="16615"/>
                </a:lnTo>
                <a:cubicBezTo>
                  <a:pt x="0" y="18277"/>
                  <a:pt x="900" y="18277"/>
                  <a:pt x="900" y="18277"/>
                </a:cubicBezTo>
                <a:cubicBezTo>
                  <a:pt x="1800" y="18277"/>
                  <a:pt x="1800" y="19938"/>
                  <a:pt x="1800" y="19938"/>
                </a:cubicBezTo>
                <a:cubicBezTo>
                  <a:pt x="1800" y="21600"/>
                  <a:pt x="2700" y="21600"/>
                  <a:pt x="3600" y="21600"/>
                </a:cubicBezTo>
                <a:cubicBezTo>
                  <a:pt x="3600" y="21600"/>
                  <a:pt x="3600" y="19938"/>
                  <a:pt x="3600" y="18277"/>
                </a:cubicBezTo>
                <a:lnTo>
                  <a:pt x="4500" y="19938"/>
                </a:lnTo>
                <a:cubicBezTo>
                  <a:pt x="4500" y="18277"/>
                  <a:pt x="4500" y="16615"/>
                  <a:pt x="4500" y="16615"/>
                </a:cubicBezTo>
                <a:cubicBezTo>
                  <a:pt x="4500" y="16615"/>
                  <a:pt x="4500" y="18277"/>
                  <a:pt x="5400" y="18277"/>
                </a:cubicBezTo>
                <a:lnTo>
                  <a:pt x="5400" y="16615"/>
                </a:lnTo>
                <a:cubicBezTo>
                  <a:pt x="5400" y="16615"/>
                  <a:pt x="5400" y="16615"/>
                  <a:pt x="5400" y="14954"/>
                </a:cubicBezTo>
                <a:cubicBezTo>
                  <a:pt x="5400" y="16615"/>
                  <a:pt x="5400" y="16615"/>
                  <a:pt x="6300" y="16615"/>
                </a:cubicBezTo>
                <a:lnTo>
                  <a:pt x="7200" y="13292"/>
                </a:lnTo>
                <a:cubicBezTo>
                  <a:pt x="7200" y="13292"/>
                  <a:pt x="7200" y="14954"/>
                  <a:pt x="8100" y="14954"/>
                </a:cubicBezTo>
                <a:lnTo>
                  <a:pt x="8100" y="13292"/>
                </a:lnTo>
                <a:cubicBezTo>
                  <a:pt x="9000" y="13292"/>
                  <a:pt x="9900" y="13292"/>
                  <a:pt x="9900" y="13292"/>
                </a:cubicBezTo>
                <a:cubicBezTo>
                  <a:pt x="10800" y="11631"/>
                  <a:pt x="9900" y="11631"/>
                  <a:pt x="10800" y="11631"/>
                </a:cubicBezTo>
                <a:cubicBezTo>
                  <a:pt x="12600" y="9969"/>
                  <a:pt x="12600" y="9969"/>
                  <a:pt x="15300" y="8308"/>
                </a:cubicBezTo>
                <a:lnTo>
                  <a:pt x="15300" y="8308"/>
                </a:lnTo>
                <a:lnTo>
                  <a:pt x="18900" y="8308"/>
                </a:lnTo>
                <a:lnTo>
                  <a:pt x="18900" y="8308"/>
                </a:lnTo>
                <a:cubicBezTo>
                  <a:pt x="19800" y="8308"/>
                  <a:pt x="21600" y="6646"/>
                  <a:pt x="21600" y="3323"/>
                </a:cubicBezTo>
                <a:cubicBezTo>
                  <a:pt x="21600" y="0"/>
                  <a:pt x="19800" y="0"/>
                  <a:pt x="19800" y="0"/>
                </a:cubicBezTo>
                <a:lnTo>
                  <a:pt x="19800" y="0"/>
                </a:lnTo>
                <a:lnTo>
                  <a:pt x="19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4" name="Фигура"/>
          <p:cNvSpPr/>
          <p:nvPr/>
        </p:nvSpPr>
        <p:spPr>
          <a:xfrm rot="480000">
            <a:off x="2392601" y="2016451"/>
            <a:ext cx="560388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00"/>
                </a:moveTo>
                <a:cubicBezTo>
                  <a:pt x="9720" y="1200"/>
                  <a:pt x="8640" y="1200"/>
                  <a:pt x="7560" y="0"/>
                </a:cubicBezTo>
                <a:cubicBezTo>
                  <a:pt x="6480" y="1200"/>
                  <a:pt x="6480" y="3600"/>
                  <a:pt x="6480" y="3600"/>
                </a:cubicBezTo>
                <a:cubicBezTo>
                  <a:pt x="6480" y="6000"/>
                  <a:pt x="8640" y="6000"/>
                  <a:pt x="7560" y="8400"/>
                </a:cubicBezTo>
                <a:cubicBezTo>
                  <a:pt x="6480" y="10800"/>
                  <a:pt x="6480" y="7200"/>
                  <a:pt x="6480" y="6000"/>
                </a:cubicBezTo>
                <a:cubicBezTo>
                  <a:pt x="4320" y="4800"/>
                  <a:pt x="4320" y="4800"/>
                  <a:pt x="4320" y="4800"/>
                </a:cubicBezTo>
                <a:cubicBezTo>
                  <a:pt x="2160" y="3600"/>
                  <a:pt x="2160" y="4800"/>
                  <a:pt x="2160" y="4800"/>
                </a:cubicBezTo>
                <a:lnTo>
                  <a:pt x="2160" y="4800"/>
                </a:lnTo>
                <a:lnTo>
                  <a:pt x="2160" y="6000"/>
                </a:lnTo>
                <a:lnTo>
                  <a:pt x="2160" y="6000"/>
                </a:lnTo>
                <a:cubicBezTo>
                  <a:pt x="0" y="6000"/>
                  <a:pt x="0" y="6000"/>
                  <a:pt x="0" y="7200"/>
                </a:cubicBezTo>
                <a:cubicBezTo>
                  <a:pt x="0" y="9600"/>
                  <a:pt x="1080" y="9600"/>
                  <a:pt x="1080" y="10800"/>
                </a:cubicBezTo>
                <a:lnTo>
                  <a:pt x="1080" y="12000"/>
                </a:lnTo>
                <a:cubicBezTo>
                  <a:pt x="1080" y="13200"/>
                  <a:pt x="1080" y="14400"/>
                  <a:pt x="1080" y="14400"/>
                </a:cubicBezTo>
                <a:cubicBezTo>
                  <a:pt x="2160" y="14400"/>
                  <a:pt x="2160" y="13200"/>
                  <a:pt x="2160" y="13200"/>
                </a:cubicBezTo>
                <a:cubicBezTo>
                  <a:pt x="3240" y="13200"/>
                  <a:pt x="3240" y="13200"/>
                  <a:pt x="3240" y="14400"/>
                </a:cubicBezTo>
                <a:cubicBezTo>
                  <a:pt x="4320" y="14400"/>
                  <a:pt x="4320" y="13200"/>
                  <a:pt x="5400" y="14400"/>
                </a:cubicBezTo>
                <a:lnTo>
                  <a:pt x="6480" y="14400"/>
                </a:lnTo>
                <a:lnTo>
                  <a:pt x="7560" y="14400"/>
                </a:lnTo>
                <a:cubicBezTo>
                  <a:pt x="9720" y="14400"/>
                  <a:pt x="7560" y="16800"/>
                  <a:pt x="9720" y="16800"/>
                </a:cubicBezTo>
                <a:lnTo>
                  <a:pt x="9720" y="16800"/>
                </a:lnTo>
                <a:cubicBezTo>
                  <a:pt x="10800" y="16800"/>
                  <a:pt x="10800" y="18000"/>
                  <a:pt x="10800" y="19200"/>
                </a:cubicBezTo>
                <a:cubicBezTo>
                  <a:pt x="11880" y="21600"/>
                  <a:pt x="12960" y="21600"/>
                  <a:pt x="14040" y="21600"/>
                </a:cubicBezTo>
                <a:cubicBezTo>
                  <a:pt x="14040" y="21600"/>
                  <a:pt x="16200" y="21600"/>
                  <a:pt x="16200" y="20400"/>
                </a:cubicBezTo>
                <a:cubicBezTo>
                  <a:pt x="16200" y="20400"/>
                  <a:pt x="16200" y="19200"/>
                  <a:pt x="16200" y="18000"/>
                </a:cubicBezTo>
                <a:cubicBezTo>
                  <a:pt x="17280" y="16800"/>
                  <a:pt x="20520" y="15600"/>
                  <a:pt x="21600" y="15600"/>
                </a:cubicBezTo>
                <a:lnTo>
                  <a:pt x="21600" y="15600"/>
                </a:lnTo>
                <a:lnTo>
                  <a:pt x="21600" y="15600"/>
                </a:lnTo>
                <a:lnTo>
                  <a:pt x="21600" y="15600"/>
                </a:lnTo>
                <a:cubicBezTo>
                  <a:pt x="20520" y="14400"/>
                  <a:pt x="19440" y="12000"/>
                  <a:pt x="18360" y="10800"/>
                </a:cubicBezTo>
                <a:cubicBezTo>
                  <a:pt x="17280" y="10800"/>
                  <a:pt x="17280" y="12000"/>
                  <a:pt x="17280" y="12000"/>
                </a:cubicBezTo>
                <a:cubicBezTo>
                  <a:pt x="16200" y="12000"/>
                  <a:pt x="14040" y="12000"/>
                  <a:pt x="14040" y="10800"/>
                </a:cubicBezTo>
                <a:cubicBezTo>
                  <a:pt x="12960" y="9600"/>
                  <a:pt x="14040" y="8400"/>
                  <a:pt x="12960" y="7200"/>
                </a:cubicBezTo>
                <a:cubicBezTo>
                  <a:pt x="11880" y="6000"/>
                  <a:pt x="10800" y="3600"/>
                  <a:pt x="10800" y="1200"/>
                </a:cubicBezTo>
                <a:lnTo>
                  <a:pt x="10800" y="1200"/>
                </a:lnTo>
                <a:lnTo>
                  <a:pt x="10800" y="1200"/>
                </a:lnTo>
                <a:lnTo>
                  <a:pt x="10800" y="1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5" name="Фигура"/>
          <p:cNvSpPr/>
          <p:nvPr/>
        </p:nvSpPr>
        <p:spPr>
          <a:xfrm rot="480000">
            <a:off x="2095748" y="2103600"/>
            <a:ext cx="309563" cy="422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15709" y="0"/>
                </a:lnTo>
                <a:lnTo>
                  <a:pt x="15709" y="0"/>
                </a:lnTo>
                <a:cubicBezTo>
                  <a:pt x="15709" y="1271"/>
                  <a:pt x="13745" y="1271"/>
                  <a:pt x="11782" y="2541"/>
                </a:cubicBezTo>
                <a:cubicBezTo>
                  <a:pt x="11782" y="2541"/>
                  <a:pt x="11782" y="3812"/>
                  <a:pt x="9818" y="3812"/>
                </a:cubicBezTo>
                <a:lnTo>
                  <a:pt x="7855" y="3812"/>
                </a:lnTo>
                <a:cubicBezTo>
                  <a:pt x="5891" y="5082"/>
                  <a:pt x="7855" y="6353"/>
                  <a:pt x="7855" y="6353"/>
                </a:cubicBezTo>
                <a:cubicBezTo>
                  <a:pt x="5891" y="6353"/>
                  <a:pt x="3927" y="7624"/>
                  <a:pt x="3927" y="7624"/>
                </a:cubicBezTo>
                <a:cubicBezTo>
                  <a:pt x="1964" y="8894"/>
                  <a:pt x="1964" y="10165"/>
                  <a:pt x="1964" y="11435"/>
                </a:cubicBezTo>
                <a:cubicBezTo>
                  <a:pt x="1964" y="11435"/>
                  <a:pt x="0" y="11435"/>
                  <a:pt x="0" y="12706"/>
                </a:cubicBezTo>
                <a:cubicBezTo>
                  <a:pt x="0" y="13976"/>
                  <a:pt x="1964" y="13976"/>
                  <a:pt x="1964" y="15247"/>
                </a:cubicBezTo>
                <a:cubicBezTo>
                  <a:pt x="1964" y="16518"/>
                  <a:pt x="0" y="16518"/>
                  <a:pt x="0" y="16518"/>
                </a:cubicBezTo>
                <a:cubicBezTo>
                  <a:pt x="0" y="17788"/>
                  <a:pt x="3927" y="17788"/>
                  <a:pt x="3927" y="19059"/>
                </a:cubicBezTo>
                <a:cubicBezTo>
                  <a:pt x="3927" y="19059"/>
                  <a:pt x="3927" y="21600"/>
                  <a:pt x="5891" y="21600"/>
                </a:cubicBezTo>
                <a:lnTo>
                  <a:pt x="5891" y="20329"/>
                </a:lnTo>
                <a:cubicBezTo>
                  <a:pt x="7855" y="20329"/>
                  <a:pt x="7855" y="21600"/>
                  <a:pt x="7855" y="21600"/>
                </a:cubicBezTo>
                <a:cubicBezTo>
                  <a:pt x="9818" y="21600"/>
                  <a:pt x="11782" y="20329"/>
                  <a:pt x="11782" y="19059"/>
                </a:cubicBezTo>
                <a:lnTo>
                  <a:pt x="11782" y="17788"/>
                </a:lnTo>
                <a:cubicBezTo>
                  <a:pt x="11782" y="17788"/>
                  <a:pt x="13745" y="16518"/>
                  <a:pt x="13745" y="15247"/>
                </a:cubicBezTo>
                <a:lnTo>
                  <a:pt x="13745" y="15247"/>
                </a:lnTo>
                <a:lnTo>
                  <a:pt x="13745" y="15247"/>
                </a:lnTo>
                <a:cubicBezTo>
                  <a:pt x="13745" y="13976"/>
                  <a:pt x="19636" y="11435"/>
                  <a:pt x="19636" y="10165"/>
                </a:cubicBezTo>
                <a:lnTo>
                  <a:pt x="19636" y="8894"/>
                </a:lnTo>
                <a:cubicBezTo>
                  <a:pt x="19636" y="7624"/>
                  <a:pt x="19636" y="6353"/>
                  <a:pt x="21600" y="6353"/>
                </a:cubicBezTo>
                <a:cubicBezTo>
                  <a:pt x="21600" y="6353"/>
                  <a:pt x="21600" y="6353"/>
                  <a:pt x="21600" y="5082"/>
                </a:cubicBezTo>
                <a:lnTo>
                  <a:pt x="21600" y="3812"/>
                </a:lnTo>
                <a:cubicBezTo>
                  <a:pt x="21600" y="2541"/>
                  <a:pt x="19636" y="2541"/>
                  <a:pt x="19636" y="0"/>
                </a:cubicBezTo>
                <a:lnTo>
                  <a:pt x="19636" y="0"/>
                </a:lnTo>
                <a:lnTo>
                  <a:pt x="19636" y="0"/>
                </a:lnTo>
                <a:lnTo>
                  <a:pt x="19636" y="0"/>
                </a:lnTo>
                <a:lnTo>
                  <a:pt x="19636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6" name="Фигура"/>
          <p:cNvSpPr/>
          <p:nvPr/>
        </p:nvSpPr>
        <p:spPr>
          <a:xfrm rot="480000">
            <a:off x="2284640" y="2264548"/>
            <a:ext cx="430600" cy="296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0" h="21600" extrusionOk="0">
                <a:moveTo>
                  <a:pt x="20250" y="21600"/>
                </a:moveTo>
                <a:cubicBezTo>
                  <a:pt x="20250" y="19800"/>
                  <a:pt x="21600" y="18000"/>
                  <a:pt x="20250" y="16200"/>
                </a:cubicBezTo>
                <a:lnTo>
                  <a:pt x="18900" y="16200"/>
                </a:lnTo>
                <a:cubicBezTo>
                  <a:pt x="18900" y="14400"/>
                  <a:pt x="20250" y="14400"/>
                  <a:pt x="20250" y="12600"/>
                </a:cubicBezTo>
                <a:cubicBezTo>
                  <a:pt x="18900" y="12600"/>
                  <a:pt x="18900" y="10800"/>
                  <a:pt x="17550" y="9000"/>
                </a:cubicBezTo>
                <a:cubicBezTo>
                  <a:pt x="17550" y="7200"/>
                  <a:pt x="17550" y="5400"/>
                  <a:pt x="16200" y="5400"/>
                </a:cubicBezTo>
                <a:lnTo>
                  <a:pt x="16200" y="5400"/>
                </a:lnTo>
                <a:cubicBezTo>
                  <a:pt x="13500" y="5400"/>
                  <a:pt x="16200" y="1800"/>
                  <a:pt x="13500" y="1800"/>
                </a:cubicBezTo>
                <a:lnTo>
                  <a:pt x="12150" y="1800"/>
                </a:lnTo>
                <a:lnTo>
                  <a:pt x="10800" y="1800"/>
                </a:lnTo>
                <a:cubicBezTo>
                  <a:pt x="9450" y="0"/>
                  <a:pt x="9450" y="1800"/>
                  <a:pt x="8100" y="1800"/>
                </a:cubicBezTo>
                <a:cubicBezTo>
                  <a:pt x="8100" y="0"/>
                  <a:pt x="8100" y="0"/>
                  <a:pt x="6750" y="0"/>
                </a:cubicBezTo>
                <a:cubicBezTo>
                  <a:pt x="6750" y="0"/>
                  <a:pt x="6750" y="1800"/>
                  <a:pt x="5400" y="1800"/>
                </a:cubicBezTo>
                <a:cubicBezTo>
                  <a:pt x="5400" y="1800"/>
                  <a:pt x="5400" y="1800"/>
                  <a:pt x="5400" y="0"/>
                </a:cubicBezTo>
                <a:cubicBezTo>
                  <a:pt x="4050" y="0"/>
                  <a:pt x="4050" y="1800"/>
                  <a:pt x="4050" y="3600"/>
                </a:cubicBezTo>
                <a:lnTo>
                  <a:pt x="4050" y="5400"/>
                </a:lnTo>
                <a:cubicBezTo>
                  <a:pt x="4050" y="7200"/>
                  <a:pt x="0" y="10800"/>
                  <a:pt x="0" y="12600"/>
                </a:cubicBezTo>
                <a:lnTo>
                  <a:pt x="0" y="12600"/>
                </a:lnTo>
                <a:cubicBezTo>
                  <a:pt x="1350" y="12600"/>
                  <a:pt x="1350" y="14400"/>
                  <a:pt x="2700" y="14400"/>
                </a:cubicBezTo>
                <a:cubicBezTo>
                  <a:pt x="4050" y="16200"/>
                  <a:pt x="5400" y="16200"/>
                  <a:pt x="6750" y="16200"/>
                </a:cubicBezTo>
                <a:cubicBezTo>
                  <a:pt x="8100" y="16200"/>
                  <a:pt x="8100" y="18000"/>
                  <a:pt x="8100" y="18000"/>
                </a:cubicBezTo>
                <a:cubicBezTo>
                  <a:pt x="10800" y="18000"/>
                  <a:pt x="12150" y="16200"/>
                  <a:pt x="12150" y="16200"/>
                </a:cubicBezTo>
                <a:cubicBezTo>
                  <a:pt x="14850" y="16200"/>
                  <a:pt x="13500" y="19800"/>
                  <a:pt x="14850" y="19800"/>
                </a:cubicBezTo>
                <a:lnTo>
                  <a:pt x="16200" y="18000"/>
                </a:lnTo>
                <a:cubicBezTo>
                  <a:pt x="16200" y="19800"/>
                  <a:pt x="16200" y="19800"/>
                  <a:pt x="17550" y="19800"/>
                </a:cubicBezTo>
                <a:lnTo>
                  <a:pt x="17550" y="19800"/>
                </a:lnTo>
                <a:cubicBezTo>
                  <a:pt x="18900" y="19800"/>
                  <a:pt x="18900" y="21600"/>
                  <a:pt x="20250" y="21600"/>
                </a:cubicBezTo>
                <a:lnTo>
                  <a:pt x="20250" y="21600"/>
                </a:lnTo>
                <a:lnTo>
                  <a:pt x="20250" y="21600"/>
                </a:lnTo>
                <a:lnTo>
                  <a:pt x="2025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7" name="Фигура"/>
          <p:cNvSpPr/>
          <p:nvPr/>
        </p:nvSpPr>
        <p:spPr>
          <a:xfrm rot="480000">
            <a:off x="7250950" y="4171049"/>
            <a:ext cx="935438" cy="1266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3" h="21600" extrusionOk="0">
                <a:moveTo>
                  <a:pt x="10800" y="0"/>
                </a:moveTo>
                <a:lnTo>
                  <a:pt x="10800" y="0"/>
                </a:lnTo>
                <a:lnTo>
                  <a:pt x="10800" y="0"/>
                </a:lnTo>
                <a:cubicBezTo>
                  <a:pt x="12071" y="847"/>
                  <a:pt x="12071" y="2118"/>
                  <a:pt x="13976" y="2541"/>
                </a:cubicBezTo>
                <a:cubicBezTo>
                  <a:pt x="13976" y="2541"/>
                  <a:pt x="13341" y="2965"/>
                  <a:pt x="13976" y="2965"/>
                </a:cubicBezTo>
                <a:cubicBezTo>
                  <a:pt x="14612" y="3388"/>
                  <a:pt x="14612" y="2965"/>
                  <a:pt x="14612" y="3388"/>
                </a:cubicBezTo>
                <a:cubicBezTo>
                  <a:pt x="15247" y="3388"/>
                  <a:pt x="15882" y="3388"/>
                  <a:pt x="15247" y="3812"/>
                </a:cubicBezTo>
                <a:cubicBezTo>
                  <a:pt x="14612" y="4235"/>
                  <a:pt x="15247" y="4235"/>
                  <a:pt x="15882" y="3812"/>
                </a:cubicBezTo>
                <a:cubicBezTo>
                  <a:pt x="16518" y="3388"/>
                  <a:pt x="17153" y="3388"/>
                  <a:pt x="17153" y="3812"/>
                </a:cubicBezTo>
                <a:cubicBezTo>
                  <a:pt x="17788" y="4235"/>
                  <a:pt x="17788" y="4235"/>
                  <a:pt x="17788" y="4235"/>
                </a:cubicBezTo>
                <a:cubicBezTo>
                  <a:pt x="18424" y="3812"/>
                  <a:pt x="18424" y="4235"/>
                  <a:pt x="19059" y="4659"/>
                </a:cubicBezTo>
                <a:cubicBezTo>
                  <a:pt x="19059" y="5082"/>
                  <a:pt x="19059" y="5082"/>
                  <a:pt x="19059" y="5506"/>
                </a:cubicBezTo>
                <a:cubicBezTo>
                  <a:pt x="19059" y="5506"/>
                  <a:pt x="19059" y="5506"/>
                  <a:pt x="19694" y="5929"/>
                </a:cubicBezTo>
                <a:cubicBezTo>
                  <a:pt x="20329" y="5929"/>
                  <a:pt x="20329" y="5929"/>
                  <a:pt x="19694" y="6353"/>
                </a:cubicBezTo>
                <a:cubicBezTo>
                  <a:pt x="19694" y="6353"/>
                  <a:pt x="19694" y="6353"/>
                  <a:pt x="19694" y="6776"/>
                </a:cubicBezTo>
                <a:cubicBezTo>
                  <a:pt x="20329" y="6776"/>
                  <a:pt x="20329" y="7200"/>
                  <a:pt x="20329" y="7200"/>
                </a:cubicBezTo>
                <a:cubicBezTo>
                  <a:pt x="20965" y="7200"/>
                  <a:pt x="20965" y="7624"/>
                  <a:pt x="20965" y="7624"/>
                </a:cubicBezTo>
                <a:cubicBezTo>
                  <a:pt x="20329" y="8047"/>
                  <a:pt x="19059" y="9318"/>
                  <a:pt x="19059" y="10165"/>
                </a:cubicBezTo>
                <a:cubicBezTo>
                  <a:pt x="19059" y="11012"/>
                  <a:pt x="21600" y="9318"/>
                  <a:pt x="20965" y="11435"/>
                </a:cubicBezTo>
                <a:cubicBezTo>
                  <a:pt x="20329" y="12706"/>
                  <a:pt x="20329" y="12706"/>
                  <a:pt x="20329" y="13976"/>
                </a:cubicBezTo>
                <a:cubicBezTo>
                  <a:pt x="20329" y="14824"/>
                  <a:pt x="21600" y="15247"/>
                  <a:pt x="20965" y="15671"/>
                </a:cubicBezTo>
                <a:cubicBezTo>
                  <a:pt x="19694" y="16094"/>
                  <a:pt x="19694" y="17788"/>
                  <a:pt x="17788" y="17365"/>
                </a:cubicBezTo>
                <a:cubicBezTo>
                  <a:pt x="17153" y="17365"/>
                  <a:pt x="16518" y="16941"/>
                  <a:pt x="15882" y="16941"/>
                </a:cubicBezTo>
                <a:cubicBezTo>
                  <a:pt x="15247" y="16941"/>
                  <a:pt x="14612" y="17365"/>
                  <a:pt x="14612" y="17365"/>
                </a:cubicBezTo>
                <a:cubicBezTo>
                  <a:pt x="13341" y="17788"/>
                  <a:pt x="12071" y="16941"/>
                  <a:pt x="11435" y="17365"/>
                </a:cubicBezTo>
                <a:cubicBezTo>
                  <a:pt x="10800" y="18635"/>
                  <a:pt x="7624" y="21600"/>
                  <a:pt x="3176" y="21600"/>
                </a:cubicBezTo>
                <a:cubicBezTo>
                  <a:pt x="635" y="21600"/>
                  <a:pt x="0" y="20753"/>
                  <a:pt x="0" y="20753"/>
                </a:cubicBezTo>
                <a:cubicBezTo>
                  <a:pt x="635" y="19906"/>
                  <a:pt x="1271" y="19906"/>
                  <a:pt x="1271" y="19482"/>
                </a:cubicBezTo>
                <a:cubicBezTo>
                  <a:pt x="1271" y="19482"/>
                  <a:pt x="635" y="19482"/>
                  <a:pt x="635" y="19059"/>
                </a:cubicBezTo>
                <a:cubicBezTo>
                  <a:pt x="635" y="18635"/>
                  <a:pt x="635" y="18212"/>
                  <a:pt x="1271" y="18212"/>
                </a:cubicBezTo>
                <a:cubicBezTo>
                  <a:pt x="635" y="18212"/>
                  <a:pt x="635" y="17788"/>
                  <a:pt x="635" y="17788"/>
                </a:cubicBezTo>
                <a:cubicBezTo>
                  <a:pt x="635" y="17365"/>
                  <a:pt x="1271" y="17365"/>
                  <a:pt x="1906" y="17365"/>
                </a:cubicBezTo>
                <a:cubicBezTo>
                  <a:pt x="2541" y="17365"/>
                  <a:pt x="2541" y="16941"/>
                  <a:pt x="3176" y="16941"/>
                </a:cubicBezTo>
                <a:cubicBezTo>
                  <a:pt x="3812" y="16941"/>
                  <a:pt x="4447" y="16941"/>
                  <a:pt x="4447" y="16518"/>
                </a:cubicBezTo>
                <a:cubicBezTo>
                  <a:pt x="5082" y="16518"/>
                  <a:pt x="4447" y="16094"/>
                  <a:pt x="5082" y="16094"/>
                </a:cubicBezTo>
                <a:cubicBezTo>
                  <a:pt x="5718" y="15671"/>
                  <a:pt x="5718" y="15247"/>
                  <a:pt x="6353" y="14400"/>
                </a:cubicBezTo>
                <a:cubicBezTo>
                  <a:pt x="6988" y="14400"/>
                  <a:pt x="7624" y="13976"/>
                  <a:pt x="8259" y="13553"/>
                </a:cubicBezTo>
                <a:cubicBezTo>
                  <a:pt x="8894" y="13553"/>
                  <a:pt x="9529" y="13129"/>
                  <a:pt x="9529" y="12706"/>
                </a:cubicBezTo>
                <a:cubicBezTo>
                  <a:pt x="9529" y="11859"/>
                  <a:pt x="7624" y="11859"/>
                  <a:pt x="7624" y="11435"/>
                </a:cubicBezTo>
                <a:cubicBezTo>
                  <a:pt x="7624" y="11012"/>
                  <a:pt x="8894" y="11012"/>
                  <a:pt x="8894" y="11012"/>
                </a:cubicBezTo>
                <a:cubicBezTo>
                  <a:pt x="9529" y="10165"/>
                  <a:pt x="9529" y="8894"/>
                  <a:pt x="10800" y="8894"/>
                </a:cubicBezTo>
                <a:cubicBezTo>
                  <a:pt x="10800" y="8471"/>
                  <a:pt x="11435" y="8471"/>
                  <a:pt x="11435" y="8047"/>
                </a:cubicBezTo>
                <a:cubicBezTo>
                  <a:pt x="11435" y="7624"/>
                  <a:pt x="11435" y="7624"/>
                  <a:pt x="10800" y="7200"/>
                </a:cubicBezTo>
                <a:cubicBezTo>
                  <a:pt x="10165" y="6776"/>
                  <a:pt x="10165" y="7200"/>
                  <a:pt x="9529" y="6776"/>
                </a:cubicBezTo>
                <a:cubicBezTo>
                  <a:pt x="9529" y="6776"/>
                  <a:pt x="8894" y="6353"/>
                  <a:pt x="8894" y="5929"/>
                </a:cubicBezTo>
                <a:cubicBezTo>
                  <a:pt x="8259" y="5506"/>
                  <a:pt x="8259" y="5506"/>
                  <a:pt x="7624" y="5082"/>
                </a:cubicBezTo>
                <a:cubicBezTo>
                  <a:pt x="7624" y="5082"/>
                  <a:pt x="7624" y="5082"/>
                  <a:pt x="7624" y="4659"/>
                </a:cubicBezTo>
                <a:lnTo>
                  <a:pt x="7624" y="4235"/>
                </a:lnTo>
                <a:cubicBezTo>
                  <a:pt x="8259" y="4235"/>
                  <a:pt x="8259" y="4235"/>
                  <a:pt x="8894" y="4235"/>
                </a:cubicBezTo>
                <a:cubicBezTo>
                  <a:pt x="9529" y="4235"/>
                  <a:pt x="9529" y="3812"/>
                  <a:pt x="10165" y="3388"/>
                </a:cubicBezTo>
                <a:lnTo>
                  <a:pt x="10165" y="2965"/>
                </a:lnTo>
                <a:cubicBezTo>
                  <a:pt x="10165" y="2965"/>
                  <a:pt x="10165" y="2965"/>
                  <a:pt x="10165" y="2541"/>
                </a:cubicBezTo>
                <a:cubicBezTo>
                  <a:pt x="9529" y="2541"/>
                  <a:pt x="8894" y="2541"/>
                  <a:pt x="8894" y="2118"/>
                </a:cubicBezTo>
                <a:cubicBezTo>
                  <a:pt x="8894" y="1694"/>
                  <a:pt x="8894" y="1271"/>
                  <a:pt x="8894" y="847"/>
                </a:cubicBezTo>
                <a:lnTo>
                  <a:pt x="8894" y="847"/>
                </a:lnTo>
                <a:cubicBezTo>
                  <a:pt x="9529" y="847"/>
                  <a:pt x="9529" y="847"/>
                  <a:pt x="10165" y="847"/>
                </a:cubicBezTo>
                <a:cubicBezTo>
                  <a:pt x="10800" y="847"/>
                  <a:pt x="10800" y="424"/>
                  <a:pt x="10800" y="424"/>
                </a:cubicBezTo>
                <a:lnTo>
                  <a:pt x="10800" y="424"/>
                </a:lnTo>
                <a:lnTo>
                  <a:pt x="10800" y="0"/>
                </a:lnTo>
                <a:lnTo>
                  <a:pt x="10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8" name="Фигура"/>
          <p:cNvSpPr/>
          <p:nvPr/>
        </p:nvSpPr>
        <p:spPr>
          <a:xfrm rot="480000">
            <a:off x="4381862" y="3938842"/>
            <a:ext cx="476251" cy="620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29" y="1728"/>
                </a:moveTo>
                <a:cubicBezTo>
                  <a:pt x="20329" y="1728"/>
                  <a:pt x="20329" y="1728"/>
                  <a:pt x="20329" y="2592"/>
                </a:cubicBezTo>
                <a:cubicBezTo>
                  <a:pt x="20329" y="2592"/>
                  <a:pt x="19059" y="2592"/>
                  <a:pt x="19059" y="3456"/>
                </a:cubicBezTo>
                <a:cubicBezTo>
                  <a:pt x="19059" y="4320"/>
                  <a:pt x="20329" y="5184"/>
                  <a:pt x="20329" y="5184"/>
                </a:cubicBezTo>
                <a:lnTo>
                  <a:pt x="20329" y="5184"/>
                </a:lnTo>
                <a:lnTo>
                  <a:pt x="20329" y="6912"/>
                </a:lnTo>
                <a:lnTo>
                  <a:pt x="20329" y="6912"/>
                </a:lnTo>
                <a:cubicBezTo>
                  <a:pt x="20329" y="7776"/>
                  <a:pt x="21600" y="7776"/>
                  <a:pt x="21600" y="8640"/>
                </a:cubicBezTo>
                <a:cubicBezTo>
                  <a:pt x="21600" y="9504"/>
                  <a:pt x="20329" y="10368"/>
                  <a:pt x="20329" y="11232"/>
                </a:cubicBezTo>
                <a:lnTo>
                  <a:pt x="20329" y="11232"/>
                </a:lnTo>
                <a:cubicBezTo>
                  <a:pt x="20329" y="12960"/>
                  <a:pt x="19059" y="12096"/>
                  <a:pt x="17788" y="12096"/>
                </a:cubicBezTo>
                <a:cubicBezTo>
                  <a:pt x="16518" y="12960"/>
                  <a:pt x="17788" y="13824"/>
                  <a:pt x="16518" y="13824"/>
                </a:cubicBezTo>
                <a:cubicBezTo>
                  <a:pt x="16518" y="14688"/>
                  <a:pt x="15247" y="14688"/>
                  <a:pt x="15247" y="15552"/>
                </a:cubicBezTo>
                <a:cubicBezTo>
                  <a:pt x="15247" y="17280"/>
                  <a:pt x="16518" y="17280"/>
                  <a:pt x="16518" y="18144"/>
                </a:cubicBezTo>
                <a:cubicBezTo>
                  <a:pt x="16518" y="19008"/>
                  <a:pt x="16518" y="19008"/>
                  <a:pt x="16518" y="19008"/>
                </a:cubicBezTo>
                <a:cubicBezTo>
                  <a:pt x="15247" y="20736"/>
                  <a:pt x="15247" y="20736"/>
                  <a:pt x="12706" y="20736"/>
                </a:cubicBezTo>
                <a:cubicBezTo>
                  <a:pt x="11435" y="20736"/>
                  <a:pt x="11435" y="21600"/>
                  <a:pt x="10165" y="21600"/>
                </a:cubicBezTo>
                <a:lnTo>
                  <a:pt x="8894" y="21600"/>
                </a:lnTo>
                <a:cubicBezTo>
                  <a:pt x="7624" y="21600"/>
                  <a:pt x="8894" y="21600"/>
                  <a:pt x="7624" y="21600"/>
                </a:cubicBezTo>
                <a:cubicBezTo>
                  <a:pt x="7624" y="21600"/>
                  <a:pt x="7624" y="21600"/>
                  <a:pt x="7624" y="20736"/>
                </a:cubicBezTo>
                <a:cubicBezTo>
                  <a:pt x="7624" y="19872"/>
                  <a:pt x="8894" y="20736"/>
                  <a:pt x="8894" y="19872"/>
                </a:cubicBezTo>
                <a:cubicBezTo>
                  <a:pt x="8894" y="19008"/>
                  <a:pt x="7624" y="19872"/>
                  <a:pt x="7624" y="19872"/>
                </a:cubicBezTo>
                <a:lnTo>
                  <a:pt x="6353" y="19008"/>
                </a:lnTo>
                <a:cubicBezTo>
                  <a:pt x="6353" y="19008"/>
                  <a:pt x="6353" y="19008"/>
                  <a:pt x="5082" y="19008"/>
                </a:cubicBezTo>
                <a:cubicBezTo>
                  <a:pt x="3812" y="19008"/>
                  <a:pt x="5082" y="17280"/>
                  <a:pt x="3812" y="17280"/>
                </a:cubicBezTo>
                <a:cubicBezTo>
                  <a:pt x="2541" y="17280"/>
                  <a:pt x="2541" y="18144"/>
                  <a:pt x="2541" y="18144"/>
                </a:cubicBezTo>
                <a:cubicBezTo>
                  <a:pt x="1271" y="18144"/>
                  <a:pt x="1271" y="17280"/>
                  <a:pt x="0" y="17280"/>
                </a:cubicBezTo>
                <a:lnTo>
                  <a:pt x="0" y="17280"/>
                </a:lnTo>
                <a:lnTo>
                  <a:pt x="0" y="17280"/>
                </a:lnTo>
                <a:lnTo>
                  <a:pt x="0" y="17280"/>
                </a:lnTo>
                <a:cubicBezTo>
                  <a:pt x="1271" y="16416"/>
                  <a:pt x="1271" y="16416"/>
                  <a:pt x="1271" y="15552"/>
                </a:cubicBezTo>
                <a:cubicBezTo>
                  <a:pt x="1271" y="14688"/>
                  <a:pt x="1271" y="12960"/>
                  <a:pt x="0" y="12960"/>
                </a:cubicBezTo>
                <a:cubicBezTo>
                  <a:pt x="1271" y="12096"/>
                  <a:pt x="1271" y="11232"/>
                  <a:pt x="1271" y="10368"/>
                </a:cubicBezTo>
                <a:cubicBezTo>
                  <a:pt x="1271" y="9504"/>
                  <a:pt x="2541" y="10368"/>
                  <a:pt x="2541" y="9504"/>
                </a:cubicBezTo>
                <a:lnTo>
                  <a:pt x="2541" y="8640"/>
                </a:lnTo>
                <a:cubicBezTo>
                  <a:pt x="3812" y="6912"/>
                  <a:pt x="7624" y="7776"/>
                  <a:pt x="6353" y="6912"/>
                </a:cubicBezTo>
                <a:cubicBezTo>
                  <a:pt x="6353" y="6048"/>
                  <a:pt x="6353" y="4320"/>
                  <a:pt x="5082" y="4320"/>
                </a:cubicBezTo>
                <a:cubicBezTo>
                  <a:pt x="3812" y="4320"/>
                  <a:pt x="3812" y="5184"/>
                  <a:pt x="3812" y="5184"/>
                </a:cubicBezTo>
                <a:lnTo>
                  <a:pt x="3812" y="4320"/>
                </a:lnTo>
                <a:cubicBezTo>
                  <a:pt x="3812" y="3456"/>
                  <a:pt x="5082" y="3456"/>
                  <a:pt x="3812" y="2592"/>
                </a:cubicBezTo>
                <a:cubicBezTo>
                  <a:pt x="5082" y="1728"/>
                  <a:pt x="6353" y="0"/>
                  <a:pt x="7624" y="0"/>
                </a:cubicBezTo>
                <a:lnTo>
                  <a:pt x="7624" y="864"/>
                </a:lnTo>
                <a:cubicBezTo>
                  <a:pt x="7624" y="864"/>
                  <a:pt x="7624" y="864"/>
                  <a:pt x="7624" y="1728"/>
                </a:cubicBezTo>
                <a:cubicBezTo>
                  <a:pt x="7624" y="1728"/>
                  <a:pt x="11435" y="2592"/>
                  <a:pt x="12706" y="2592"/>
                </a:cubicBezTo>
                <a:cubicBezTo>
                  <a:pt x="12706" y="2592"/>
                  <a:pt x="12706" y="2592"/>
                  <a:pt x="13976" y="2592"/>
                </a:cubicBezTo>
                <a:cubicBezTo>
                  <a:pt x="15247" y="2592"/>
                  <a:pt x="15247" y="3456"/>
                  <a:pt x="16518" y="3456"/>
                </a:cubicBezTo>
                <a:cubicBezTo>
                  <a:pt x="17788" y="2592"/>
                  <a:pt x="19059" y="2592"/>
                  <a:pt x="19059" y="2592"/>
                </a:cubicBezTo>
                <a:lnTo>
                  <a:pt x="19059" y="2592"/>
                </a:lnTo>
                <a:lnTo>
                  <a:pt x="20329" y="1728"/>
                </a:lnTo>
                <a:lnTo>
                  <a:pt x="20329" y="1728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09" name="Фигура"/>
          <p:cNvSpPr/>
          <p:nvPr/>
        </p:nvSpPr>
        <p:spPr>
          <a:xfrm rot="480000">
            <a:off x="3783163" y="3903965"/>
            <a:ext cx="506413" cy="300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800"/>
                </a:moveTo>
                <a:cubicBezTo>
                  <a:pt x="20400" y="19800"/>
                  <a:pt x="20400" y="21600"/>
                  <a:pt x="19200" y="19800"/>
                </a:cubicBezTo>
                <a:cubicBezTo>
                  <a:pt x="19200" y="21600"/>
                  <a:pt x="19200" y="21600"/>
                  <a:pt x="18000" y="21600"/>
                </a:cubicBezTo>
                <a:lnTo>
                  <a:pt x="13200" y="21600"/>
                </a:lnTo>
                <a:cubicBezTo>
                  <a:pt x="12000" y="21600"/>
                  <a:pt x="12000" y="21600"/>
                  <a:pt x="12000" y="21600"/>
                </a:cubicBezTo>
                <a:lnTo>
                  <a:pt x="10800" y="19800"/>
                </a:lnTo>
                <a:cubicBezTo>
                  <a:pt x="9600" y="19800"/>
                  <a:pt x="9600" y="21600"/>
                  <a:pt x="8400" y="21600"/>
                </a:cubicBezTo>
                <a:lnTo>
                  <a:pt x="8400" y="21600"/>
                </a:lnTo>
                <a:lnTo>
                  <a:pt x="8400" y="21600"/>
                </a:lnTo>
                <a:lnTo>
                  <a:pt x="7200" y="21600"/>
                </a:lnTo>
                <a:lnTo>
                  <a:pt x="7200" y="21600"/>
                </a:lnTo>
                <a:cubicBezTo>
                  <a:pt x="6000" y="21600"/>
                  <a:pt x="4800" y="19800"/>
                  <a:pt x="2400" y="19800"/>
                </a:cubicBezTo>
                <a:lnTo>
                  <a:pt x="2400" y="19800"/>
                </a:lnTo>
                <a:lnTo>
                  <a:pt x="2400" y="18000"/>
                </a:lnTo>
                <a:lnTo>
                  <a:pt x="2400" y="18000"/>
                </a:lnTo>
                <a:cubicBezTo>
                  <a:pt x="2400" y="18000"/>
                  <a:pt x="2400" y="18000"/>
                  <a:pt x="2400" y="16200"/>
                </a:cubicBezTo>
                <a:cubicBezTo>
                  <a:pt x="2400" y="16200"/>
                  <a:pt x="2400" y="16200"/>
                  <a:pt x="2400" y="14400"/>
                </a:cubicBezTo>
                <a:cubicBezTo>
                  <a:pt x="2400" y="14400"/>
                  <a:pt x="1200" y="16200"/>
                  <a:pt x="1200" y="14400"/>
                </a:cubicBezTo>
                <a:lnTo>
                  <a:pt x="0" y="14400"/>
                </a:lnTo>
                <a:cubicBezTo>
                  <a:pt x="0" y="10800"/>
                  <a:pt x="3600" y="9000"/>
                  <a:pt x="3600" y="5400"/>
                </a:cubicBezTo>
                <a:cubicBezTo>
                  <a:pt x="3600" y="3600"/>
                  <a:pt x="3600" y="1800"/>
                  <a:pt x="2400" y="1800"/>
                </a:cubicBezTo>
                <a:lnTo>
                  <a:pt x="3600" y="1800"/>
                </a:lnTo>
                <a:cubicBezTo>
                  <a:pt x="4800" y="1800"/>
                  <a:pt x="4800" y="0"/>
                  <a:pt x="4800" y="0"/>
                </a:cubicBezTo>
                <a:cubicBezTo>
                  <a:pt x="7200" y="0"/>
                  <a:pt x="9600" y="3600"/>
                  <a:pt x="9600" y="3600"/>
                </a:cubicBezTo>
                <a:cubicBezTo>
                  <a:pt x="10800" y="3600"/>
                  <a:pt x="10800" y="1800"/>
                  <a:pt x="12000" y="1800"/>
                </a:cubicBezTo>
                <a:cubicBezTo>
                  <a:pt x="12000" y="1800"/>
                  <a:pt x="12000" y="1800"/>
                  <a:pt x="13200" y="1800"/>
                </a:cubicBezTo>
                <a:cubicBezTo>
                  <a:pt x="13200" y="3600"/>
                  <a:pt x="13200" y="3600"/>
                  <a:pt x="13200" y="5400"/>
                </a:cubicBezTo>
                <a:cubicBezTo>
                  <a:pt x="13200" y="7200"/>
                  <a:pt x="13200" y="5400"/>
                  <a:pt x="14400" y="7200"/>
                </a:cubicBezTo>
                <a:cubicBezTo>
                  <a:pt x="14400" y="9000"/>
                  <a:pt x="13200" y="9000"/>
                  <a:pt x="14400" y="10800"/>
                </a:cubicBezTo>
                <a:cubicBezTo>
                  <a:pt x="15600" y="10800"/>
                  <a:pt x="15600" y="10800"/>
                  <a:pt x="16800" y="10800"/>
                </a:cubicBezTo>
                <a:cubicBezTo>
                  <a:pt x="18000" y="10800"/>
                  <a:pt x="18000" y="12600"/>
                  <a:pt x="19200" y="14400"/>
                </a:cubicBezTo>
                <a:cubicBezTo>
                  <a:pt x="19200" y="16200"/>
                  <a:pt x="20400" y="16200"/>
                  <a:pt x="20400" y="16200"/>
                </a:cubicBezTo>
                <a:cubicBezTo>
                  <a:pt x="20400" y="16200"/>
                  <a:pt x="20400" y="19800"/>
                  <a:pt x="21600" y="19800"/>
                </a:cubicBezTo>
                <a:lnTo>
                  <a:pt x="21600" y="19800"/>
                </a:lnTo>
                <a:lnTo>
                  <a:pt x="21600" y="19800"/>
                </a:lnTo>
                <a:lnTo>
                  <a:pt x="21600" y="19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0" name="Фигура"/>
          <p:cNvSpPr/>
          <p:nvPr/>
        </p:nvSpPr>
        <p:spPr>
          <a:xfrm rot="480000">
            <a:off x="2646662" y="2389649"/>
            <a:ext cx="785814" cy="569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78"/>
                </a:moveTo>
                <a:cubicBezTo>
                  <a:pt x="10029" y="2817"/>
                  <a:pt x="9257" y="3757"/>
                  <a:pt x="9257" y="4696"/>
                </a:cubicBezTo>
                <a:cubicBezTo>
                  <a:pt x="9257" y="6574"/>
                  <a:pt x="10800" y="6574"/>
                  <a:pt x="10800" y="7513"/>
                </a:cubicBezTo>
                <a:cubicBezTo>
                  <a:pt x="10800" y="8452"/>
                  <a:pt x="11571" y="8452"/>
                  <a:pt x="12343" y="8452"/>
                </a:cubicBezTo>
                <a:cubicBezTo>
                  <a:pt x="12343" y="8452"/>
                  <a:pt x="12343" y="9391"/>
                  <a:pt x="13114" y="9391"/>
                </a:cubicBezTo>
                <a:cubicBezTo>
                  <a:pt x="13114" y="9391"/>
                  <a:pt x="13114" y="9391"/>
                  <a:pt x="13886" y="9391"/>
                </a:cubicBezTo>
                <a:cubicBezTo>
                  <a:pt x="13886" y="9391"/>
                  <a:pt x="14657" y="11270"/>
                  <a:pt x="15429" y="11270"/>
                </a:cubicBezTo>
                <a:lnTo>
                  <a:pt x="15429" y="12209"/>
                </a:lnTo>
                <a:lnTo>
                  <a:pt x="15429" y="12209"/>
                </a:lnTo>
                <a:lnTo>
                  <a:pt x="16971" y="12209"/>
                </a:lnTo>
                <a:lnTo>
                  <a:pt x="16971" y="12209"/>
                </a:lnTo>
                <a:cubicBezTo>
                  <a:pt x="17743" y="12209"/>
                  <a:pt x="17743" y="13148"/>
                  <a:pt x="18514" y="13148"/>
                </a:cubicBezTo>
                <a:cubicBezTo>
                  <a:pt x="18514" y="14087"/>
                  <a:pt x="18514" y="14087"/>
                  <a:pt x="18514" y="14087"/>
                </a:cubicBezTo>
                <a:cubicBezTo>
                  <a:pt x="19286" y="14087"/>
                  <a:pt x="19286" y="13148"/>
                  <a:pt x="20057" y="13148"/>
                </a:cubicBezTo>
                <a:lnTo>
                  <a:pt x="20057" y="14087"/>
                </a:lnTo>
                <a:cubicBezTo>
                  <a:pt x="20829" y="14087"/>
                  <a:pt x="20057" y="14087"/>
                  <a:pt x="20057" y="15026"/>
                </a:cubicBezTo>
                <a:cubicBezTo>
                  <a:pt x="20057" y="15965"/>
                  <a:pt x="21600" y="15965"/>
                  <a:pt x="21600" y="15965"/>
                </a:cubicBezTo>
                <a:cubicBezTo>
                  <a:pt x="20057" y="17843"/>
                  <a:pt x="19286" y="20661"/>
                  <a:pt x="16971" y="21600"/>
                </a:cubicBezTo>
                <a:cubicBezTo>
                  <a:pt x="16200" y="21600"/>
                  <a:pt x="14657" y="20661"/>
                  <a:pt x="14657" y="19722"/>
                </a:cubicBezTo>
                <a:cubicBezTo>
                  <a:pt x="13114" y="18783"/>
                  <a:pt x="12343" y="17843"/>
                  <a:pt x="11571" y="16904"/>
                </a:cubicBezTo>
                <a:cubicBezTo>
                  <a:pt x="11571" y="15965"/>
                  <a:pt x="11571" y="15965"/>
                  <a:pt x="10800" y="15026"/>
                </a:cubicBezTo>
                <a:cubicBezTo>
                  <a:pt x="10800" y="15965"/>
                  <a:pt x="10800" y="15965"/>
                  <a:pt x="10800" y="15965"/>
                </a:cubicBezTo>
                <a:cubicBezTo>
                  <a:pt x="10029" y="15965"/>
                  <a:pt x="9257" y="15965"/>
                  <a:pt x="9257" y="15965"/>
                </a:cubicBezTo>
                <a:cubicBezTo>
                  <a:pt x="8486" y="15965"/>
                  <a:pt x="8486" y="15965"/>
                  <a:pt x="7714" y="15965"/>
                </a:cubicBezTo>
                <a:cubicBezTo>
                  <a:pt x="6171" y="15965"/>
                  <a:pt x="6943" y="12209"/>
                  <a:pt x="5400" y="12209"/>
                </a:cubicBezTo>
                <a:lnTo>
                  <a:pt x="5400" y="12209"/>
                </a:lnTo>
                <a:cubicBezTo>
                  <a:pt x="4629" y="12209"/>
                  <a:pt x="3857" y="11270"/>
                  <a:pt x="3857" y="11270"/>
                </a:cubicBezTo>
                <a:cubicBezTo>
                  <a:pt x="3086" y="11270"/>
                  <a:pt x="2314" y="11270"/>
                  <a:pt x="2314" y="11270"/>
                </a:cubicBezTo>
                <a:cubicBezTo>
                  <a:pt x="2314" y="10330"/>
                  <a:pt x="3086" y="9391"/>
                  <a:pt x="2314" y="9391"/>
                </a:cubicBezTo>
                <a:cubicBezTo>
                  <a:pt x="1543" y="9391"/>
                  <a:pt x="1543" y="9391"/>
                  <a:pt x="1543" y="9391"/>
                </a:cubicBezTo>
                <a:cubicBezTo>
                  <a:pt x="771" y="9391"/>
                  <a:pt x="771" y="9391"/>
                  <a:pt x="771" y="9391"/>
                </a:cubicBezTo>
                <a:cubicBezTo>
                  <a:pt x="771" y="8452"/>
                  <a:pt x="1543" y="7513"/>
                  <a:pt x="771" y="6574"/>
                </a:cubicBezTo>
                <a:lnTo>
                  <a:pt x="0" y="6574"/>
                </a:lnTo>
                <a:cubicBezTo>
                  <a:pt x="0" y="5635"/>
                  <a:pt x="771" y="5635"/>
                  <a:pt x="771" y="4696"/>
                </a:cubicBezTo>
                <a:lnTo>
                  <a:pt x="1543" y="4696"/>
                </a:lnTo>
                <a:cubicBezTo>
                  <a:pt x="1543" y="4696"/>
                  <a:pt x="3086" y="4696"/>
                  <a:pt x="3086" y="3757"/>
                </a:cubicBezTo>
                <a:cubicBezTo>
                  <a:pt x="3086" y="3757"/>
                  <a:pt x="3086" y="2817"/>
                  <a:pt x="3086" y="1878"/>
                </a:cubicBezTo>
                <a:cubicBezTo>
                  <a:pt x="3857" y="939"/>
                  <a:pt x="6171" y="0"/>
                  <a:pt x="6943" y="0"/>
                </a:cubicBezTo>
                <a:cubicBezTo>
                  <a:pt x="7714" y="0"/>
                  <a:pt x="8486" y="0"/>
                  <a:pt x="9257" y="0"/>
                </a:cubicBezTo>
                <a:cubicBezTo>
                  <a:pt x="10029" y="0"/>
                  <a:pt x="10029" y="1878"/>
                  <a:pt x="10029" y="1878"/>
                </a:cubicBezTo>
                <a:lnTo>
                  <a:pt x="10029" y="1878"/>
                </a:lnTo>
                <a:lnTo>
                  <a:pt x="10800" y="1878"/>
                </a:lnTo>
                <a:lnTo>
                  <a:pt x="10800" y="1878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1" name="Фигура"/>
          <p:cNvSpPr/>
          <p:nvPr/>
        </p:nvSpPr>
        <p:spPr>
          <a:xfrm rot="480000">
            <a:off x="4688159" y="4226351"/>
            <a:ext cx="727076" cy="519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54" y="0"/>
                </a:moveTo>
                <a:lnTo>
                  <a:pt x="4154" y="1029"/>
                </a:lnTo>
                <a:cubicBezTo>
                  <a:pt x="4154" y="2057"/>
                  <a:pt x="3323" y="3086"/>
                  <a:pt x="3323" y="4114"/>
                </a:cubicBezTo>
                <a:lnTo>
                  <a:pt x="3323" y="4114"/>
                </a:lnTo>
                <a:cubicBezTo>
                  <a:pt x="3323" y="6171"/>
                  <a:pt x="2492" y="5143"/>
                  <a:pt x="1662" y="5143"/>
                </a:cubicBezTo>
                <a:cubicBezTo>
                  <a:pt x="831" y="6171"/>
                  <a:pt x="1662" y="7200"/>
                  <a:pt x="831" y="7200"/>
                </a:cubicBezTo>
                <a:cubicBezTo>
                  <a:pt x="831" y="8229"/>
                  <a:pt x="0" y="8229"/>
                  <a:pt x="0" y="9257"/>
                </a:cubicBezTo>
                <a:cubicBezTo>
                  <a:pt x="0" y="11314"/>
                  <a:pt x="831" y="11314"/>
                  <a:pt x="831" y="12343"/>
                </a:cubicBezTo>
                <a:cubicBezTo>
                  <a:pt x="831" y="13371"/>
                  <a:pt x="831" y="13371"/>
                  <a:pt x="831" y="13371"/>
                </a:cubicBezTo>
                <a:cubicBezTo>
                  <a:pt x="0" y="14400"/>
                  <a:pt x="0" y="14400"/>
                  <a:pt x="0" y="15429"/>
                </a:cubicBezTo>
                <a:cubicBezTo>
                  <a:pt x="831" y="15429"/>
                  <a:pt x="1662" y="14400"/>
                  <a:pt x="2492" y="14400"/>
                </a:cubicBezTo>
                <a:cubicBezTo>
                  <a:pt x="3323" y="14400"/>
                  <a:pt x="3323" y="14400"/>
                  <a:pt x="3323" y="14400"/>
                </a:cubicBezTo>
                <a:cubicBezTo>
                  <a:pt x="3323" y="15429"/>
                  <a:pt x="3323" y="15429"/>
                  <a:pt x="2492" y="15429"/>
                </a:cubicBezTo>
                <a:lnTo>
                  <a:pt x="2492" y="15429"/>
                </a:lnTo>
                <a:lnTo>
                  <a:pt x="2492" y="16457"/>
                </a:lnTo>
                <a:lnTo>
                  <a:pt x="2492" y="16457"/>
                </a:lnTo>
                <a:cubicBezTo>
                  <a:pt x="3323" y="17486"/>
                  <a:pt x="4154" y="18514"/>
                  <a:pt x="4985" y="19543"/>
                </a:cubicBezTo>
                <a:lnTo>
                  <a:pt x="4985" y="19543"/>
                </a:lnTo>
                <a:lnTo>
                  <a:pt x="4985" y="19543"/>
                </a:lnTo>
                <a:lnTo>
                  <a:pt x="4985" y="19543"/>
                </a:lnTo>
                <a:cubicBezTo>
                  <a:pt x="4985" y="19543"/>
                  <a:pt x="4985" y="18514"/>
                  <a:pt x="5815" y="18514"/>
                </a:cubicBezTo>
                <a:cubicBezTo>
                  <a:pt x="5815" y="18514"/>
                  <a:pt x="5815" y="19543"/>
                  <a:pt x="6646" y="19543"/>
                </a:cubicBezTo>
                <a:cubicBezTo>
                  <a:pt x="7477" y="18514"/>
                  <a:pt x="8308" y="19543"/>
                  <a:pt x="9138" y="18514"/>
                </a:cubicBezTo>
                <a:cubicBezTo>
                  <a:pt x="9969" y="18514"/>
                  <a:pt x="10800" y="16457"/>
                  <a:pt x="12462" y="16457"/>
                </a:cubicBezTo>
                <a:cubicBezTo>
                  <a:pt x="13292" y="16457"/>
                  <a:pt x="13292" y="18514"/>
                  <a:pt x="14123" y="18514"/>
                </a:cubicBezTo>
                <a:cubicBezTo>
                  <a:pt x="14123" y="18514"/>
                  <a:pt x="14123" y="18514"/>
                  <a:pt x="14123" y="19543"/>
                </a:cubicBezTo>
                <a:cubicBezTo>
                  <a:pt x="14123" y="19543"/>
                  <a:pt x="14954" y="21600"/>
                  <a:pt x="15785" y="21600"/>
                </a:cubicBezTo>
                <a:cubicBezTo>
                  <a:pt x="16615" y="21600"/>
                  <a:pt x="17446" y="18514"/>
                  <a:pt x="17446" y="18514"/>
                </a:cubicBezTo>
                <a:cubicBezTo>
                  <a:pt x="17446" y="18514"/>
                  <a:pt x="17446" y="18514"/>
                  <a:pt x="18277" y="18514"/>
                </a:cubicBezTo>
                <a:lnTo>
                  <a:pt x="18277" y="18514"/>
                </a:lnTo>
                <a:cubicBezTo>
                  <a:pt x="19108" y="17486"/>
                  <a:pt x="19938" y="18514"/>
                  <a:pt x="20769" y="18514"/>
                </a:cubicBezTo>
                <a:cubicBezTo>
                  <a:pt x="21600" y="18514"/>
                  <a:pt x="20769" y="17486"/>
                  <a:pt x="21600" y="16457"/>
                </a:cubicBezTo>
                <a:cubicBezTo>
                  <a:pt x="21600" y="16457"/>
                  <a:pt x="21600" y="16457"/>
                  <a:pt x="21600" y="15429"/>
                </a:cubicBezTo>
                <a:lnTo>
                  <a:pt x="21600" y="15429"/>
                </a:lnTo>
                <a:cubicBezTo>
                  <a:pt x="21600" y="14400"/>
                  <a:pt x="21600" y="13371"/>
                  <a:pt x="21600" y="12343"/>
                </a:cubicBezTo>
                <a:cubicBezTo>
                  <a:pt x="21600" y="12343"/>
                  <a:pt x="21600" y="12343"/>
                  <a:pt x="21600" y="11314"/>
                </a:cubicBezTo>
                <a:lnTo>
                  <a:pt x="20769" y="10286"/>
                </a:lnTo>
                <a:lnTo>
                  <a:pt x="20769" y="10286"/>
                </a:lnTo>
                <a:lnTo>
                  <a:pt x="20769" y="9257"/>
                </a:lnTo>
                <a:lnTo>
                  <a:pt x="20769" y="9257"/>
                </a:lnTo>
                <a:lnTo>
                  <a:pt x="20769" y="9257"/>
                </a:lnTo>
                <a:cubicBezTo>
                  <a:pt x="19938" y="9257"/>
                  <a:pt x="19108" y="9257"/>
                  <a:pt x="19108" y="10286"/>
                </a:cubicBezTo>
                <a:lnTo>
                  <a:pt x="19108" y="10286"/>
                </a:lnTo>
                <a:lnTo>
                  <a:pt x="18277" y="10286"/>
                </a:lnTo>
                <a:lnTo>
                  <a:pt x="18277" y="10286"/>
                </a:lnTo>
                <a:cubicBezTo>
                  <a:pt x="18277" y="10286"/>
                  <a:pt x="18277" y="10286"/>
                  <a:pt x="18277" y="9257"/>
                </a:cubicBezTo>
                <a:lnTo>
                  <a:pt x="18277" y="8229"/>
                </a:lnTo>
                <a:lnTo>
                  <a:pt x="18277" y="7200"/>
                </a:lnTo>
                <a:cubicBezTo>
                  <a:pt x="18277" y="7200"/>
                  <a:pt x="18277" y="6171"/>
                  <a:pt x="17446" y="6171"/>
                </a:cubicBezTo>
                <a:cubicBezTo>
                  <a:pt x="17446" y="6171"/>
                  <a:pt x="16615" y="7200"/>
                  <a:pt x="15785" y="7200"/>
                </a:cubicBezTo>
                <a:cubicBezTo>
                  <a:pt x="14954" y="7200"/>
                  <a:pt x="14123" y="6171"/>
                  <a:pt x="13292" y="6171"/>
                </a:cubicBezTo>
                <a:cubicBezTo>
                  <a:pt x="13292" y="6171"/>
                  <a:pt x="12462" y="6171"/>
                  <a:pt x="11631" y="5143"/>
                </a:cubicBezTo>
                <a:cubicBezTo>
                  <a:pt x="11631" y="5143"/>
                  <a:pt x="11631" y="4114"/>
                  <a:pt x="10800" y="3086"/>
                </a:cubicBezTo>
                <a:cubicBezTo>
                  <a:pt x="9969" y="2057"/>
                  <a:pt x="9138" y="2057"/>
                  <a:pt x="7477" y="1029"/>
                </a:cubicBezTo>
                <a:cubicBezTo>
                  <a:pt x="7477" y="1029"/>
                  <a:pt x="4985" y="1029"/>
                  <a:pt x="4985" y="0"/>
                </a:cubicBezTo>
                <a:lnTo>
                  <a:pt x="4985" y="0"/>
                </a:lnTo>
                <a:lnTo>
                  <a:pt x="4154" y="0"/>
                </a:lnTo>
                <a:lnTo>
                  <a:pt x="4154" y="0"/>
                </a:lnTo>
                <a:lnTo>
                  <a:pt x="4154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2" name="Фигура"/>
          <p:cNvSpPr/>
          <p:nvPr/>
        </p:nvSpPr>
        <p:spPr>
          <a:xfrm rot="480000">
            <a:off x="5362897" y="4443599"/>
            <a:ext cx="363538" cy="544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5" y="21600"/>
                </a:moveTo>
                <a:cubicBezTo>
                  <a:pt x="18277" y="20618"/>
                  <a:pt x="19938" y="20618"/>
                  <a:pt x="19938" y="18655"/>
                </a:cubicBezTo>
                <a:cubicBezTo>
                  <a:pt x="19938" y="17673"/>
                  <a:pt x="19938" y="16691"/>
                  <a:pt x="19938" y="15709"/>
                </a:cubicBezTo>
                <a:cubicBezTo>
                  <a:pt x="19938" y="14727"/>
                  <a:pt x="21600" y="13745"/>
                  <a:pt x="21600" y="12764"/>
                </a:cubicBezTo>
                <a:cubicBezTo>
                  <a:pt x="21600" y="11782"/>
                  <a:pt x="21600" y="11782"/>
                  <a:pt x="18277" y="11782"/>
                </a:cubicBezTo>
                <a:cubicBezTo>
                  <a:pt x="18277" y="11782"/>
                  <a:pt x="18277" y="11782"/>
                  <a:pt x="18277" y="10800"/>
                </a:cubicBezTo>
                <a:cubicBezTo>
                  <a:pt x="18277" y="10800"/>
                  <a:pt x="18277" y="9818"/>
                  <a:pt x="18277" y="8836"/>
                </a:cubicBezTo>
                <a:cubicBezTo>
                  <a:pt x="18277" y="7855"/>
                  <a:pt x="18277" y="7855"/>
                  <a:pt x="18277" y="6873"/>
                </a:cubicBezTo>
                <a:cubicBezTo>
                  <a:pt x="18277" y="6873"/>
                  <a:pt x="18277" y="6873"/>
                  <a:pt x="19938" y="5891"/>
                </a:cubicBezTo>
                <a:cubicBezTo>
                  <a:pt x="19938" y="4909"/>
                  <a:pt x="21600" y="5891"/>
                  <a:pt x="21600" y="3927"/>
                </a:cubicBezTo>
                <a:cubicBezTo>
                  <a:pt x="21600" y="2945"/>
                  <a:pt x="18277" y="1964"/>
                  <a:pt x="18277" y="982"/>
                </a:cubicBezTo>
                <a:lnTo>
                  <a:pt x="18277" y="0"/>
                </a:lnTo>
                <a:cubicBezTo>
                  <a:pt x="16615" y="0"/>
                  <a:pt x="16615" y="982"/>
                  <a:pt x="14954" y="982"/>
                </a:cubicBezTo>
                <a:lnTo>
                  <a:pt x="13292" y="0"/>
                </a:lnTo>
                <a:lnTo>
                  <a:pt x="13292" y="0"/>
                </a:lnTo>
                <a:lnTo>
                  <a:pt x="11631" y="0"/>
                </a:lnTo>
                <a:lnTo>
                  <a:pt x="11631" y="982"/>
                </a:lnTo>
                <a:lnTo>
                  <a:pt x="11631" y="982"/>
                </a:lnTo>
                <a:lnTo>
                  <a:pt x="11631" y="982"/>
                </a:lnTo>
                <a:lnTo>
                  <a:pt x="9969" y="0"/>
                </a:lnTo>
                <a:cubicBezTo>
                  <a:pt x="8308" y="0"/>
                  <a:pt x="8308" y="982"/>
                  <a:pt x="6646" y="982"/>
                </a:cubicBezTo>
                <a:cubicBezTo>
                  <a:pt x="6646" y="982"/>
                  <a:pt x="4985" y="1964"/>
                  <a:pt x="3323" y="1964"/>
                </a:cubicBezTo>
                <a:cubicBezTo>
                  <a:pt x="1662" y="1964"/>
                  <a:pt x="1662" y="1964"/>
                  <a:pt x="0" y="2945"/>
                </a:cubicBezTo>
                <a:lnTo>
                  <a:pt x="0" y="2945"/>
                </a:lnTo>
                <a:lnTo>
                  <a:pt x="0" y="3927"/>
                </a:lnTo>
                <a:lnTo>
                  <a:pt x="0" y="3927"/>
                </a:lnTo>
                <a:lnTo>
                  <a:pt x="1662" y="4909"/>
                </a:lnTo>
                <a:cubicBezTo>
                  <a:pt x="1662" y="5891"/>
                  <a:pt x="1662" y="5891"/>
                  <a:pt x="1662" y="5891"/>
                </a:cubicBezTo>
                <a:cubicBezTo>
                  <a:pt x="1662" y="6873"/>
                  <a:pt x="1662" y="7855"/>
                  <a:pt x="1662" y="8836"/>
                </a:cubicBezTo>
                <a:lnTo>
                  <a:pt x="1662" y="8836"/>
                </a:lnTo>
                <a:cubicBezTo>
                  <a:pt x="1662" y="10800"/>
                  <a:pt x="4985" y="11782"/>
                  <a:pt x="6646" y="12764"/>
                </a:cubicBezTo>
                <a:cubicBezTo>
                  <a:pt x="8308" y="12764"/>
                  <a:pt x="6646" y="15709"/>
                  <a:pt x="9969" y="15709"/>
                </a:cubicBezTo>
                <a:cubicBezTo>
                  <a:pt x="9969" y="15709"/>
                  <a:pt x="8308" y="15709"/>
                  <a:pt x="8308" y="16691"/>
                </a:cubicBezTo>
                <a:cubicBezTo>
                  <a:pt x="8308" y="16691"/>
                  <a:pt x="9969" y="16691"/>
                  <a:pt x="9969" y="17673"/>
                </a:cubicBezTo>
                <a:cubicBezTo>
                  <a:pt x="9969" y="17673"/>
                  <a:pt x="9969" y="17673"/>
                  <a:pt x="9969" y="18655"/>
                </a:cubicBezTo>
                <a:cubicBezTo>
                  <a:pt x="9969" y="20618"/>
                  <a:pt x="18277" y="18655"/>
                  <a:pt x="16615" y="21600"/>
                </a:cubicBezTo>
                <a:lnTo>
                  <a:pt x="16615" y="21600"/>
                </a:lnTo>
                <a:lnTo>
                  <a:pt x="16615" y="21600"/>
                </a:lnTo>
                <a:lnTo>
                  <a:pt x="16615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3" name="Фигура"/>
          <p:cNvSpPr/>
          <p:nvPr/>
        </p:nvSpPr>
        <p:spPr>
          <a:xfrm rot="480000">
            <a:off x="6258821" y="3629870"/>
            <a:ext cx="1517651" cy="1584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00" y="0"/>
                </a:moveTo>
                <a:cubicBezTo>
                  <a:pt x="9200" y="338"/>
                  <a:pt x="9200" y="0"/>
                  <a:pt x="9200" y="338"/>
                </a:cubicBezTo>
                <a:cubicBezTo>
                  <a:pt x="9200" y="675"/>
                  <a:pt x="8800" y="675"/>
                  <a:pt x="8800" y="675"/>
                </a:cubicBezTo>
                <a:cubicBezTo>
                  <a:pt x="9600" y="1013"/>
                  <a:pt x="10000" y="1013"/>
                  <a:pt x="10000" y="1350"/>
                </a:cubicBezTo>
                <a:cubicBezTo>
                  <a:pt x="10400" y="1688"/>
                  <a:pt x="10000" y="2025"/>
                  <a:pt x="10400" y="2363"/>
                </a:cubicBezTo>
                <a:cubicBezTo>
                  <a:pt x="10400" y="2700"/>
                  <a:pt x="11200" y="2700"/>
                  <a:pt x="11200" y="3038"/>
                </a:cubicBezTo>
                <a:cubicBezTo>
                  <a:pt x="11200" y="3375"/>
                  <a:pt x="11200" y="3375"/>
                  <a:pt x="11200" y="3375"/>
                </a:cubicBezTo>
                <a:cubicBezTo>
                  <a:pt x="11200" y="3713"/>
                  <a:pt x="11600" y="4050"/>
                  <a:pt x="12400" y="4388"/>
                </a:cubicBezTo>
                <a:cubicBezTo>
                  <a:pt x="12400" y="4725"/>
                  <a:pt x="12000" y="5063"/>
                  <a:pt x="12000" y="5400"/>
                </a:cubicBezTo>
                <a:cubicBezTo>
                  <a:pt x="12000" y="6075"/>
                  <a:pt x="12000" y="6413"/>
                  <a:pt x="12000" y="7088"/>
                </a:cubicBezTo>
                <a:cubicBezTo>
                  <a:pt x="12000" y="7425"/>
                  <a:pt x="12000" y="7763"/>
                  <a:pt x="12400" y="7763"/>
                </a:cubicBezTo>
                <a:cubicBezTo>
                  <a:pt x="13600" y="7763"/>
                  <a:pt x="14000" y="6750"/>
                  <a:pt x="14800" y="6750"/>
                </a:cubicBezTo>
                <a:cubicBezTo>
                  <a:pt x="14800" y="6750"/>
                  <a:pt x="14800" y="7088"/>
                  <a:pt x="15600" y="7088"/>
                </a:cubicBezTo>
                <a:cubicBezTo>
                  <a:pt x="15600" y="6413"/>
                  <a:pt x="16000" y="6413"/>
                  <a:pt x="16400" y="5738"/>
                </a:cubicBezTo>
                <a:cubicBezTo>
                  <a:pt x="16800" y="4725"/>
                  <a:pt x="16000" y="4050"/>
                  <a:pt x="17600" y="4050"/>
                </a:cubicBezTo>
                <a:cubicBezTo>
                  <a:pt x="18800" y="4050"/>
                  <a:pt x="18400" y="5063"/>
                  <a:pt x="19200" y="5063"/>
                </a:cubicBezTo>
                <a:cubicBezTo>
                  <a:pt x="19600" y="5063"/>
                  <a:pt x="19600" y="5063"/>
                  <a:pt x="19600" y="4725"/>
                </a:cubicBezTo>
                <a:lnTo>
                  <a:pt x="19600" y="4725"/>
                </a:lnTo>
                <a:lnTo>
                  <a:pt x="20400" y="4725"/>
                </a:lnTo>
                <a:lnTo>
                  <a:pt x="20400" y="4725"/>
                </a:lnTo>
                <a:cubicBezTo>
                  <a:pt x="20400" y="5063"/>
                  <a:pt x="20400" y="5063"/>
                  <a:pt x="20800" y="5400"/>
                </a:cubicBezTo>
                <a:cubicBezTo>
                  <a:pt x="20800" y="5738"/>
                  <a:pt x="21200" y="6075"/>
                  <a:pt x="21600" y="6075"/>
                </a:cubicBezTo>
                <a:lnTo>
                  <a:pt x="21600" y="6075"/>
                </a:lnTo>
                <a:lnTo>
                  <a:pt x="21600" y="6075"/>
                </a:lnTo>
                <a:lnTo>
                  <a:pt x="21600" y="6413"/>
                </a:lnTo>
                <a:lnTo>
                  <a:pt x="21600" y="6413"/>
                </a:lnTo>
                <a:cubicBezTo>
                  <a:pt x="21600" y="6413"/>
                  <a:pt x="21600" y="6750"/>
                  <a:pt x="21200" y="6750"/>
                </a:cubicBezTo>
                <a:cubicBezTo>
                  <a:pt x="20800" y="6750"/>
                  <a:pt x="20800" y="6750"/>
                  <a:pt x="20400" y="6750"/>
                </a:cubicBezTo>
                <a:lnTo>
                  <a:pt x="20400" y="6750"/>
                </a:lnTo>
                <a:cubicBezTo>
                  <a:pt x="20400" y="7088"/>
                  <a:pt x="20400" y="7425"/>
                  <a:pt x="20400" y="7763"/>
                </a:cubicBezTo>
                <a:cubicBezTo>
                  <a:pt x="20400" y="8100"/>
                  <a:pt x="20800" y="8100"/>
                  <a:pt x="21200" y="8100"/>
                </a:cubicBezTo>
                <a:cubicBezTo>
                  <a:pt x="21200" y="8438"/>
                  <a:pt x="21200" y="8438"/>
                  <a:pt x="21200" y="8438"/>
                </a:cubicBezTo>
                <a:lnTo>
                  <a:pt x="21200" y="8775"/>
                </a:lnTo>
                <a:cubicBezTo>
                  <a:pt x="20800" y="9113"/>
                  <a:pt x="20800" y="9450"/>
                  <a:pt x="20400" y="9450"/>
                </a:cubicBezTo>
                <a:cubicBezTo>
                  <a:pt x="20000" y="9450"/>
                  <a:pt x="20000" y="9450"/>
                  <a:pt x="19600" y="9450"/>
                </a:cubicBezTo>
                <a:lnTo>
                  <a:pt x="19600" y="9450"/>
                </a:lnTo>
                <a:lnTo>
                  <a:pt x="19600" y="9113"/>
                </a:lnTo>
                <a:lnTo>
                  <a:pt x="19600" y="8775"/>
                </a:lnTo>
                <a:lnTo>
                  <a:pt x="19600" y="8775"/>
                </a:lnTo>
                <a:cubicBezTo>
                  <a:pt x="18800" y="8775"/>
                  <a:pt x="18800" y="10125"/>
                  <a:pt x="18400" y="10125"/>
                </a:cubicBezTo>
                <a:cubicBezTo>
                  <a:pt x="18000" y="10463"/>
                  <a:pt x="18000" y="10800"/>
                  <a:pt x="18000" y="10800"/>
                </a:cubicBezTo>
                <a:cubicBezTo>
                  <a:pt x="17600" y="10800"/>
                  <a:pt x="17600" y="10463"/>
                  <a:pt x="17600" y="10463"/>
                </a:cubicBezTo>
                <a:cubicBezTo>
                  <a:pt x="17200" y="10463"/>
                  <a:pt x="17200" y="10800"/>
                  <a:pt x="16800" y="10800"/>
                </a:cubicBezTo>
                <a:cubicBezTo>
                  <a:pt x="16800" y="10800"/>
                  <a:pt x="16800" y="10463"/>
                  <a:pt x="16400" y="10463"/>
                </a:cubicBezTo>
                <a:lnTo>
                  <a:pt x="16000" y="10463"/>
                </a:lnTo>
                <a:cubicBezTo>
                  <a:pt x="15600" y="10463"/>
                  <a:pt x="15600" y="10463"/>
                  <a:pt x="15200" y="10463"/>
                </a:cubicBezTo>
                <a:lnTo>
                  <a:pt x="15200" y="10800"/>
                </a:lnTo>
                <a:cubicBezTo>
                  <a:pt x="14800" y="11137"/>
                  <a:pt x="14400" y="10800"/>
                  <a:pt x="14000" y="11137"/>
                </a:cubicBezTo>
                <a:cubicBezTo>
                  <a:pt x="13600" y="11137"/>
                  <a:pt x="14000" y="11475"/>
                  <a:pt x="14000" y="11475"/>
                </a:cubicBezTo>
                <a:cubicBezTo>
                  <a:pt x="13600" y="11812"/>
                  <a:pt x="12800" y="11812"/>
                  <a:pt x="12800" y="12150"/>
                </a:cubicBezTo>
                <a:cubicBezTo>
                  <a:pt x="12800" y="12487"/>
                  <a:pt x="13600" y="12825"/>
                  <a:pt x="13600" y="12825"/>
                </a:cubicBezTo>
                <a:cubicBezTo>
                  <a:pt x="13200" y="13162"/>
                  <a:pt x="13200" y="13162"/>
                  <a:pt x="13200" y="13500"/>
                </a:cubicBezTo>
                <a:cubicBezTo>
                  <a:pt x="13200" y="13837"/>
                  <a:pt x="13600" y="14175"/>
                  <a:pt x="13600" y="14175"/>
                </a:cubicBezTo>
                <a:cubicBezTo>
                  <a:pt x="14000" y="14512"/>
                  <a:pt x="13600" y="15187"/>
                  <a:pt x="14000" y="15187"/>
                </a:cubicBezTo>
                <a:cubicBezTo>
                  <a:pt x="14000" y="15862"/>
                  <a:pt x="14000" y="17212"/>
                  <a:pt x="14000" y="17212"/>
                </a:cubicBezTo>
                <a:cubicBezTo>
                  <a:pt x="14000" y="17212"/>
                  <a:pt x="13200" y="18225"/>
                  <a:pt x="12800" y="18562"/>
                </a:cubicBezTo>
                <a:cubicBezTo>
                  <a:pt x="12400" y="18900"/>
                  <a:pt x="12000" y="19237"/>
                  <a:pt x="12000" y="19575"/>
                </a:cubicBezTo>
                <a:cubicBezTo>
                  <a:pt x="11600" y="20587"/>
                  <a:pt x="10800" y="20250"/>
                  <a:pt x="10800" y="20925"/>
                </a:cubicBezTo>
                <a:cubicBezTo>
                  <a:pt x="10800" y="20925"/>
                  <a:pt x="10800" y="20925"/>
                  <a:pt x="10800" y="21262"/>
                </a:cubicBezTo>
                <a:cubicBezTo>
                  <a:pt x="10400" y="21262"/>
                  <a:pt x="10000" y="21262"/>
                  <a:pt x="10000" y="21600"/>
                </a:cubicBezTo>
                <a:cubicBezTo>
                  <a:pt x="10000" y="21600"/>
                  <a:pt x="10000" y="21600"/>
                  <a:pt x="10000" y="21262"/>
                </a:cubicBezTo>
                <a:cubicBezTo>
                  <a:pt x="9600" y="20925"/>
                  <a:pt x="9600" y="21262"/>
                  <a:pt x="9200" y="21262"/>
                </a:cubicBezTo>
                <a:cubicBezTo>
                  <a:pt x="9200" y="21262"/>
                  <a:pt x="9200" y="20925"/>
                  <a:pt x="8800" y="20925"/>
                </a:cubicBezTo>
                <a:cubicBezTo>
                  <a:pt x="8800" y="20250"/>
                  <a:pt x="8400" y="20587"/>
                  <a:pt x="8000" y="20250"/>
                </a:cubicBezTo>
                <a:lnTo>
                  <a:pt x="7600" y="20250"/>
                </a:lnTo>
                <a:cubicBezTo>
                  <a:pt x="7200" y="20250"/>
                  <a:pt x="7200" y="19912"/>
                  <a:pt x="6400" y="19575"/>
                </a:cubicBezTo>
                <a:cubicBezTo>
                  <a:pt x="6000" y="19575"/>
                  <a:pt x="5600" y="19575"/>
                  <a:pt x="5600" y="19237"/>
                </a:cubicBezTo>
                <a:cubicBezTo>
                  <a:pt x="5200" y="19237"/>
                  <a:pt x="5600" y="18562"/>
                  <a:pt x="5200" y="18562"/>
                </a:cubicBezTo>
                <a:cubicBezTo>
                  <a:pt x="4800" y="18562"/>
                  <a:pt x="4800" y="19237"/>
                  <a:pt x="4400" y="19237"/>
                </a:cubicBezTo>
                <a:cubicBezTo>
                  <a:pt x="4000" y="19237"/>
                  <a:pt x="4000" y="19237"/>
                  <a:pt x="4000" y="19237"/>
                </a:cubicBezTo>
                <a:cubicBezTo>
                  <a:pt x="3600" y="19237"/>
                  <a:pt x="3600" y="19237"/>
                  <a:pt x="3600" y="19237"/>
                </a:cubicBezTo>
                <a:cubicBezTo>
                  <a:pt x="2800" y="19237"/>
                  <a:pt x="2400" y="18900"/>
                  <a:pt x="2000" y="18900"/>
                </a:cubicBezTo>
                <a:cubicBezTo>
                  <a:pt x="2000" y="18562"/>
                  <a:pt x="2000" y="18562"/>
                  <a:pt x="1600" y="18562"/>
                </a:cubicBezTo>
                <a:cubicBezTo>
                  <a:pt x="1200" y="18562"/>
                  <a:pt x="1200" y="18562"/>
                  <a:pt x="1200" y="18562"/>
                </a:cubicBezTo>
                <a:cubicBezTo>
                  <a:pt x="800" y="18562"/>
                  <a:pt x="400" y="17887"/>
                  <a:pt x="0" y="17887"/>
                </a:cubicBezTo>
                <a:cubicBezTo>
                  <a:pt x="0" y="17887"/>
                  <a:pt x="0" y="17887"/>
                  <a:pt x="0" y="17550"/>
                </a:cubicBezTo>
                <a:lnTo>
                  <a:pt x="400" y="17212"/>
                </a:lnTo>
                <a:cubicBezTo>
                  <a:pt x="800" y="17212"/>
                  <a:pt x="1200" y="17212"/>
                  <a:pt x="1200" y="16875"/>
                </a:cubicBezTo>
                <a:cubicBezTo>
                  <a:pt x="1200" y="16537"/>
                  <a:pt x="800" y="16537"/>
                  <a:pt x="800" y="16537"/>
                </a:cubicBezTo>
                <a:cubicBezTo>
                  <a:pt x="800" y="16200"/>
                  <a:pt x="1200" y="16200"/>
                  <a:pt x="1200" y="15862"/>
                </a:cubicBezTo>
                <a:cubicBezTo>
                  <a:pt x="1200" y="15525"/>
                  <a:pt x="800" y="15525"/>
                  <a:pt x="800" y="15187"/>
                </a:cubicBezTo>
                <a:cubicBezTo>
                  <a:pt x="800" y="15187"/>
                  <a:pt x="1200" y="14850"/>
                  <a:pt x="1200" y="14512"/>
                </a:cubicBezTo>
                <a:cubicBezTo>
                  <a:pt x="1600" y="14512"/>
                  <a:pt x="2000" y="14175"/>
                  <a:pt x="2000" y="13837"/>
                </a:cubicBezTo>
                <a:cubicBezTo>
                  <a:pt x="2000" y="13500"/>
                  <a:pt x="1200" y="13162"/>
                  <a:pt x="1200" y="12825"/>
                </a:cubicBezTo>
                <a:cubicBezTo>
                  <a:pt x="1200" y="12487"/>
                  <a:pt x="1600" y="11812"/>
                  <a:pt x="2000" y="11812"/>
                </a:cubicBezTo>
                <a:cubicBezTo>
                  <a:pt x="2000" y="11812"/>
                  <a:pt x="2400" y="11812"/>
                  <a:pt x="2800" y="11812"/>
                </a:cubicBezTo>
                <a:cubicBezTo>
                  <a:pt x="3200" y="11812"/>
                  <a:pt x="3200" y="11137"/>
                  <a:pt x="3600" y="11137"/>
                </a:cubicBezTo>
                <a:cubicBezTo>
                  <a:pt x="4400" y="11137"/>
                  <a:pt x="4000" y="12150"/>
                  <a:pt x="4800" y="12150"/>
                </a:cubicBezTo>
                <a:cubicBezTo>
                  <a:pt x="4800" y="12150"/>
                  <a:pt x="4800" y="11812"/>
                  <a:pt x="4800" y="11475"/>
                </a:cubicBezTo>
                <a:lnTo>
                  <a:pt x="4800" y="10800"/>
                </a:lnTo>
                <a:lnTo>
                  <a:pt x="5200" y="10800"/>
                </a:lnTo>
                <a:cubicBezTo>
                  <a:pt x="5200" y="10463"/>
                  <a:pt x="5200" y="10463"/>
                  <a:pt x="5200" y="10125"/>
                </a:cubicBezTo>
                <a:cubicBezTo>
                  <a:pt x="5600" y="10125"/>
                  <a:pt x="6000" y="9788"/>
                  <a:pt x="6000" y="9450"/>
                </a:cubicBezTo>
                <a:cubicBezTo>
                  <a:pt x="6000" y="9450"/>
                  <a:pt x="6000" y="9450"/>
                  <a:pt x="5600" y="9450"/>
                </a:cubicBezTo>
                <a:cubicBezTo>
                  <a:pt x="5600" y="9450"/>
                  <a:pt x="5600" y="9450"/>
                  <a:pt x="5600" y="9113"/>
                </a:cubicBezTo>
                <a:cubicBezTo>
                  <a:pt x="5600" y="9113"/>
                  <a:pt x="6000" y="8775"/>
                  <a:pt x="6400" y="8775"/>
                </a:cubicBezTo>
                <a:cubicBezTo>
                  <a:pt x="6400" y="8775"/>
                  <a:pt x="6400" y="9113"/>
                  <a:pt x="6800" y="9113"/>
                </a:cubicBezTo>
                <a:lnTo>
                  <a:pt x="7600" y="9450"/>
                </a:lnTo>
                <a:cubicBezTo>
                  <a:pt x="8000" y="9450"/>
                  <a:pt x="8000" y="9450"/>
                  <a:pt x="8000" y="9450"/>
                </a:cubicBezTo>
                <a:lnTo>
                  <a:pt x="8000" y="9113"/>
                </a:lnTo>
                <a:cubicBezTo>
                  <a:pt x="8000" y="8775"/>
                  <a:pt x="8400" y="8775"/>
                  <a:pt x="8400" y="8775"/>
                </a:cubicBezTo>
                <a:lnTo>
                  <a:pt x="8400" y="8438"/>
                </a:lnTo>
                <a:cubicBezTo>
                  <a:pt x="8400" y="8100"/>
                  <a:pt x="7600" y="8100"/>
                  <a:pt x="7600" y="8100"/>
                </a:cubicBezTo>
                <a:cubicBezTo>
                  <a:pt x="7600" y="7425"/>
                  <a:pt x="8400" y="7425"/>
                  <a:pt x="8400" y="7088"/>
                </a:cubicBezTo>
                <a:lnTo>
                  <a:pt x="8000" y="6750"/>
                </a:lnTo>
                <a:lnTo>
                  <a:pt x="8000" y="6750"/>
                </a:lnTo>
                <a:lnTo>
                  <a:pt x="7200" y="6750"/>
                </a:lnTo>
                <a:lnTo>
                  <a:pt x="7200" y="6750"/>
                </a:lnTo>
                <a:cubicBezTo>
                  <a:pt x="7200" y="6750"/>
                  <a:pt x="7200" y="6413"/>
                  <a:pt x="7200" y="6075"/>
                </a:cubicBezTo>
                <a:cubicBezTo>
                  <a:pt x="7200" y="5738"/>
                  <a:pt x="7200" y="5738"/>
                  <a:pt x="7200" y="5400"/>
                </a:cubicBezTo>
                <a:lnTo>
                  <a:pt x="7200" y="5063"/>
                </a:lnTo>
                <a:cubicBezTo>
                  <a:pt x="7200" y="5063"/>
                  <a:pt x="7200" y="4725"/>
                  <a:pt x="7600" y="4725"/>
                </a:cubicBezTo>
                <a:lnTo>
                  <a:pt x="8000" y="4388"/>
                </a:lnTo>
                <a:cubicBezTo>
                  <a:pt x="8000" y="4050"/>
                  <a:pt x="8000" y="4050"/>
                  <a:pt x="8000" y="3713"/>
                </a:cubicBezTo>
                <a:lnTo>
                  <a:pt x="8000" y="3375"/>
                </a:lnTo>
                <a:lnTo>
                  <a:pt x="8000" y="3038"/>
                </a:lnTo>
                <a:cubicBezTo>
                  <a:pt x="8000" y="2700"/>
                  <a:pt x="7600" y="2700"/>
                  <a:pt x="7600" y="2025"/>
                </a:cubicBezTo>
                <a:cubicBezTo>
                  <a:pt x="7600" y="1688"/>
                  <a:pt x="8000" y="1688"/>
                  <a:pt x="8000" y="1688"/>
                </a:cubicBezTo>
                <a:cubicBezTo>
                  <a:pt x="8000" y="1350"/>
                  <a:pt x="7600" y="1350"/>
                  <a:pt x="7600" y="1013"/>
                </a:cubicBezTo>
                <a:cubicBezTo>
                  <a:pt x="7600" y="338"/>
                  <a:pt x="8800" y="675"/>
                  <a:pt x="8800" y="0"/>
                </a:cubicBezTo>
                <a:lnTo>
                  <a:pt x="8800" y="0"/>
                </a:lnTo>
                <a:lnTo>
                  <a:pt x="9200" y="0"/>
                </a:lnTo>
                <a:lnTo>
                  <a:pt x="92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4" name="Фигура"/>
          <p:cNvSpPr/>
          <p:nvPr/>
        </p:nvSpPr>
        <p:spPr>
          <a:xfrm rot="480000">
            <a:off x="3446747" y="3781655"/>
            <a:ext cx="420688" cy="49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21600"/>
                </a:moveTo>
                <a:cubicBezTo>
                  <a:pt x="2880" y="20520"/>
                  <a:pt x="5760" y="21600"/>
                  <a:pt x="5760" y="21600"/>
                </a:cubicBezTo>
                <a:cubicBezTo>
                  <a:pt x="7200" y="20520"/>
                  <a:pt x="7200" y="18360"/>
                  <a:pt x="8640" y="18360"/>
                </a:cubicBezTo>
                <a:cubicBezTo>
                  <a:pt x="10080" y="18360"/>
                  <a:pt x="10080" y="19440"/>
                  <a:pt x="12960" y="19440"/>
                </a:cubicBezTo>
                <a:lnTo>
                  <a:pt x="12960" y="19440"/>
                </a:lnTo>
                <a:cubicBezTo>
                  <a:pt x="12960" y="18360"/>
                  <a:pt x="11520" y="17280"/>
                  <a:pt x="10080" y="17280"/>
                </a:cubicBezTo>
                <a:lnTo>
                  <a:pt x="10080" y="17280"/>
                </a:lnTo>
                <a:lnTo>
                  <a:pt x="10080" y="16200"/>
                </a:lnTo>
                <a:lnTo>
                  <a:pt x="10080" y="16200"/>
                </a:lnTo>
                <a:cubicBezTo>
                  <a:pt x="11520" y="16200"/>
                  <a:pt x="11520" y="16200"/>
                  <a:pt x="11520" y="16200"/>
                </a:cubicBezTo>
                <a:cubicBezTo>
                  <a:pt x="11520" y="16200"/>
                  <a:pt x="10080" y="16200"/>
                  <a:pt x="10080" y="15120"/>
                </a:cubicBezTo>
                <a:cubicBezTo>
                  <a:pt x="10080" y="15120"/>
                  <a:pt x="11520" y="14040"/>
                  <a:pt x="12960" y="14040"/>
                </a:cubicBezTo>
                <a:lnTo>
                  <a:pt x="15840" y="15120"/>
                </a:lnTo>
                <a:cubicBezTo>
                  <a:pt x="18720" y="15120"/>
                  <a:pt x="18720" y="15120"/>
                  <a:pt x="20160" y="15120"/>
                </a:cubicBezTo>
                <a:lnTo>
                  <a:pt x="20160" y="15120"/>
                </a:lnTo>
                <a:lnTo>
                  <a:pt x="20160" y="14040"/>
                </a:lnTo>
                <a:lnTo>
                  <a:pt x="20160" y="14040"/>
                </a:lnTo>
                <a:cubicBezTo>
                  <a:pt x="20160" y="14040"/>
                  <a:pt x="20160" y="14040"/>
                  <a:pt x="20160" y="12960"/>
                </a:cubicBezTo>
                <a:cubicBezTo>
                  <a:pt x="20160" y="12960"/>
                  <a:pt x="20160" y="12960"/>
                  <a:pt x="20160" y="11880"/>
                </a:cubicBezTo>
                <a:cubicBezTo>
                  <a:pt x="20160" y="11880"/>
                  <a:pt x="18720" y="12960"/>
                  <a:pt x="18720" y="11880"/>
                </a:cubicBezTo>
                <a:lnTo>
                  <a:pt x="17280" y="11880"/>
                </a:lnTo>
                <a:cubicBezTo>
                  <a:pt x="17280" y="9720"/>
                  <a:pt x="21600" y="8640"/>
                  <a:pt x="21600" y="6480"/>
                </a:cubicBezTo>
                <a:cubicBezTo>
                  <a:pt x="21600" y="5400"/>
                  <a:pt x="21600" y="4320"/>
                  <a:pt x="20160" y="4320"/>
                </a:cubicBezTo>
                <a:cubicBezTo>
                  <a:pt x="20160" y="3240"/>
                  <a:pt x="20160" y="3240"/>
                  <a:pt x="18720" y="3240"/>
                </a:cubicBezTo>
                <a:cubicBezTo>
                  <a:pt x="17280" y="2160"/>
                  <a:pt x="17280" y="3240"/>
                  <a:pt x="15840" y="2160"/>
                </a:cubicBezTo>
                <a:cubicBezTo>
                  <a:pt x="14400" y="2160"/>
                  <a:pt x="12960" y="0"/>
                  <a:pt x="11520" y="0"/>
                </a:cubicBezTo>
                <a:lnTo>
                  <a:pt x="11520" y="0"/>
                </a:lnTo>
                <a:cubicBezTo>
                  <a:pt x="11520" y="2160"/>
                  <a:pt x="10080" y="2160"/>
                  <a:pt x="10080" y="3240"/>
                </a:cubicBezTo>
                <a:cubicBezTo>
                  <a:pt x="10080" y="4320"/>
                  <a:pt x="10080" y="4320"/>
                  <a:pt x="11520" y="4320"/>
                </a:cubicBezTo>
                <a:cubicBezTo>
                  <a:pt x="10080" y="5400"/>
                  <a:pt x="8640" y="4320"/>
                  <a:pt x="7200" y="4320"/>
                </a:cubicBezTo>
                <a:cubicBezTo>
                  <a:pt x="7200" y="5400"/>
                  <a:pt x="7200" y="5400"/>
                  <a:pt x="5760" y="5400"/>
                </a:cubicBezTo>
                <a:cubicBezTo>
                  <a:pt x="5760" y="5400"/>
                  <a:pt x="5760" y="5400"/>
                  <a:pt x="5760" y="4320"/>
                </a:cubicBezTo>
                <a:cubicBezTo>
                  <a:pt x="4320" y="4320"/>
                  <a:pt x="4320" y="5400"/>
                  <a:pt x="2880" y="4320"/>
                </a:cubicBezTo>
                <a:cubicBezTo>
                  <a:pt x="4320" y="4320"/>
                  <a:pt x="4320" y="4320"/>
                  <a:pt x="4320" y="3240"/>
                </a:cubicBezTo>
                <a:lnTo>
                  <a:pt x="2880" y="3240"/>
                </a:lnTo>
                <a:cubicBezTo>
                  <a:pt x="1440" y="3240"/>
                  <a:pt x="0" y="3240"/>
                  <a:pt x="0" y="4320"/>
                </a:cubicBezTo>
                <a:cubicBezTo>
                  <a:pt x="0" y="6480"/>
                  <a:pt x="1440" y="7560"/>
                  <a:pt x="2880" y="7560"/>
                </a:cubicBezTo>
                <a:cubicBezTo>
                  <a:pt x="4320" y="7560"/>
                  <a:pt x="4320" y="7560"/>
                  <a:pt x="5760" y="7560"/>
                </a:cubicBezTo>
                <a:cubicBezTo>
                  <a:pt x="7200" y="7560"/>
                  <a:pt x="8640" y="7560"/>
                  <a:pt x="8640" y="7560"/>
                </a:cubicBezTo>
                <a:lnTo>
                  <a:pt x="8640" y="7560"/>
                </a:lnTo>
                <a:lnTo>
                  <a:pt x="10080" y="7560"/>
                </a:lnTo>
                <a:lnTo>
                  <a:pt x="10080" y="7560"/>
                </a:lnTo>
                <a:lnTo>
                  <a:pt x="7200" y="10800"/>
                </a:lnTo>
                <a:lnTo>
                  <a:pt x="5760" y="10800"/>
                </a:lnTo>
                <a:lnTo>
                  <a:pt x="2880" y="11880"/>
                </a:lnTo>
                <a:cubicBezTo>
                  <a:pt x="1440" y="12960"/>
                  <a:pt x="2880" y="14040"/>
                  <a:pt x="1440" y="15120"/>
                </a:cubicBezTo>
                <a:cubicBezTo>
                  <a:pt x="0" y="16200"/>
                  <a:pt x="0" y="16200"/>
                  <a:pt x="0" y="17280"/>
                </a:cubicBezTo>
                <a:cubicBezTo>
                  <a:pt x="0" y="18360"/>
                  <a:pt x="0" y="18360"/>
                  <a:pt x="0" y="18360"/>
                </a:cubicBezTo>
                <a:lnTo>
                  <a:pt x="1440" y="18360"/>
                </a:lnTo>
                <a:lnTo>
                  <a:pt x="4320" y="19440"/>
                </a:lnTo>
                <a:lnTo>
                  <a:pt x="2880" y="20520"/>
                </a:lnTo>
                <a:lnTo>
                  <a:pt x="2880" y="20520"/>
                </a:lnTo>
                <a:lnTo>
                  <a:pt x="2880" y="21600"/>
                </a:lnTo>
                <a:lnTo>
                  <a:pt x="2880" y="21600"/>
                </a:lnTo>
                <a:lnTo>
                  <a:pt x="288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5" name="Фигура"/>
          <p:cNvSpPr/>
          <p:nvPr/>
        </p:nvSpPr>
        <p:spPr>
          <a:xfrm rot="480000">
            <a:off x="2791190" y="3716789"/>
            <a:ext cx="785813" cy="668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00"/>
                </a:moveTo>
                <a:cubicBezTo>
                  <a:pt x="771" y="7200"/>
                  <a:pt x="771" y="8800"/>
                  <a:pt x="2314" y="8800"/>
                </a:cubicBezTo>
                <a:cubicBezTo>
                  <a:pt x="2314" y="8800"/>
                  <a:pt x="3086" y="8000"/>
                  <a:pt x="3086" y="8800"/>
                </a:cubicBezTo>
                <a:lnTo>
                  <a:pt x="3086" y="9600"/>
                </a:lnTo>
                <a:cubicBezTo>
                  <a:pt x="3086" y="10400"/>
                  <a:pt x="4629" y="10400"/>
                  <a:pt x="4629" y="11200"/>
                </a:cubicBezTo>
                <a:cubicBezTo>
                  <a:pt x="4629" y="12000"/>
                  <a:pt x="5400" y="13600"/>
                  <a:pt x="6171" y="14400"/>
                </a:cubicBezTo>
                <a:cubicBezTo>
                  <a:pt x="6943" y="14400"/>
                  <a:pt x="6943" y="14400"/>
                  <a:pt x="6943" y="15200"/>
                </a:cubicBezTo>
                <a:cubicBezTo>
                  <a:pt x="6943" y="16000"/>
                  <a:pt x="7714" y="16000"/>
                  <a:pt x="8486" y="16000"/>
                </a:cubicBezTo>
                <a:cubicBezTo>
                  <a:pt x="9257" y="16000"/>
                  <a:pt x="9257" y="16000"/>
                  <a:pt x="10029" y="16000"/>
                </a:cubicBezTo>
                <a:cubicBezTo>
                  <a:pt x="11571" y="16000"/>
                  <a:pt x="11571" y="16800"/>
                  <a:pt x="12343" y="17600"/>
                </a:cubicBezTo>
                <a:lnTo>
                  <a:pt x="12343" y="17600"/>
                </a:lnTo>
                <a:lnTo>
                  <a:pt x="13886" y="17600"/>
                </a:lnTo>
                <a:lnTo>
                  <a:pt x="13886" y="17600"/>
                </a:lnTo>
                <a:cubicBezTo>
                  <a:pt x="14657" y="18400"/>
                  <a:pt x="14657" y="20800"/>
                  <a:pt x="16200" y="20800"/>
                </a:cubicBezTo>
                <a:cubicBezTo>
                  <a:pt x="16200" y="20800"/>
                  <a:pt x="16200" y="20000"/>
                  <a:pt x="16971" y="20000"/>
                </a:cubicBezTo>
                <a:cubicBezTo>
                  <a:pt x="17743" y="20000"/>
                  <a:pt x="17743" y="21600"/>
                  <a:pt x="18514" y="21600"/>
                </a:cubicBezTo>
                <a:cubicBezTo>
                  <a:pt x="20057" y="21600"/>
                  <a:pt x="20829" y="20800"/>
                  <a:pt x="21600" y="20000"/>
                </a:cubicBezTo>
                <a:cubicBezTo>
                  <a:pt x="21600" y="19200"/>
                  <a:pt x="20829" y="19200"/>
                  <a:pt x="20057" y="19200"/>
                </a:cubicBezTo>
                <a:cubicBezTo>
                  <a:pt x="20057" y="18400"/>
                  <a:pt x="20057" y="18400"/>
                  <a:pt x="20057" y="18400"/>
                </a:cubicBezTo>
                <a:cubicBezTo>
                  <a:pt x="20057" y="17600"/>
                  <a:pt x="19286" y="17600"/>
                  <a:pt x="19286" y="17600"/>
                </a:cubicBezTo>
                <a:cubicBezTo>
                  <a:pt x="19286" y="17600"/>
                  <a:pt x="19286" y="17600"/>
                  <a:pt x="19286" y="16800"/>
                </a:cubicBezTo>
                <a:cubicBezTo>
                  <a:pt x="19286" y="16800"/>
                  <a:pt x="19286" y="16800"/>
                  <a:pt x="19286" y="16000"/>
                </a:cubicBezTo>
                <a:lnTo>
                  <a:pt x="19286" y="16000"/>
                </a:lnTo>
                <a:lnTo>
                  <a:pt x="19286" y="15200"/>
                </a:lnTo>
                <a:lnTo>
                  <a:pt x="19286" y="15200"/>
                </a:lnTo>
                <a:lnTo>
                  <a:pt x="20057" y="14400"/>
                </a:lnTo>
                <a:lnTo>
                  <a:pt x="18514" y="13600"/>
                </a:lnTo>
                <a:lnTo>
                  <a:pt x="17743" y="13600"/>
                </a:lnTo>
                <a:lnTo>
                  <a:pt x="17743" y="13600"/>
                </a:lnTo>
                <a:cubicBezTo>
                  <a:pt x="16971" y="13600"/>
                  <a:pt x="16200" y="15200"/>
                  <a:pt x="15429" y="15200"/>
                </a:cubicBezTo>
                <a:cubicBezTo>
                  <a:pt x="14657" y="15200"/>
                  <a:pt x="14657" y="14400"/>
                  <a:pt x="13886" y="14400"/>
                </a:cubicBezTo>
                <a:cubicBezTo>
                  <a:pt x="13886" y="14400"/>
                  <a:pt x="13886" y="14400"/>
                  <a:pt x="13114" y="14400"/>
                </a:cubicBezTo>
                <a:lnTo>
                  <a:pt x="12343" y="13600"/>
                </a:lnTo>
                <a:cubicBezTo>
                  <a:pt x="12343" y="12800"/>
                  <a:pt x="12343" y="12800"/>
                  <a:pt x="12343" y="12800"/>
                </a:cubicBezTo>
                <a:cubicBezTo>
                  <a:pt x="12343" y="12000"/>
                  <a:pt x="11571" y="12000"/>
                  <a:pt x="11571" y="11200"/>
                </a:cubicBezTo>
                <a:cubicBezTo>
                  <a:pt x="11571" y="11200"/>
                  <a:pt x="13114" y="11200"/>
                  <a:pt x="13114" y="10400"/>
                </a:cubicBezTo>
                <a:lnTo>
                  <a:pt x="12343" y="9600"/>
                </a:lnTo>
                <a:cubicBezTo>
                  <a:pt x="11571" y="9600"/>
                  <a:pt x="11571" y="9600"/>
                  <a:pt x="11571" y="9600"/>
                </a:cubicBezTo>
                <a:cubicBezTo>
                  <a:pt x="10800" y="9600"/>
                  <a:pt x="10800" y="9600"/>
                  <a:pt x="10800" y="9600"/>
                </a:cubicBezTo>
                <a:cubicBezTo>
                  <a:pt x="10800" y="8800"/>
                  <a:pt x="10800" y="8800"/>
                  <a:pt x="10800" y="8800"/>
                </a:cubicBezTo>
                <a:cubicBezTo>
                  <a:pt x="10800" y="6400"/>
                  <a:pt x="10029" y="5600"/>
                  <a:pt x="10029" y="3200"/>
                </a:cubicBezTo>
                <a:lnTo>
                  <a:pt x="9257" y="2400"/>
                </a:lnTo>
                <a:cubicBezTo>
                  <a:pt x="9257" y="1600"/>
                  <a:pt x="9257" y="1600"/>
                  <a:pt x="9257" y="1600"/>
                </a:cubicBezTo>
                <a:cubicBezTo>
                  <a:pt x="9257" y="800"/>
                  <a:pt x="9257" y="800"/>
                  <a:pt x="9257" y="0"/>
                </a:cubicBezTo>
                <a:lnTo>
                  <a:pt x="8486" y="0"/>
                </a:lnTo>
                <a:cubicBezTo>
                  <a:pt x="7714" y="0"/>
                  <a:pt x="7714" y="800"/>
                  <a:pt x="7714" y="1600"/>
                </a:cubicBezTo>
                <a:cubicBezTo>
                  <a:pt x="6943" y="1600"/>
                  <a:pt x="6943" y="1600"/>
                  <a:pt x="6171" y="2400"/>
                </a:cubicBezTo>
                <a:cubicBezTo>
                  <a:pt x="6171" y="2400"/>
                  <a:pt x="5400" y="4000"/>
                  <a:pt x="4629" y="4000"/>
                </a:cubicBezTo>
                <a:cubicBezTo>
                  <a:pt x="3857" y="4000"/>
                  <a:pt x="3086" y="5600"/>
                  <a:pt x="3086" y="5600"/>
                </a:cubicBezTo>
                <a:cubicBezTo>
                  <a:pt x="2314" y="6400"/>
                  <a:pt x="771" y="5600"/>
                  <a:pt x="0" y="6400"/>
                </a:cubicBezTo>
                <a:lnTo>
                  <a:pt x="0" y="6400"/>
                </a:lnTo>
                <a:lnTo>
                  <a:pt x="0" y="7200"/>
                </a:lnTo>
                <a:lnTo>
                  <a:pt x="0" y="7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6" name="Фигура"/>
          <p:cNvSpPr/>
          <p:nvPr/>
        </p:nvSpPr>
        <p:spPr>
          <a:xfrm rot="480000">
            <a:off x="2600500" y="3019758"/>
            <a:ext cx="560389" cy="346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20" y="20057"/>
                </a:moveTo>
                <a:lnTo>
                  <a:pt x="11880" y="18514"/>
                </a:lnTo>
                <a:cubicBezTo>
                  <a:pt x="11880" y="16971"/>
                  <a:pt x="11880" y="15429"/>
                  <a:pt x="14040" y="15429"/>
                </a:cubicBezTo>
                <a:cubicBezTo>
                  <a:pt x="14040" y="13886"/>
                  <a:pt x="12960" y="12343"/>
                  <a:pt x="12960" y="12343"/>
                </a:cubicBezTo>
                <a:cubicBezTo>
                  <a:pt x="12960" y="10800"/>
                  <a:pt x="14040" y="9257"/>
                  <a:pt x="15120" y="9257"/>
                </a:cubicBezTo>
                <a:cubicBezTo>
                  <a:pt x="16200" y="9257"/>
                  <a:pt x="16200" y="10800"/>
                  <a:pt x="17280" y="10800"/>
                </a:cubicBezTo>
                <a:lnTo>
                  <a:pt x="17280" y="10800"/>
                </a:lnTo>
                <a:lnTo>
                  <a:pt x="17280" y="10800"/>
                </a:lnTo>
                <a:lnTo>
                  <a:pt x="17280" y="10800"/>
                </a:lnTo>
                <a:cubicBezTo>
                  <a:pt x="17280" y="9257"/>
                  <a:pt x="18360" y="7714"/>
                  <a:pt x="19440" y="7714"/>
                </a:cubicBezTo>
                <a:cubicBezTo>
                  <a:pt x="19440" y="7714"/>
                  <a:pt x="19440" y="7714"/>
                  <a:pt x="20520" y="7714"/>
                </a:cubicBezTo>
                <a:cubicBezTo>
                  <a:pt x="20520" y="7714"/>
                  <a:pt x="20520" y="7714"/>
                  <a:pt x="21600" y="7714"/>
                </a:cubicBezTo>
                <a:lnTo>
                  <a:pt x="21600" y="7714"/>
                </a:lnTo>
                <a:lnTo>
                  <a:pt x="21600" y="6171"/>
                </a:lnTo>
                <a:lnTo>
                  <a:pt x="21600" y="6171"/>
                </a:lnTo>
                <a:lnTo>
                  <a:pt x="19440" y="3086"/>
                </a:lnTo>
                <a:cubicBezTo>
                  <a:pt x="19440" y="3086"/>
                  <a:pt x="18360" y="1543"/>
                  <a:pt x="17280" y="1543"/>
                </a:cubicBezTo>
                <a:cubicBezTo>
                  <a:pt x="17280" y="1543"/>
                  <a:pt x="17280" y="0"/>
                  <a:pt x="16200" y="0"/>
                </a:cubicBezTo>
                <a:cubicBezTo>
                  <a:pt x="16200" y="0"/>
                  <a:pt x="15120" y="1543"/>
                  <a:pt x="14040" y="1543"/>
                </a:cubicBezTo>
                <a:cubicBezTo>
                  <a:pt x="14040" y="1543"/>
                  <a:pt x="12960" y="1543"/>
                  <a:pt x="11880" y="1543"/>
                </a:cubicBezTo>
                <a:lnTo>
                  <a:pt x="11880" y="1543"/>
                </a:lnTo>
                <a:lnTo>
                  <a:pt x="10800" y="1543"/>
                </a:lnTo>
                <a:lnTo>
                  <a:pt x="10800" y="1543"/>
                </a:lnTo>
                <a:cubicBezTo>
                  <a:pt x="10800" y="3086"/>
                  <a:pt x="9720" y="3086"/>
                  <a:pt x="8640" y="3086"/>
                </a:cubicBezTo>
                <a:cubicBezTo>
                  <a:pt x="8640" y="3086"/>
                  <a:pt x="8640" y="1543"/>
                  <a:pt x="7560" y="1543"/>
                </a:cubicBezTo>
                <a:cubicBezTo>
                  <a:pt x="7560" y="1543"/>
                  <a:pt x="7560" y="3086"/>
                  <a:pt x="6480" y="3086"/>
                </a:cubicBezTo>
                <a:cubicBezTo>
                  <a:pt x="6480" y="7714"/>
                  <a:pt x="0" y="6171"/>
                  <a:pt x="0" y="9257"/>
                </a:cubicBezTo>
                <a:cubicBezTo>
                  <a:pt x="0" y="10800"/>
                  <a:pt x="1080" y="10800"/>
                  <a:pt x="1080" y="10800"/>
                </a:cubicBezTo>
                <a:lnTo>
                  <a:pt x="1080" y="10800"/>
                </a:lnTo>
                <a:lnTo>
                  <a:pt x="1080" y="12343"/>
                </a:lnTo>
                <a:lnTo>
                  <a:pt x="1080" y="12343"/>
                </a:lnTo>
                <a:lnTo>
                  <a:pt x="1080" y="12343"/>
                </a:lnTo>
                <a:cubicBezTo>
                  <a:pt x="1080" y="13886"/>
                  <a:pt x="2160" y="13886"/>
                  <a:pt x="3240" y="13886"/>
                </a:cubicBezTo>
                <a:cubicBezTo>
                  <a:pt x="4320" y="13886"/>
                  <a:pt x="4320" y="16971"/>
                  <a:pt x="4320" y="18514"/>
                </a:cubicBezTo>
                <a:cubicBezTo>
                  <a:pt x="4320" y="20057"/>
                  <a:pt x="4320" y="21600"/>
                  <a:pt x="5400" y="21600"/>
                </a:cubicBezTo>
                <a:cubicBezTo>
                  <a:pt x="6480" y="21600"/>
                  <a:pt x="7560" y="18514"/>
                  <a:pt x="8640" y="18514"/>
                </a:cubicBezTo>
                <a:cubicBezTo>
                  <a:pt x="8640" y="20057"/>
                  <a:pt x="9720" y="20057"/>
                  <a:pt x="9720" y="20057"/>
                </a:cubicBezTo>
                <a:lnTo>
                  <a:pt x="9720" y="20057"/>
                </a:lnTo>
                <a:lnTo>
                  <a:pt x="9720" y="20057"/>
                </a:lnTo>
                <a:lnTo>
                  <a:pt x="9720" y="20057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7" name="Фигура"/>
          <p:cNvSpPr/>
          <p:nvPr/>
        </p:nvSpPr>
        <p:spPr>
          <a:xfrm rot="480000">
            <a:off x="2748103" y="2789577"/>
            <a:ext cx="561976" cy="29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000"/>
                </a:moveTo>
                <a:cubicBezTo>
                  <a:pt x="20520" y="10800"/>
                  <a:pt x="19440" y="10800"/>
                  <a:pt x="18360" y="12600"/>
                </a:cubicBezTo>
                <a:cubicBezTo>
                  <a:pt x="17280" y="12600"/>
                  <a:pt x="15120" y="10800"/>
                  <a:pt x="15120" y="9000"/>
                </a:cubicBezTo>
                <a:cubicBezTo>
                  <a:pt x="12960" y="7200"/>
                  <a:pt x="11880" y="5400"/>
                  <a:pt x="10800" y="3600"/>
                </a:cubicBezTo>
                <a:cubicBezTo>
                  <a:pt x="10800" y="1800"/>
                  <a:pt x="10800" y="1800"/>
                  <a:pt x="9720" y="0"/>
                </a:cubicBezTo>
                <a:cubicBezTo>
                  <a:pt x="9720" y="1800"/>
                  <a:pt x="9720" y="1800"/>
                  <a:pt x="9720" y="1800"/>
                </a:cubicBezTo>
                <a:cubicBezTo>
                  <a:pt x="8640" y="1800"/>
                  <a:pt x="7560" y="1800"/>
                  <a:pt x="7560" y="1800"/>
                </a:cubicBezTo>
                <a:cubicBezTo>
                  <a:pt x="6480" y="1800"/>
                  <a:pt x="6480" y="1800"/>
                  <a:pt x="5400" y="1800"/>
                </a:cubicBezTo>
                <a:cubicBezTo>
                  <a:pt x="5400" y="5400"/>
                  <a:pt x="4320" y="5400"/>
                  <a:pt x="2160" y="5400"/>
                </a:cubicBezTo>
                <a:cubicBezTo>
                  <a:pt x="2160" y="9000"/>
                  <a:pt x="0" y="7200"/>
                  <a:pt x="0" y="9000"/>
                </a:cubicBezTo>
                <a:cubicBezTo>
                  <a:pt x="0" y="10800"/>
                  <a:pt x="2160" y="10800"/>
                  <a:pt x="2160" y="10800"/>
                </a:cubicBezTo>
                <a:cubicBezTo>
                  <a:pt x="3240" y="10800"/>
                  <a:pt x="3240" y="10800"/>
                  <a:pt x="4320" y="9000"/>
                </a:cubicBezTo>
                <a:cubicBezTo>
                  <a:pt x="4320" y="10800"/>
                  <a:pt x="4320" y="12600"/>
                  <a:pt x="4320" y="12600"/>
                </a:cubicBezTo>
                <a:cubicBezTo>
                  <a:pt x="5400" y="14400"/>
                  <a:pt x="5400" y="14400"/>
                  <a:pt x="6480" y="14400"/>
                </a:cubicBezTo>
                <a:lnTo>
                  <a:pt x="5400" y="14400"/>
                </a:lnTo>
                <a:lnTo>
                  <a:pt x="5400" y="14400"/>
                </a:lnTo>
                <a:lnTo>
                  <a:pt x="5400" y="16200"/>
                </a:lnTo>
                <a:lnTo>
                  <a:pt x="5400" y="16200"/>
                </a:lnTo>
                <a:cubicBezTo>
                  <a:pt x="6480" y="18000"/>
                  <a:pt x="7560" y="16200"/>
                  <a:pt x="8640" y="19800"/>
                </a:cubicBezTo>
                <a:lnTo>
                  <a:pt x="9720" y="19800"/>
                </a:lnTo>
                <a:cubicBezTo>
                  <a:pt x="10800" y="19800"/>
                  <a:pt x="11880" y="18000"/>
                  <a:pt x="11880" y="18000"/>
                </a:cubicBezTo>
                <a:cubicBezTo>
                  <a:pt x="12960" y="18000"/>
                  <a:pt x="12960" y="19800"/>
                  <a:pt x="12960" y="19800"/>
                </a:cubicBezTo>
                <a:cubicBezTo>
                  <a:pt x="14040" y="19800"/>
                  <a:pt x="15120" y="21600"/>
                  <a:pt x="15120" y="21600"/>
                </a:cubicBezTo>
                <a:cubicBezTo>
                  <a:pt x="15120" y="21600"/>
                  <a:pt x="15120" y="19800"/>
                  <a:pt x="16200" y="19800"/>
                </a:cubicBezTo>
                <a:cubicBezTo>
                  <a:pt x="16200" y="19800"/>
                  <a:pt x="16200" y="18000"/>
                  <a:pt x="17280" y="18000"/>
                </a:cubicBezTo>
                <a:cubicBezTo>
                  <a:pt x="17280" y="18000"/>
                  <a:pt x="20520" y="19800"/>
                  <a:pt x="20520" y="18000"/>
                </a:cubicBezTo>
                <a:cubicBezTo>
                  <a:pt x="20520" y="12600"/>
                  <a:pt x="21600" y="12600"/>
                  <a:pt x="21600" y="7200"/>
                </a:cubicBezTo>
                <a:lnTo>
                  <a:pt x="21600" y="7200"/>
                </a:lnTo>
                <a:lnTo>
                  <a:pt x="21600" y="9000"/>
                </a:lnTo>
                <a:lnTo>
                  <a:pt x="21600" y="90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8" name="Фигура"/>
          <p:cNvSpPr/>
          <p:nvPr/>
        </p:nvSpPr>
        <p:spPr>
          <a:xfrm rot="480000">
            <a:off x="2597285" y="2651305"/>
            <a:ext cx="311151" cy="249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9440"/>
                </a:moveTo>
                <a:cubicBezTo>
                  <a:pt x="11782" y="17280"/>
                  <a:pt x="15709" y="19440"/>
                  <a:pt x="15709" y="15120"/>
                </a:cubicBezTo>
                <a:cubicBezTo>
                  <a:pt x="19636" y="15120"/>
                  <a:pt x="21600" y="15120"/>
                  <a:pt x="21600" y="10800"/>
                </a:cubicBezTo>
                <a:cubicBezTo>
                  <a:pt x="17673" y="10800"/>
                  <a:pt x="19636" y="2160"/>
                  <a:pt x="15709" y="2160"/>
                </a:cubicBezTo>
                <a:lnTo>
                  <a:pt x="15709" y="2160"/>
                </a:lnTo>
                <a:cubicBezTo>
                  <a:pt x="13745" y="2160"/>
                  <a:pt x="11782" y="0"/>
                  <a:pt x="11782" y="0"/>
                </a:cubicBezTo>
                <a:cubicBezTo>
                  <a:pt x="9818" y="0"/>
                  <a:pt x="9818" y="0"/>
                  <a:pt x="9818" y="0"/>
                </a:cubicBezTo>
                <a:cubicBezTo>
                  <a:pt x="7855" y="0"/>
                  <a:pt x="7855" y="0"/>
                  <a:pt x="7855" y="0"/>
                </a:cubicBezTo>
                <a:lnTo>
                  <a:pt x="5891" y="0"/>
                </a:lnTo>
                <a:cubicBezTo>
                  <a:pt x="5891" y="4320"/>
                  <a:pt x="3927" y="4320"/>
                  <a:pt x="3927" y="6480"/>
                </a:cubicBezTo>
                <a:cubicBezTo>
                  <a:pt x="3927" y="8640"/>
                  <a:pt x="3927" y="8640"/>
                  <a:pt x="5891" y="8640"/>
                </a:cubicBezTo>
                <a:lnTo>
                  <a:pt x="5891" y="8640"/>
                </a:lnTo>
                <a:cubicBezTo>
                  <a:pt x="5891" y="12960"/>
                  <a:pt x="0" y="12960"/>
                  <a:pt x="0" y="17280"/>
                </a:cubicBezTo>
                <a:cubicBezTo>
                  <a:pt x="0" y="19440"/>
                  <a:pt x="1964" y="21600"/>
                  <a:pt x="1964" y="21600"/>
                </a:cubicBezTo>
                <a:cubicBezTo>
                  <a:pt x="3927" y="21600"/>
                  <a:pt x="5891" y="19440"/>
                  <a:pt x="5891" y="19440"/>
                </a:cubicBezTo>
                <a:cubicBezTo>
                  <a:pt x="7855" y="19440"/>
                  <a:pt x="9818" y="19440"/>
                  <a:pt x="11782" y="19440"/>
                </a:cubicBezTo>
                <a:lnTo>
                  <a:pt x="11782" y="19440"/>
                </a:lnTo>
                <a:lnTo>
                  <a:pt x="11782" y="19440"/>
                </a:lnTo>
                <a:lnTo>
                  <a:pt x="11782" y="1944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9" name="Фигура"/>
          <p:cNvSpPr/>
          <p:nvPr/>
        </p:nvSpPr>
        <p:spPr>
          <a:xfrm rot="480000">
            <a:off x="2173462" y="2435576"/>
            <a:ext cx="585789" cy="349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714"/>
                </a:moveTo>
                <a:cubicBezTo>
                  <a:pt x="1029" y="7714"/>
                  <a:pt x="2057" y="6171"/>
                  <a:pt x="2057" y="4629"/>
                </a:cubicBezTo>
                <a:lnTo>
                  <a:pt x="2057" y="3086"/>
                </a:lnTo>
                <a:cubicBezTo>
                  <a:pt x="2057" y="3086"/>
                  <a:pt x="3086" y="1543"/>
                  <a:pt x="3086" y="0"/>
                </a:cubicBezTo>
                <a:lnTo>
                  <a:pt x="3086" y="0"/>
                </a:lnTo>
                <a:cubicBezTo>
                  <a:pt x="4114" y="1543"/>
                  <a:pt x="4114" y="1543"/>
                  <a:pt x="5143" y="1543"/>
                </a:cubicBezTo>
                <a:cubicBezTo>
                  <a:pt x="6171" y="3086"/>
                  <a:pt x="7200" y="3086"/>
                  <a:pt x="8229" y="3086"/>
                </a:cubicBezTo>
                <a:cubicBezTo>
                  <a:pt x="9257" y="3086"/>
                  <a:pt x="9257" y="4629"/>
                  <a:pt x="9257" y="4629"/>
                </a:cubicBezTo>
                <a:cubicBezTo>
                  <a:pt x="11314" y="4629"/>
                  <a:pt x="12343" y="3086"/>
                  <a:pt x="12343" y="3086"/>
                </a:cubicBezTo>
                <a:cubicBezTo>
                  <a:pt x="14400" y="3086"/>
                  <a:pt x="13371" y="6171"/>
                  <a:pt x="14400" y="6171"/>
                </a:cubicBezTo>
                <a:lnTo>
                  <a:pt x="15429" y="4629"/>
                </a:lnTo>
                <a:cubicBezTo>
                  <a:pt x="15429" y="6171"/>
                  <a:pt x="15429" y="6171"/>
                  <a:pt x="16457" y="6171"/>
                </a:cubicBezTo>
                <a:lnTo>
                  <a:pt x="16457" y="6171"/>
                </a:lnTo>
                <a:cubicBezTo>
                  <a:pt x="17486" y="6171"/>
                  <a:pt x="17486" y="7714"/>
                  <a:pt x="18514" y="7714"/>
                </a:cubicBezTo>
                <a:lnTo>
                  <a:pt x="18514" y="7714"/>
                </a:lnTo>
                <a:lnTo>
                  <a:pt x="18514" y="7714"/>
                </a:lnTo>
                <a:lnTo>
                  <a:pt x="18514" y="7714"/>
                </a:lnTo>
                <a:cubicBezTo>
                  <a:pt x="18514" y="7714"/>
                  <a:pt x="18514" y="7714"/>
                  <a:pt x="19543" y="7714"/>
                </a:cubicBezTo>
                <a:cubicBezTo>
                  <a:pt x="19543" y="7714"/>
                  <a:pt x="19543" y="7714"/>
                  <a:pt x="20571" y="7714"/>
                </a:cubicBezTo>
                <a:cubicBezTo>
                  <a:pt x="21600" y="7714"/>
                  <a:pt x="20571" y="9257"/>
                  <a:pt x="20571" y="10800"/>
                </a:cubicBezTo>
                <a:lnTo>
                  <a:pt x="21600" y="10800"/>
                </a:lnTo>
                <a:cubicBezTo>
                  <a:pt x="20571" y="10800"/>
                  <a:pt x="20571" y="10800"/>
                  <a:pt x="20571" y="10800"/>
                </a:cubicBezTo>
                <a:lnTo>
                  <a:pt x="19543" y="10800"/>
                </a:lnTo>
                <a:cubicBezTo>
                  <a:pt x="19543" y="13886"/>
                  <a:pt x="18514" y="13886"/>
                  <a:pt x="18514" y="15429"/>
                </a:cubicBezTo>
                <a:cubicBezTo>
                  <a:pt x="18514" y="16971"/>
                  <a:pt x="18514" y="16971"/>
                  <a:pt x="19543" y="16971"/>
                </a:cubicBezTo>
                <a:lnTo>
                  <a:pt x="19543" y="16971"/>
                </a:lnTo>
                <a:cubicBezTo>
                  <a:pt x="19543" y="20057"/>
                  <a:pt x="17486" y="20057"/>
                  <a:pt x="16457" y="21600"/>
                </a:cubicBezTo>
                <a:cubicBezTo>
                  <a:pt x="16457" y="21600"/>
                  <a:pt x="16457" y="20057"/>
                  <a:pt x="14400" y="20057"/>
                </a:cubicBezTo>
                <a:cubicBezTo>
                  <a:pt x="14400" y="20057"/>
                  <a:pt x="14400" y="20057"/>
                  <a:pt x="13371" y="20057"/>
                </a:cubicBezTo>
                <a:cubicBezTo>
                  <a:pt x="13371" y="20057"/>
                  <a:pt x="13371" y="20057"/>
                  <a:pt x="12343" y="20057"/>
                </a:cubicBezTo>
                <a:cubicBezTo>
                  <a:pt x="11314" y="18514"/>
                  <a:pt x="11314" y="20057"/>
                  <a:pt x="10286" y="16971"/>
                </a:cubicBezTo>
                <a:cubicBezTo>
                  <a:pt x="10286" y="16971"/>
                  <a:pt x="10286" y="16971"/>
                  <a:pt x="9257" y="16971"/>
                </a:cubicBezTo>
                <a:cubicBezTo>
                  <a:pt x="9257" y="16971"/>
                  <a:pt x="9257" y="16971"/>
                  <a:pt x="8229" y="16971"/>
                </a:cubicBezTo>
                <a:cubicBezTo>
                  <a:pt x="6171" y="16971"/>
                  <a:pt x="7200" y="13886"/>
                  <a:pt x="5143" y="13886"/>
                </a:cubicBezTo>
                <a:cubicBezTo>
                  <a:pt x="5143" y="13886"/>
                  <a:pt x="5143" y="13886"/>
                  <a:pt x="4114" y="13886"/>
                </a:cubicBezTo>
                <a:cubicBezTo>
                  <a:pt x="2057" y="13886"/>
                  <a:pt x="0" y="7714"/>
                  <a:pt x="0" y="7714"/>
                </a:cubicBezTo>
                <a:lnTo>
                  <a:pt x="0" y="7714"/>
                </a:lnTo>
                <a:lnTo>
                  <a:pt x="0" y="7714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0" name="Фигура"/>
          <p:cNvSpPr/>
          <p:nvPr/>
        </p:nvSpPr>
        <p:spPr>
          <a:xfrm rot="480000">
            <a:off x="1995628" y="2498959"/>
            <a:ext cx="395288" cy="271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57" y="1964"/>
                </a:moveTo>
                <a:cubicBezTo>
                  <a:pt x="9257" y="1964"/>
                  <a:pt x="9257" y="0"/>
                  <a:pt x="7714" y="0"/>
                </a:cubicBezTo>
                <a:lnTo>
                  <a:pt x="7714" y="1964"/>
                </a:lnTo>
                <a:lnTo>
                  <a:pt x="6171" y="1964"/>
                </a:lnTo>
                <a:cubicBezTo>
                  <a:pt x="4629" y="3927"/>
                  <a:pt x="4629" y="5891"/>
                  <a:pt x="3086" y="5891"/>
                </a:cubicBezTo>
                <a:cubicBezTo>
                  <a:pt x="1543" y="7855"/>
                  <a:pt x="1543" y="9818"/>
                  <a:pt x="1543" y="11782"/>
                </a:cubicBezTo>
                <a:cubicBezTo>
                  <a:pt x="1543" y="13745"/>
                  <a:pt x="1543" y="13745"/>
                  <a:pt x="1543" y="15709"/>
                </a:cubicBezTo>
                <a:lnTo>
                  <a:pt x="0" y="15709"/>
                </a:lnTo>
                <a:cubicBezTo>
                  <a:pt x="0" y="17673"/>
                  <a:pt x="1543" y="17673"/>
                  <a:pt x="1543" y="19636"/>
                </a:cubicBezTo>
                <a:cubicBezTo>
                  <a:pt x="1543" y="19636"/>
                  <a:pt x="0" y="19636"/>
                  <a:pt x="0" y="21600"/>
                </a:cubicBezTo>
                <a:cubicBezTo>
                  <a:pt x="0" y="21600"/>
                  <a:pt x="1543" y="21600"/>
                  <a:pt x="3086" y="21600"/>
                </a:cubicBezTo>
                <a:cubicBezTo>
                  <a:pt x="6171" y="21600"/>
                  <a:pt x="7714" y="19636"/>
                  <a:pt x="10800" y="19636"/>
                </a:cubicBezTo>
                <a:lnTo>
                  <a:pt x="10800" y="21600"/>
                </a:lnTo>
                <a:cubicBezTo>
                  <a:pt x="12343" y="21600"/>
                  <a:pt x="12343" y="21600"/>
                  <a:pt x="12343" y="21600"/>
                </a:cubicBezTo>
                <a:lnTo>
                  <a:pt x="13886" y="21600"/>
                </a:lnTo>
                <a:cubicBezTo>
                  <a:pt x="13886" y="21600"/>
                  <a:pt x="13886" y="21600"/>
                  <a:pt x="15429" y="21600"/>
                </a:cubicBezTo>
                <a:cubicBezTo>
                  <a:pt x="18514" y="19636"/>
                  <a:pt x="18514" y="17673"/>
                  <a:pt x="21600" y="13745"/>
                </a:cubicBezTo>
                <a:cubicBezTo>
                  <a:pt x="20057" y="13745"/>
                  <a:pt x="20057" y="9818"/>
                  <a:pt x="16971" y="9818"/>
                </a:cubicBezTo>
                <a:cubicBezTo>
                  <a:pt x="16971" y="9818"/>
                  <a:pt x="16971" y="9818"/>
                  <a:pt x="15429" y="9818"/>
                </a:cubicBezTo>
                <a:cubicBezTo>
                  <a:pt x="12343" y="9818"/>
                  <a:pt x="10800" y="3927"/>
                  <a:pt x="9257" y="1964"/>
                </a:cubicBezTo>
                <a:lnTo>
                  <a:pt x="9257" y="1964"/>
                </a:lnTo>
                <a:lnTo>
                  <a:pt x="9257" y="1964"/>
                </a:lnTo>
                <a:lnTo>
                  <a:pt x="9257" y="1964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1" name="Фигура"/>
          <p:cNvSpPr/>
          <p:nvPr/>
        </p:nvSpPr>
        <p:spPr>
          <a:xfrm rot="480000">
            <a:off x="2543363" y="2814772"/>
            <a:ext cx="250826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21600"/>
                </a:moveTo>
                <a:cubicBezTo>
                  <a:pt x="7200" y="18277"/>
                  <a:pt x="21600" y="19938"/>
                  <a:pt x="21600" y="14954"/>
                </a:cubicBezTo>
                <a:cubicBezTo>
                  <a:pt x="21600" y="14954"/>
                  <a:pt x="19200" y="14954"/>
                  <a:pt x="16800" y="14954"/>
                </a:cubicBezTo>
                <a:cubicBezTo>
                  <a:pt x="16800" y="11631"/>
                  <a:pt x="14400" y="11631"/>
                  <a:pt x="14400" y="11631"/>
                </a:cubicBezTo>
                <a:cubicBezTo>
                  <a:pt x="14400" y="9969"/>
                  <a:pt x="14400" y="8308"/>
                  <a:pt x="12000" y="8308"/>
                </a:cubicBezTo>
                <a:cubicBezTo>
                  <a:pt x="12000" y="8308"/>
                  <a:pt x="9600" y="8308"/>
                  <a:pt x="9600" y="6646"/>
                </a:cubicBezTo>
                <a:cubicBezTo>
                  <a:pt x="9600" y="6646"/>
                  <a:pt x="9600" y="6646"/>
                  <a:pt x="9600" y="4985"/>
                </a:cubicBezTo>
                <a:cubicBezTo>
                  <a:pt x="9600" y="4985"/>
                  <a:pt x="9600" y="4985"/>
                  <a:pt x="9600" y="3323"/>
                </a:cubicBezTo>
                <a:cubicBezTo>
                  <a:pt x="7200" y="4985"/>
                  <a:pt x="7200" y="4985"/>
                  <a:pt x="4800" y="4985"/>
                </a:cubicBezTo>
                <a:cubicBezTo>
                  <a:pt x="4800" y="4985"/>
                  <a:pt x="2400" y="3323"/>
                  <a:pt x="2400" y="1662"/>
                </a:cubicBezTo>
                <a:lnTo>
                  <a:pt x="2400" y="0"/>
                </a:lnTo>
                <a:lnTo>
                  <a:pt x="2400" y="0"/>
                </a:lnTo>
                <a:lnTo>
                  <a:pt x="2400" y="1662"/>
                </a:lnTo>
                <a:lnTo>
                  <a:pt x="2400" y="1662"/>
                </a:lnTo>
                <a:cubicBezTo>
                  <a:pt x="2400" y="3323"/>
                  <a:pt x="0" y="3323"/>
                  <a:pt x="0" y="6646"/>
                </a:cubicBezTo>
                <a:cubicBezTo>
                  <a:pt x="0" y="8308"/>
                  <a:pt x="2400" y="9969"/>
                  <a:pt x="2400" y="13292"/>
                </a:cubicBezTo>
                <a:cubicBezTo>
                  <a:pt x="2400" y="13292"/>
                  <a:pt x="2400" y="13292"/>
                  <a:pt x="2400" y="14954"/>
                </a:cubicBezTo>
                <a:lnTo>
                  <a:pt x="2400" y="16615"/>
                </a:lnTo>
                <a:cubicBezTo>
                  <a:pt x="2400" y="18277"/>
                  <a:pt x="4800" y="18277"/>
                  <a:pt x="4800" y="18277"/>
                </a:cubicBezTo>
                <a:cubicBezTo>
                  <a:pt x="4800" y="19938"/>
                  <a:pt x="7200" y="19938"/>
                  <a:pt x="7200" y="21600"/>
                </a:cubicBezTo>
                <a:lnTo>
                  <a:pt x="7200" y="21600"/>
                </a:lnTo>
                <a:lnTo>
                  <a:pt x="7200" y="21600"/>
                </a:lnTo>
                <a:lnTo>
                  <a:pt x="72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2" name="Фигура"/>
          <p:cNvSpPr/>
          <p:nvPr/>
        </p:nvSpPr>
        <p:spPr>
          <a:xfrm rot="480000">
            <a:off x="2275070" y="2706857"/>
            <a:ext cx="306389" cy="32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85"/>
                </a:moveTo>
                <a:cubicBezTo>
                  <a:pt x="21600" y="4985"/>
                  <a:pt x="21600" y="3323"/>
                  <a:pt x="17673" y="3323"/>
                </a:cubicBezTo>
                <a:cubicBezTo>
                  <a:pt x="17673" y="3323"/>
                  <a:pt x="17673" y="3323"/>
                  <a:pt x="15709" y="3323"/>
                </a:cubicBezTo>
                <a:cubicBezTo>
                  <a:pt x="15709" y="3323"/>
                  <a:pt x="15709" y="3323"/>
                  <a:pt x="13745" y="3323"/>
                </a:cubicBezTo>
                <a:cubicBezTo>
                  <a:pt x="11782" y="1662"/>
                  <a:pt x="11782" y="3323"/>
                  <a:pt x="9818" y="0"/>
                </a:cubicBezTo>
                <a:cubicBezTo>
                  <a:pt x="9818" y="0"/>
                  <a:pt x="9818" y="0"/>
                  <a:pt x="7855" y="0"/>
                </a:cubicBezTo>
                <a:cubicBezTo>
                  <a:pt x="7855" y="0"/>
                  <a:pt x="7855" y="0"/>
                  <a:pt x="5891" y="0"/>
                </a:cubicBezTo>
                <a:lnTo>
                  <a:pt x="5891" y="0"/>
                </a:lnTo>
                <a:cubicBezTo>
                  <a:pt x="1964" y="3323"/>
                  <a:pt x="1964" y="4985"/>
                  <a:pt x="0" y="4985"/>
                </a:cubicBezTo>
                <a:cubicBezTo>
                  <a:pt x="1964" y="6646"/>
                  <a:pt x="3927" y="6646"/>
                  <a:pt x="3927" y="8308"/>
                </a:cubicBezTo>
                <a:cubicBezTo>
                  <a:pt x="3927" y="9969"/>
                  <a:pt x="7855" y="8308"/>
                  <a:pt x="7855" y="11631"/>
                </a:cubicBezTo>
                <a:cubicBezTo>
                  <a:pt x="7855" y="13292"/>
                  <a:pt x="5891" y="13292"/>
                  <a:pt x="5891" y="13292"/>
                </a:cubicBezTo>
                <a:cubicBezTo>
                  <a:pt x="5891" y="16615"/>
                  <a:pt x="9818" y="16615"/>
                  <a:pt x="9818" y="19938"/>
                </a:cubicBezTo>
                <a:cubicBezTo>
                  <a:pt x="9818" y="19938"/>
                  <a:pt x="7855" y="19938"/>
                  <a:pt x="7855" y="21600"/>
                </a:cubicBezTo>
                <a:cubicBezTo>
                  <a:pt x="7855" y="21600"/>
                  <a:pt x="7855" y="21600"/>
                  <a:pt x="9818" y="21600"/>
                </a:cubicBezTo>
                <a:lnTo>
                  <a:pt x="9818" y="21600"/>
                </a:lnTo>
                <a:cubicBezTo>
                  <a:pt x="11782" y="21600"/>
                  <a:pt x="11782" y="21600"/>
                  <a:pt x="13745" y="21600"/>
                </a:cubicBezTo>
                <a:cubicBezTo>
                  <a:pt x="13745" y="21600"/>
                  <a:pt x="13745" y="19938"/>
                  <a:pt x="15709" y="19938"/>
                </a:cubicBezTo>
                <a:cubicBezTo>
                  <a:pt x="17673" y="19938"/>
                  <a:pt x="17673" y="21600"/>
                  <a:pt x="19636" y="21600"/>
                </a:cubicBezTo>
                <a:cubicBezTo>
                  <a:pt x="21600" y="21600"/>
                  <a:pt x="21600" y="19938"/>
                  <a:pt x="21600" y="18277"/>
                </a:cubicBezTo>
                <a:cubicBezTo>
                  <a:pt x="21600" y="14954"/>
                  <a:pt x="19636" y="13292"/>
                  <a:pt x="19636" y="11631"/>
                </a:cubicBezTo>
                <a:cubicBezTo>
                  <a:pt x="19636" y="8308"/>
                  <a:pt x="21600" y="8308"/>
                  <a:pt x="21600" y="6646"/>
                </a:cubicBezTo>
                <a:lnTo>
                  <a:pt x="21600" y="6646"/>
                </a:lnTo>
                <a:lnTo>
                  <a:pt x="21600" y="4985"/>
                </a:lnTo>
                <a:lnTo>
                  <a:pt x="21600" y="4985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3" name="Фигура"/>
          <p:cNvSpPr/>
          <p:nvPr/>
        </p:nvSpPr>
        <p:spPr>
          <a:xfrm rot="480000">
            <a:off x="2655972" y="2883087"/>
            <a:ext cx="309563" cy="17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14"/>
                </a:moveTo>
                <a:cubicBezTo>
                  <a:pt x="19636" y="18514"/>
                  <a:pt x="19636" y="18514"/>
                  <a:pt x="19636" y="18514"/>
                </a:cubicBezTo>
                <a:lnTo>
                  <a:pt x="19636" y="18514"/>
                </a:lnTo>
                <a:lnTo>
                  <a:pt x="17673" y="18514"/>
                </a:lnTo>
                <a:lnTo>
                  <a:pt x="17673" y="18514"/>
                </a:lnTo>
                <a:cubicBezTo>
                  <a:pt x="17673" y="21600"/>
                  <a:pt x="15709" y="21600"/>
                  <a:pt x="13745" y="21600"/>
                </a:cubicBezTo>
                <a:cubicBezTo>
                  <a:pt x="13745" y="21600"/>
                  <a:pt x="13745" y="18514"/>
                  <a:pt x="11782" y="18514"/>
                </a:cubicBezTo>
                <a:cubicBezTo>
                  <a:pt x="11782" y="18514"/>
                  <a:pt x="11782" y="21600"/>
                  <a:pt x="9818" y="21600"/>
                </a:cubicBezTo>
                <a:cubicBezTo>
                  <a:pt x="9818" y="21600"/>
                  <a:pt x="7855" y="21600"/>
                  <a:pt x="5891" y="21600"/>
                </a:cubicBezTo>
                <a:cubicBezTo>
                  <a:pt x="5891" y="15429"/>
                  <a:pt x="3927" y="15429"/>
                  <a:pt x="3927" y="15429"/>
                </a:cubicBezTo>
                <a:cubicBezTo>
                  <a:pt x="3927" y="12343"/>
                  <a:pt x="3927" y="9257"/>
                  <a:pt x="1964" y="9257"/>
                </a:cubicBezTo>
                <a:cubicBezTo>
                  <a:pt x="1964" y="9257"/>
                  <a:pt x="0" y="9257"/>
                  <a:pt x="0" y="6171"/>
                </a:cubicBezTo>
                <a:cubicBezTo>
                  <a:pt x="0" y="6171"/>
                  <a:pt x="0" y="6171"/>
                  <a:pt x="0" y="3086"/>
                </a:cubicBezTo>
                <a:cubicBezTo>
                  <a:pt x="0" y="3086"/>
                  <a:pt x="0" y="3086"/>
                  <a:pt x="0" y="0"/>
                </a:cubicBezTo>
                <a:lnTo>
                  <a:pt x="0" y="0"/>
                </a:lnTo>
                <a:cubicBezTo>
                  <a:pt x="1964" y="0"/>
                  <a:pt x="3927" y="0"/>
                  <a:pt x="5891" y="0"/>
                </a:cubicBezTo>
                <a:cubicBezTo>
                  <a:pt x="5891" y="3086"/>
                  <a:pt x="9818" y="3086"/>
                  <a:pt x="9818" y="3086"/>
                </a:cubicBezTo>
                <a:cubicBezTo>
                  <a:pt x="11782" y="3086"/>
                  <a:pt x="11782" y="3086"/>
                  <a:pt x="13745" y="0"/>
                </a:cubicBezTo>
                <a:cubicBezTo>
                  <a:pt x="13745" y="3086"/>
                  <a:pt x="13745" y="6171"/>
                  <a:pt x="13745" y="6171"/>
                </a:cubicBezTo>
                <a:cubicBezTo>
                  <a:pt x="15709" y="9257"/>
                  <a:pt x="15709" y="9257"/>
                  <a:pt x="17673" y="9257"/>
                </a:cubicBezTo>
                <a:lnTo>
                  <a:pt x="15709" y="9257"/>
                </a:lnTo>
                <a:lnTo>
                  <a:pt x="15709" y="9257"/>
                </a:lnTo>
                <a:lnTo>
                  <a:pt x="15709" y="12343"/>
                </a:lnTo>
                <a:lnTo>
                  <a:pt x="15709" y="12343"/>
                </a:lnTo>
                <a:cubicBezTo>
                  <a:pt x="17673" y="15429"/>
                  <a:pt x="19636" y="12343"/>
                  <a:pt x="21600" y="15429"/>
                </a:cubicBezTo>
                <a:lnTo>
                  <a:pt x="21600" y="15429"/>
                </a:lnTo>
                <a:lnTo>
                  <a:pt x="21600" y="18514"/>
                </a:lnTo>
                <a:lnTo>
                  <a:pt x="21600" y="18514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4" name="Фигура"/>
          <p:cNvSpPr/>
          <p:nvPr/>
        </p:nvSpPr>
        <p:spPr>
          <a:xfrm rot="480000">
            <a:off x="2278331" y="3429339"/>
            <a:ext cx="588964" cy="495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1" y="6480"/>
                </a:moveTo>
                <a:cubicBezTo>
                  <a:pt x="13371" y="7560"/>
                  <a:pt x="17486" y="8640"/>
                  <a:pt x="18514" y="8640"/>
                </a:cubicBezTo>
                <a:cubicBezTo>
                  <a:pt x="18514" y="8640"/>
                  <a:pt x="18514" y="8640"/>
                  <a:pt x="18514" y="7560"/>
                </a:cubicBezTo>
                <a:lnTo>
                  <a:pt x="18514" y="7560"/>
                </a:lnTo>
                <a:lnTo>
                  <a:pt x="18514" y="7560"/>
                </a:lnTo>
                <a:lnTo>
                  <a:pt x="18514" y="7560"/>
                </a:lnTo>
                <a:lnTo>
                  <a:pt x="18514" y="7560"/>
                </a:lnTo>
                <a:cubicBezTo>
                  <a:pt x="18514" y="8640"/>
                  <a:pt x="17486" y="8640"/>
                  <a:pt x="17486" y="9720"/>
                </a:cubicBezTo>
                <a:cubicBezTo>
                  <a:pt x="17486" y="10800"/>
                  <a:pt x="19543" y="11880"/>
                  <a:pt x="19543" y="11880"/>
                </a:cubicBezTo>
                <a:cubicBezTo>
                  <a:pt x="20571" y="12960"/>
                  <a:pt x="20571" y="16200"/>
                  <a:pt x="21600" y="17280"/>
                </a:cubicBezTo>
                <a:cubicBezTo>
                  <a:pt x="21600" y="17280"/>
                  <a:pt x="21600" y="17280"/>
                  <a:pt x="20571" y="17280"/>
                </a:cubicBezTo>
                <a:lnTo>
                  <a:pt x="20571" y="18360"/>
                </a:lnTo>
                <a:cubicBezTo>
                  <a:pt x="19543" y="18360"/>
                  <a:pt x="18514" y="18360"/>
                  <a:pt x="17486" y="18360"/>
                </a:cubicBezTo>
                <a:cubicBezTo>
                  <a:pt x="16457" y="18360"/>
                  <a:pt x="16457" y="18360"/>
                  <a:pt x="16457" y="18360"/>
                </a:cubicBezTo>
                <a:cubicBezTo>
                  <a:pt x="15429" y="18360"/>
                  <a:pt x="14400" y="18360"/>
                  <a:pt x="13371" y="18360"/>
                </a:cubicBezTo>
                <a:cubicBezTo>
                  <a:pt x="11314" y="18360"/>
                  <a:pt x="12343" y="21600"/>
                  <a:pt x="11314" y="21600"/>
                </a:cubicBezTo>
                <a:cubicBezTo>
                  <a:pt x="10286" y="21600"/>
                  <a:pt x="10286" y="21600"/>
                  <a:pt x="9257" y="21600"/>
                </a:cubicBezTo>
                <a:cubicBezTo>
                  <a:pt x="9257" y="19440"/>
                  <a:pt x="9257" y="18360"/>
                  <a:pt x="9257" y="17280"/>
                </a:cubicBezTo>
                <a:lnTo>
                  <a:pt x="9257" y="17280"/>
                </a:lnTo>
                <a:lnTo>
                  <a:pt x="7200" y="14040"/>
                </a:lnTo>
                <a:lnTo>
                  <a:pt x="7200" y="14040"/>
                </a:lnTo>
                <a:cubicBezTo>
                  <a:pt x="6171" y="14040"/>
                  <a:pt x="6171" y="12960"/>
                  <a:pt x="6171" y="12960"/>
                </a:cubicBezTo>
                <a:lnTo>
                  <a:pt x="5143" y="12960"/>
                </a:lnTo>
                <a:cubicBezTo>
                  <a:pt x="5143" y="12960"/>
                  <a:pt x="4114" y="12960"/>
                  <a:pt x="4114" y="11880"/>
                </a:cubicBezTo>
                <a:cubicBezTo>
                  <a:pt x="4114" y="10800"/>
                  <a:pt x="5143" y="10800"/>
                  <a:pt x="5143" y="10800"/>
                </a:cubicBezTo>
                <a:cubicBezTo>
                  <a:pt x="5143" y="8640"/>
                  <a:pt x="3086" y="8640"/>
                  <a:pt x="2057" y="7560"/>
                </a:cubicBezTo>
                <a:cubicBezTo>
                  <a:pt x="2057" y="6480"/>
                  <a:pt x="0" y="6480"/>
                  <a:pt x="0" y="5400"/>
                </a:cubicBezTo>
                <a:cubicBezTo>
                  <a:pt x="0" y="4320"/>
                  <a:pt x="0" y="3240"/>
                  <a:pt x="0" y="3240"/>
                </a:cubicBezTo>
                <a:cubicBezTo>
                  <a:pt x="0" y="3240"/>
                  <a:pt x="0" y="3240"/>
                  <a:pt x="0" y="2160"/>
                </a:cubicBezTo>
                <a:lnTo>
                  <a:pt x="0" y="2160"/>
                </a:lnTo>
                <a:lnTo>
                  <a:pt x="3086" y="1080"/>
                </a:lnTo>
                <a:lnTo>
                  <a:pt x="3086" y="1080"/>
                </a:lnTo>
                <a:cubicBezTo>
                  <a:pt x="3086" y="0"/>
                  <a:pt x="3086" y="0"/>
                  <a:pt x="4114" y="0"/>
                </a:cubicBezTo>
                <a:cubicBezTo>
                  <a:pt x="5143" y="0"/>
                  <a:pt x="6171" y="1080"/>
                  <a:pt x="6171" y="2160"/>
                </a:cubicBezTo>
                <a:cubicBezTo>
                  <a:pt x="6171" y="3240"/>
                  <a:pt x="8229" y="2160"/>
                  <a:pt x="8229" y="3240"/>
                </a:cubicBezTo>
                <a:cubicBezTo>
                  <a:pt x="9257" y="6480"/>
                  <a:pt x="12343" y="4320"/>
                  <a:pt x="13371" y="6480"/>
                </a:cubicBezTo>
                <a:lnTo>
                  <a:pt x="13371" y="6480"/>
                </a:lnTo>
                <a:lnTo>
                  <a:pt x="13371" y="6480"/>
                </a:lnTo>
                <a:lnTo>
                  <a:pt x="13371" y="648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5" name="Фигура"/>
          <p:cNvSpPr/>
          <p:nvPr/>
        </p:nvSpPr>
        <p:spPr>
          <a:xfrm rot="480000">
            <a:off x="2427467" y="3256134"/>
            <a:ext cx="306389" cy="31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21600"/>
                </a:moveTo>
                <a:cubicBezTo>
                  <a:pt x="17673" y="19938"/>
                  <a:pt x="21600" y="19938"/>
                  <a:pt x="21600" y="16615"/>
                </a:cubicBezTo>
                <a:cubicBezTo>
                  <a:pt x="21600" y="16615"/>
                  <a:pt x="21600" y="16615"/>
                  <a:pt x="21600" y="14954"/>
                </a:cubicBezTo>
                <a:lnTo>
                  <a:pt x="21600" y="13292"/>
                </a:lnTo>
                <a:cubicBezTo>
                  <a:pt x="21600" y="11631"/>
                  <a:pt x="21600" y="9969"/>
                  <a:pt x="21600" y="9969"/>
                </a:cubicBezTo>
                <a:lnTo>
                  <a:pt x="21600" y="9969"/>
                </a:lnTo>
                <a:lnTo>
                  <a:pt x="21600" y="9969"/>
                </a:lnTo>
                <a:lnTo>
                  <a:pt x="21600" y="9969"/>
                </a:lnTo>
                <a:cubicBezTo>
                  <a:pt x="19636" y="8308"/>
                  <a:pt x="17673" y="6646"/>
                  <a:pt x="15709" y="6646"/>
                </a:cubicBezTo>
                <a:cubicBezTo>
                  <a:pt x="15709" y="6646"/>
                  <a:pt x="15709" y="8308"/>
                  <a:pt x="13745" y="8308"/>
                </a:cubicBezTo>
                <a:cubicBezTo>
                  <a:pt x="11782" y="8308"/>
                  <a:pt x="13745" y="1662"/>
                  <a:pt x="9818" y="1662"/>
                </a:cubicBezTo>
                <a:cubicBezTo>
                  <a:pt x="9818" y="1662"/>
                  <a:pt x="9818" y="3323"/>
                  <a:pt x="7855" y="3323"/>
                </a:cubicBezTo>
                <a:cubicBezTo>
                  <a:pt x="7855" y="3323"/>
                  <a:pt x="3927" y="1662"/>
                  <a:pt x="3927" y="0"/>
                </a:cubicBezTo>
                <a:lnTo>
                  <a:pt x="1964" y="1662"/>
                </a:lnTo>
                <a:cubicBezTo>
                  <a:pt x="1964" y="4985"/>
                  <a:pt x="1964" y="6646"/>
                  <a:pt x="1964" y="8308"/>
                </a:cubicBezTo>
                <a:cubicBezTo>
                  <a:pt x="1964" y="9969"/>
                  <a:pt x="0" y="11631"/>
                  <a:pt x="0" y="11631"/>
                </a:cubicBezTo>
                <a:lnTo>
                  <a:pt x="0" y="11631"/>
                </a:lnTo>
                <a:lnTo>
                  <a:pt x="0" y="11631"/>
                </a:lnTo>
                <a:lnTo>
                  <a:pt x="0" y="11631"/>
                </a:lnTo>
                <a:cubicBezTo>
                  <a:pt x="1964" y="11631"/>
                  <a:pt x="3927" y="13292"/>
                  <a:pt x="3927" y="14954"/>
                </a:cubicBezTo>
                <a:cubicBezTo>
                  <a:pt x="3927" y="16615"/>
                  <a:pt x="7855" y="14954"/>
                  <a:pt x="7855" y="16615"/>
                </a:cubicBezTo>
                <a:cubicBezTo>
                  <a:pt x="9818" y="21600"/>
                  <a:pt x="15709" y="18277"/>
                  <a:pt x="17673" y="21600"/>
                </a:cubicBezTo>
                <a:lnTo>
                  <a:pt x="17673" y="21600"/>
                </a:lnTo>
                <a:lnTo>
                  <a:pt x="17673" y="21600"/>
                </a:lnTo>
                <a:lnTo>
                  <a:pt x="17673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6" name="Фигура"/>
          <p:cNvSpPr/>
          <p:nvPr/>
        </p:nvSpPr>
        <p:spPr>
          <a:xfrm rot="480000">
            <a:off x="1965562" y="3459488"/>
            <a:ext cx="561976" cy="44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600"/>
                </a:moveTo>
                <a:cubicBezTo>
                  <a:pt x="20520" y="15600"/>
                  <a:pt x="20520" y="16800"/>
                  <a:pt x="20520" y="16800"/>
                </a:cubicBezTo>
                <a:cubicBezTo>
                  <a:pt x="19440" y="16800"/>
                  <a:pt x="17280" y="16800"/>
                  <a:pt x="16200" y="19200"/>
                </a:cubicBezTo>
                <a:cubicBezTo>
                  <a:pt x="16200" y="20400"/>
                  <a:pt x="15120" y="21600"/>
                  <a:pt x="14040" y="21600"/>
                </a:cubicBezTo>
                <a:cubicBezTo>
                  <a:pt x="14040" y="21600"/>
                  <a:pt x="14040" y="19200"/>
                  <a:pt x="12960" y="19200"/>
                </a:cubicBezTo>
                <a:cubicBezTo>
                  <a:pt x="11880" y="19200"/>
                  <a:pt x="11880" y="20400"/>
                  <a:pt x="10800" y="20400"/>
                </a:cubicBezTo>
                <a:lnTo>
                  <a:pt x="9720" y="19200"/>
                </a:lnTo>
                <a:cubicBezTo>
                  <a:pt x="8640" y="19200"/>
                  <a:pt x="8640" y="20400"/>
                  <a:pt x="7560" y="20400"/>
                </a:cubicBezTo>
                <a:cubicBezTo>
                  <a:pt x="6480" y="20400"/>
                  <a:pt x="6480" y="19200"/>
                  <a:pt x="6480" y="19200"/>
                </a:cubicBezTo>
                <a:cubicBezTo>
                  <a:pt x="6480" y="19200"/>
                  <a:pt x="6480" y="20400"/>
                  <a:pt x="5400" y="20400"/>
                </a:cubicBezTo>
                <a:lnTo>
                  <a:pt x="4320" y="19200"/>
                </a:lnTo>
                <a:cubicBezTo>
                  <a:pt x="3240" y="19200"/>
                  <a:pt x="3240" y="20400"/>
                  <a:pt x="2160" y="20400"/>
                </a:cubicBezTo>
                <a:cubicBezTo>
                  <a:pt x="2160" y="20400"/>
                  <a:pt x="1080" y="19200"/>
                  <a:pt x="1080" y="18000"/>
                </a:cubicBezTo>
                <a:cubicBezTo>
                  <a:pt x="1080" y="16800"/>
                  <a:pt x="1080" y="16800"/>
                  <a:pt x="1080" y="15600"/>
                </a:cubicBezTo>
                <a:cubicBezTo>
                  <a:pt x="1080" y="14400"/>
                  <a:pt x="0" y="14400"/>
                  <a:pt x="0" y="14400"/>
                </a:cubicBezTo>
                <a:cubicBezTo>
                  <a:pt x="0" y="13200"/>
                  <a:pt x="1080" y="12000"/>
                  <a:pt x="2160" y="12000"/>
                </a:cubicBezTo>
                <a:lnTo>
                  <a:pt x="3240" y="13200"/>
                </a:lnTo>
                <a:cubicBezTo>
                  <a:pt x="4320" y="13200"/>
                  <a:pt x="4320" y="12000"/>
                  <a:pt x="4320" y="10800"/>
                </a:cubicBezTo>
                <a:lnTo>
                  <a:pt x="4320" y="9600"/>
                </a:lnTo>
                <a:cubicBezTo>
                  <a:pt x="4320" y="7200"/>
                  <a:pt x="5400" y="8400"/>
                  <a:pt x="5400" y="6000"/>
                </a:cubicBezTo>
                <a:cubicBezTo>
                  <a:pt x="5400" y="4800"/>
                  <a:pt x="5400" y="4800"/>
                  <a:pt x="5400" y="3600"/>
                </a:cubicBezTo>
                <a:cubicBezTo>
                  <a:pt x="5400" y="2400"/>
                  <a:pt x="6480" y="1200"/>
                  <a:pt x="6480" y="0"/>
                </a:cubicBezTo>
                <a:cubicBezTo>
                  <a:pt x="8640" y="0"/>
                  <a:pt x="8640" y="0"/>
                  <a:pt x="9720" y="0"/>
                </a:cubicBezTo>
                <a:cubicBezTo>
                  <a:pt x="9720" y="0"/>
                  <a:pt x="10800" y="1200"/>
                  <a:pt x="11880" y="1200"/>
                </a:cubicBezTo>
                <a:cubicBezTo>
                  <a:pt x="11880" y="1200"/>
                  <a:pt x="11880" y="1200"/>
                  <a:pt x="11880" y="2400"/>
                </a:cubicBezTo>
                <a:cubicBezTo>
                  <a:pt x="11880" y="3600"/>
                  <a:pt x="14040" y="3600"/>
                  <a:pt x="14040" y="4800"/>
                </a:cubicBezTo>
                <a:cubicBezTo>
                  <a:pt x="15120" y="6000"/>
                  <a:pt x="17280" y="6000"/>
                  <a:pt x="17280" y="8400"/>
                </a:cubicBezTo>
                <a:cubicBezTo>
                  <a:pt x="17280" y="8400"/>
                  <a:pt x="16200" y="8400"/>
                  <a:pt x="16200" y="9600"/>
                </a:cubicBezTo>
                <a:cubicBezTo>
                  <a:pt x="16200" y="10800"/>
                  <a:pt x="17280" y="10800"/>
                  <a:pt x="17280" y="10800"/>
                </a:cubicBezTo>
                <a:lnTo>
                  <a:pt x="18360" y="10800"/>
                </a:lnTo>
                <a:cubicBezTo>
                  <a:pt x="18360" y="10800"/>
                  <a:pt x="18360" y="12000"/>
                  <a:pt x="19440" y="12000"/>
                </a:cubicBezTo>
                <a:lnTo>
                  <a:pt x="19440" y="12000"/>
                </a:lnTo>
                <a:lnTo>
                  <a:pt x="21600" y="15600"/>
                </a:lnTo>
                <a:lnTo>
                  <a:pt x="21600" y="15600"/>
                </a:lnTo>
                <a:lnTo>
                  <a:pt x="21600" y="15600"/>
                </a:lnTo>
                <a:lnTo>
                  <a:pt x="21600" y="15600"/>
                </a:lnTo>
                <a:lnTo>
                  <a:pt x="21600" y="15600"/>
                </a:lnTo>
                <a:lnTo>
                  <a:pt x="21600" y="15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7" name="Фигура"/>
          <p:cNvSpPr/>
          <p:nvPr/>
        </p:nvSpPr>
        <p:spPr>
          <a:xfrm rot="480000">
            <a:off x="2327394" y="3011666"/>
            <a:ext cx="306388" cy="225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2400"/>
                </a:moveTo>
                <a:lnTo>
                  <a:pt x="1964" y="2400"/>
                </a:lnTo>
                <a:lnTo>
                  <a:pt x="1964" y="2400"/>
                </a:lnTo>
                <a:cubicBezTo>
                  <a:pt x="1964" y="2400"/>
                  <a:pt x="1964" y="2400"/>
                  <a:pt x="3927" y="2400"/>
                </a:cubicBezTo>
                <a:lnTo>
                  <a:pt x="3927" y="2400"/>
                </a:lnTo>
                <a:cubicBezTo>
                  <a:pt x="5891" y="2400"/>
                  <a:pt x="5891" y="2400"/>
                  <a:pt x="7855" y="2400"/>
                </a:cubicBezTo>
                <a:cubicBezTo>
                  <a:pt x="7855" y="2400"/>
                  <a:pt x="7855" y="0"/>
                  <a:pt x="9818" y="0"/>
                </a:cubicBezTo>
                <a:cubicBezTo>
                  <a:pt x="11782" y="0"/>
                  <a:pt x="11782" y="2400"/>
                  <a:pt x="13745" y="2400"/>
                </a:cubicBezTo>
                <a:lnTo>
                  <a:pt x="15709" y="0"/>
                </a:lnTo>
                <a:lnTo>
                  <a:pt x="15709" y="2400"/>
                </a:lnTo>
                <a:cubicBezTo>
                  <a:pt x="15709" y="4800"/>
                  <a:pt x="17673" y="4800"/>
                  <a:pt x="17673" y="4800"/>
                </a:cubicBezTo>
                <a:cubicBezTo>
                  <a:pt x="17673" y="7200"/>
                  <a:pt x="19636" y="7200"/>
                  <a:pt x="19636" y="9600"/>
                </a:cubicBezTo>
                <a:lnTo>
                  <a:pt x="19636" y="9600"/>
                </a:lnTo>
                <a:lnTo>
                  <a:pt x="19636" y="9600"/>
                </a:lnTo>
                <a:lnTo>
                  <a:pt x="19636" y="9600"/>
                </a:lnTo>
                <a:cubicBezTo>
                  <a:pt x="19636" y="12000"/>
                  <a:pt x="21600" y="12000"/>
                  <a:pt x="21600" y="12000"/>
                </a:cubicBezTo>
                <a:lnTo>
                  <a:pt x="21600" y="12000"/>
                </a:lnTo>
                <a:lnTo>
                  <a:pt x="21600" y="14400"/>
                </a:lnTo>
                <a:lnTo>
                  <a:pt x="21600" y="14400"/>
                </a:lnTo>
                <a:lnTo>
                  <a:pt x="21600" y="14400"/>
                </a:lnTo>
                <a:cubicBezTo>
                  <a:pt x="21600" y="19200"/>
                  <a:pt x="15709" y="21600"/>
                  <a:pt x="13745" y="21600"/>
                </a:cubicBezTo>
                <a:cubicBezTo>
                  <a:pt x="13745" y="21600"/>
                  <a:pt x="13745" y="19200"/>
                  <a:pt x="11782" y="19200"/>
                </a:cubicBezTo>
                <a:cubicBezTo>
                  <a:pt x="9818" y="19200"/>
                  <a:pt x="9818" y="21600"/>
                  <a:pt x="7855" y="21600"/>
                </a:cubicBezTo>
                <a:cubicBezTo>
                  <a:pt x="7855" y="21600"/>
                  <a:pt x="7855" y="16800"/>
                  <a:pt x="5891" y="16800"/>
                </a:cubicBezTo>
                <a:lnTo>
                  <a:pt x="3927" y="19200"/>
                </a:lnTo>
                <a:cubicBezTo>
                  <a:pt x="1964" y="19200"/>
                  <a:pt x="3927" y="14400"/>
                  <a:pt x="1964" y="14400"/>
                </a:cubicBezTo>
                <a:cubicBezTo>
                  <a:pt x="1964" y="14400"/>
                  <a:pt x="1964" y="14400"/>
                  <a:pt x="0" y="14400"/>
                </a:cubicBezTo>
                <a:lnTo>
                  <a:pt x="0" y="12000"/>
                </a:lnTo>
                <a:cubicBezTo>
                  <a:pt x="0" y="7200"/>
                  <a:pt x="1964" y="2400"/>
                  <a:pt x="1964" y="2400"/>
                </a:cubicBezTo>
                <a:lnTo>
                  <a:pt x="1964" y="2400"/>
                </a:lnTo>
                <a:lnTo>
                  <a:pt x="1964" y="24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8" name="Фигура"/>
          <p:cNvSpPr/>
          <p:nvPr/>
        </p:nvSpPr>
        <p:spPr>
          <a:xfrm rot="480000">
            <a:off x="2081297" y="2754498"/>
            <a:ext cx="307976" cy="17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5429"/>
                </a:moveTo>
                <a:cubicBezTo>
                  <a:pt x="19636" y="18514"/>
                  <a:pt x="19636" y="18514"/>
                  <a:pt x="17673" y="18514"/>
                </a:cubicBezTo>
                <a:cubicBezTo>
                  <a:pt x="17673" y="18514"/>
                  <a:pt x="17673" y="18514"/>
                  <a:pt x="15709" y="18514"/>
                </a:cubicBezTo>
                <a:lnTo>
                  <a:pt x="15709" y="21600"/>
                </a:lnTo>
                <a:cubicBezTo>
                  <a:pt x="13745" y="21600"/>
                  <a:pt x="13745" y="18514"/>
                  <a:pt x="11782" y="18514"/>
                </a:cubicBezTo>
                <a:cubicBezTo>
                  <a:pt x="9818" y="18514"/>
                  <a:pt x="9818" y="21600"/>
                  <a:pt x="5891" y="21600"/>
                </a:cubicBezTo>
                <a:cubicBezTo>
                  <a:pt x="3927" y="21600"/>
                  <a:pt x="1964" y="21600"/>
                  <a:pt x="1964" y="15429"/>
                </a:cubicBezTo>
                <a:cubicBezTo>
                  <a:pt x="1964" y="12343"/>
                  <a:pt x="1964" y="12343"/>
                  <a:pt x="1964" y="9257"/>
                </a:cubicBezTo>
                <a:cubicBezTo>
                  <a:pt x="1964" y="9257"/>
                  <a:pt x="0" y="9257"/>
                  <a:pt x="0" y="6171"/>
                </a:cubicBezTo>
                <a:cubicBezTo>
                  <a:pt x="0" y="6171"/>
                  <a:pt x="1964" y="3086"/>
                  <a:pt x="0" y="3086"/>
                </a:cubicBezTo>
                <a:cubicBezTo>
                  <a:pt x="1964" y="0"/>
                  <a:pt x="3927" y="0"/>
                  <a:pt x="5891" y="0"/>
                </a:cubicBezTo>
                <a:lnTo>
                  <a:pt x="5891" y="3086"/>
                </a:lnTo>
                <a:cubicBezTo>
                  <a:pt x="7855" y="3086"/>
                  <a:pt x="7855" y="3086"/>
                  <a:pt x="7855" y="3086"/>
                </a:cubicBezTo>
                <a:lnTo>
                  <a:pt x="9818" y="3086"/>
                </a:lnTo>
                <a:cubicBezTo>
                  <a:pt x="9818" y="3086"/>
                  <a:pt x="9818" y="3086"/>
                  <a:pt x="11782" y="3086"/>
                </a:cubicBezTo>
                <a:cubicBezTo>
                  <a:pt x="11782" y="3086"/>
                  <a:pt x="13745" y="3086"/>
                  <a:pt x="13745" y="0"/>
                </a:cubicBezTo>
                <a:cubicBezTo>
                  <a:pt x="15709" y="3086"/>
                  <a:pt x="17673" y="3086"/>
                  <a:pt x="17673" y="6171"/>
                </a:cubicBezTo>
                <a:cubicBezTo>
                  <a:pt x="17673" y="9257"/>
                  <a:pt x="21600" y="6171"/>
                  <a:pt x="21600" y="12343"/>
                </a:cubicBezTo>
                <a:cubicBezTo>
                  <a:pt x="21600" y="15429"/>
                  <a:pt x="19636" y="15429"/>
                  <a:pt x="19636" y="15429"/>
                </a:cubicBezTo>
                <a:lnTo>
                  <a:pt x="19636" y="15429"/>
                </a:lnTo>
                <a:lnTo>
                  <a:pt x="19636" y="15429"/>
                </a:lnTo>
                <a:lnTo>
                  <a:pt x="19636" y="15429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9" name="Фигура"/>
          <p:cNvSpPr/>
          <p:nvPr/>
        </p:nvSpPr>
        <p:spPr>
          <a:xfrm rot="480000">
            <a:off x="2241706" y="3171966"/>
            <a:ext cx="254001" cy="274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927"/>
                </a:moveTo>
                <a:lnTo>
                  <a:pt x="19200" y="5891"/>
                </a:lnTo>
                <a:cubicBezTo>
                  <a:pt x="19200" y="9818"/>
                  <a:pt x="19200" y="11782"/>
                  <a:pt x="19200" y="13745"/>
                </a:cubicBezTo>
                <a:cubicBezTo>
                  <a:pt x="19200" y="15709"/>
                  <a:pt x="16800" y="17673"/>
                  <a:pt x="16800" y="17673"/>
                </a:cubicBezTo>
                <a:cubicBezTo>
                  <a:pt x="14400" y="17673"/>
                  <a:pt x="14400" y="17673"/>
                  <a:pt x="14400" y="19636"/>
                </a:cubicBezTo>
                <a:lnTo>
                  <a:pt x="14400" y="19636"/>
                </a:lnTo>
                <a:lnTo>
                  <a:pt x="7200" y="21600"/>
                </a:lnTo>
                <a:lnTo>
                  <a:pt x="7200" y="21600"/>
                </a:lnTo>
                <a:cubicBezTo>
                  <a:pt x="9600" y="19636"/>
                  <a:pt x="4800" y="21600"/>
                  <a:pt x="4800" y="19636"/>
                </a:cubicBezTo>
                <a:cubicBezTo>
                  <a:pt x="4800" y="15709"/>
                  <a:pt x="2400" y="13745"/>
                  <a:pt x="0" y="11782"/>
                </a:cubicBezTo>
                <a:cubicBezTo>
                  <a:pt x="2400" y="11782"/>
                  <a:pt x="2400" y="9818"/>
                  <a:pt x="2400" y="7855"/>
                </a:cubicBezTo>
                <a:cubicBezTo>
                  <a:pt x="2400" y="5891"/>
                  <a:pt x="2400" y="5891"/>
                  <a:pt x="2400" y="5891"/>
                </a:cubicBezTo>
                <a:cubicBezTo>
                  <a:pt x="2400" y="3927"/>
                  <a:pt x="7200" y="1964"/>
                  <a:pt x="9600" y="0"/>
                </a:cubicBezTo>
                <a:cubicBezTo>
                  <a:pt x="9600" y="1964"/>
                  <a:pt x="9600" y="1964"/>
                  <a:pt x="9600" y="1964"/>
                </a:cubicBezTo>
                <a:lnTo>
                  <a:pt x="12000" y="0"/>
                </a:lnTo>
                <a:cubicBezTo>
                  <a:pt x="14400" y="0"/>
                  <a:pt x="14400" y="3927"/>
                  <a:pt x="14400" y="3927"/>
                </a:cubicBezTo>
                <a:cubicBezTo>
                  <a:pt x="16800" y="3927"/>
                  <a:pt x="16800" y="1964"/>
                  <a:pt x="19200" y="1964"/>
                </a:cubicBezTo>
                <a:cubicBezTo>
                  <a:pt x="21600" y="1964"/>
                  <a:pt x="21600" y="3927"/>
                  <a:pt x="21600" y="3927"/>
                </a:cubicBezTo>
                <a:lnTo>
                  <a:pt x="21600" y="3927"/>
                </a:lnTo>
                <a:lnTo>
                  <a:pt x="21600" y="3927"/>
                </a:lnTo>
                <a:lnTo>
                  <a:pt x="21600" y="3927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0" name="Фигура"/>
          <p:cNvSpPr/>
          <p:nvPr/>
        </p:nvSpPr>
        <p:spPr>
          <a:xfrm rot="480000">
            <a:off x="1981474" y="3196027"/>
            <a:ext cx="344903" cy="319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4" h="21600" extrusionOk="0">
                <a:moveTo>
                  <a:pt x="19938" y="16615"/>
                </a:moveTo>
                <a:cubicBezTo>
                  <a:pt x="19938" y="16615"/>
                  <a:pt x="19938" y="16615"/>
                  <a:pt x="19938" y="14954"/>
                </a:cubicBezTo>
                <a:cubicBezTo>
                  <a:pt x="21600" y="13292"/>
                  <a:pt x="18277" y="14954"/>
                  <a:pt x="18277" y="13292"/>
                </a:cubicBezTo>
                <a:cubicBezTo>
                  <a:pt x="18277" y="9969"/>
                  <a:pt x="16615" y="8308"/>
                  <a:pt x="14954" y="6646"/>
                </a:cubicBezTo>
                <a:cubicBezTo>
                  <a:pt x="13292" y="6646"/>
                  <a:pt x="11631" y="4985"/>
                  <a:pt x="11631" y="3323"/>
                </a:cubicBezTo>
                <a:cubicBezTo>
                  <a:pt x="11631" y="3323"/>
                  <a:pt x="11631" y="1662"/>
                  <a:pt x="9969" y="1662"/>
                </a:cubicBezTo>
                <a:cubicBezTo>
                  <a:pt x="9969" y="1662"/>
                  <a:pt x="9969" y="0"/>
                  <a:pt x="8308" y="0"/>
                </a:cubicBezTo>
                <a:cubicBezTo>
                  <a:pt x="6646" y="0"/>
                  <a:pt x="6646" y="0"/>
                  <a:pt x="6646" y="0"/>
                </a:cubicBezTo>
                <a:lnTo>
                  <a:pt x="3323" y="3323"/>
                </a:lnTo>
                <a:lnTo>
                  <a:pt x="3323" y="4985"/>
                </a:lnTo>
                <a:lnTo>
                  <a:pt x="3323" y="4985"/>
                </a:lnTo>
                <a:cubicBezTo>
                  <a:pt x="3323" y="4985"/>
                  <a:pt x="3323" y="6646"/>
                  <a:pt x="4985" y="6646"/>
                </a:cubicBezTo>
                <a:cubicBezTo>
                  <a:pt x="3323" y="8308"/>
                  <a:pt x="3323" y="8308"/>
                  <a:pt x="3323" y="8308"/>
                </a:cubicBezTo>
                <a:cubicBezTo>
                  <a:pt x="3323" y="8308"/>
                  <a:pt x="3323" y="8308"/>
                  <a:pt x="3323" y="9969"/>
                </a:cubicBezTo>
                <a:cubicBezTo>
                  <a:pt x="3323" y="11631"/>
                  <a:pt x="0" y="13292"/>
                  <a:pt x="0" y="16615"/>
                </a:cubicBezTo>
                <a:lnTo>
                  <a:pt x="0" y="19938"/>
                </a:lnTo>
                <a:cubicBezTo>
                  <a:pt x="0" y="19938"/>
                  <a:pt x="0" y="19938"/>
                  <a:pt x="1662" y="19938"/>
                </a:cubicBezTo>
                <a:cubicBezTo>
                  <a:pt x="3323" y="19938"/>
                  <a:pt x="3323" y="21600"/>
                  <a:pt x="4985" y="21600"/>
                </a:cubicBezTo>
                <a:cubicBezTo>
                  <a:pt x="6646" y="21600"/>
                  <a:pt x="6646" y="21600"/>
                  <a:pt x="8308" y="21600"/>
                </a:cubicBezTo>
                <a:lnTo>
                  <a:pt x="9969" y="21600"/>
                </a:lnTo>
                <a:cubicBezTo>
                  <a:pt x="9969" y="19938"/>
                  <a:pt x="11631" y="18277"/>
                  <a:pt x="11631" y="16615"/>
                </a:cubicBezTo>
                <a:cubicBezTo>
                  <a:pt x="14954" y="16615"/>
                  <a:pt x="14954" y="16615"/>
                  <a:pt x="16615" y="16615"/>
                </a:cubicBezTo>
                <a:cubicBezTo>
                  <a:pt x="16615" y="16615"/>
                  <a:pt x="18277" y="18277"/>
                  <a:pt x="19938" y="18277"/>
                </a:cubicBezTo>
                <a:lnTo>
                  <a:pt x="19938" y="16615"/>
                </a:lnTo>
                <a:lnTo>
                  <a:pt x="19938" y="16615"/>
                </a:lnTo>
                <a:lnTo>
                  <a:pt x="19938" y="16615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1" name="Фигура"/>
          <p:cNvSpPr/>
          <p:nvPr/>
        </p:nvSpPr>
        <p:spPr>
          <a:xfrm rot="480000">
            <a:off x="1971814" y="2910028"/>
            <a:ext cx="249239" cy="24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cubicBezTo>
                  <a:pt x="16800" y="2160"/>
                  <a:pt x="16800" y="4320"/>
                  <a:pt x="16800" y="6480"/>
                </a:cubicBezTo>
                <a:cubicBezTo>
                  <a:pt x="19200" y="6480"/>
                  <a:pt x="21600" y="8640"/>
                  <a:pt x="21600" y="10800"/>
                </a:cubicBezTo>
                <a:lnTo>
                  <a:pt x="21600" y="10800"/>
                </a:lnTo>
                <a:lnTo>
                  <a:pt x="21600" y="12960"/>
                </a:lnTo>
                <a:cubicBezTo>
                  <a:pt x="19200" y="12960"/>
                  <a:pt x="19200" y="15120"/>
                  <a:pt x="16800" y="17280"/>
                </a:cubicBezTo>
                <a:cubicBezTo>
                  <a:pt x="16800" y="19440"/>
                  <a:pt x="12000" y="17280"/>
                  <a:pt x="12000" y="21600"/>
                </a:cubicBezTo>
                <a:lnTo>
                  <a:pt x="12000" y="21600"/>
                </a:lnTo>
                <a:lnTo>
                  <a:pt x="12000" y="19440"/>
                </a:lnTo>
                <a:lnTo>
                  <a:pt x="12000" y="19440"/>
                </a:lnTo>
                <a:cubicBezTo>
                  <a:pt x="9600" y="17280"/>
                  <a:pt x="9600" y="15120"/>
                  <a:pt x="9600" y="10800"/>
                </a:cubicBezTo>
                <a:cubicBezTo>
                  <a:pt x="7200" y="10800"/>
                  <a:pt x="4800" y="10800"/>
                  <a:pt x="4800" y="10800"/>
                </a:cubicBezTo>
                <a:cubicBezTo>
                  <a:pt x="4800" y="6480"/>
                  <a:pt x="4800" y="4320"/>
                  <a:pt x="0" y="4320"/>
                </a:cubicBezTo>
                <a:cubicBezTo>
                  <a:pt x="2400" y="4320"/>
                  <a:pt x="4800" y="4320"/>
                  <a:pt x="4800" y="0"/>
                </a:cubicBezTo>
                <a:lnTo>
                  <a:pt x="7200" y="2160"/>
                </a:lnTo>
                <a:cubicBezTo>
                  <a:pt x="9600" y="2160"/>
                  <a:pt x="9600" y="0"/>
                  <a:pt x="9600" y="0"/>
                </a:cubicBezTo>
                <a:cubicBezTo>
                  <a:pt x="12000" y="0"/>
                  <a:pt x="12000" y="0"/>
                  <a:pt x="14400" y="0"/>
                </a:cubicBezTo>
                <a:lnTo>
                  <a:pt x="16800" y="0"/>
                </a:lnTo>
                <a:lnTo>
                  <a:pt x="16800" y="0"/>
                </a:lnTo>
                <a:lnTo>
                  <a:pt x="16800" y="0"/>
                </a:lnTo>
                <a:lnTo>
                  <a:pt x="16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2" name="Фигура"/>
          <p:cNvSpPr/>
          <p:nvPr/>
        </p:nvSpPr>
        <p:spPr>
          <a:xfrm rot="480000">
            <a:off x="1795595" y="2714805"/>
            <a:ext cx="309564" cy="24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2160"/>
                </a:moveTo>
                <a:lnTo>
                  <a:pt x="11782" y="4320"/>
                </a:lnTo>
                <a:cubicBezTo>
                  <a:pt x="7855" y="4320"/>
                  <a:pt x="7855" y="0"/>
                  <a:pt x="5891" y="0"/>
                </a:cubicBezTo>
                <a:cubicBezTo>
                  <a:pt x="3927" y="0"/>
                  <a:pt x="3927" y="0"/>
                  <a:pt x="3927" y="2160"/>
                </a:cubicBezTo>
                <a:cubicBezTo>
                  <a:pt x="3927" y="4320"/>
                  <a:pt x="0" y="4320"/>
                  <a:pt x="0" y="8640"/>
                </a:cubicBezTo>
                <a:cubicBezTo>
                  <a:pt x="0" y="8640"/>
                  <a:pt x="0" y="10800"/>
                  <a:pt x="1964" y="10800"/>
                </a:cubicBezTo>
                <a:lnTo>
                  <a:pt x="3927" y="8640"/>
                </a:lnTo>
                <a:cubicBezTo>
                  <a:pt x="3927" y="10800"/>
                  <a:pt x="5891" y="12960"/>
                  <a:pt x="5891" y="12960"/>
                </a:cubicBezTo>
                <a:cubicBezTo>
                  <a:pt x="7855" y="15120"/>
                  <a:pt x="9818" y="12960"/>
                  <a:pt x="9818" y="17280"/>
                </a:cubicBezTo>
                <a:lnTo>
                  <a:pt x="9818" y="19440"/>
                </a:lnTo>
                <a:lnTo>
                  <a:pt x="9818" y="19440"/>
                </a:lnTo>
                <a:lnTo>
                  <a:pt x="9818" y="21600"/>
                </a:lnTo>
                <a:lnTo>
                  <a:pt x="9818" y="21600"/>
                </a:lnTo>
                <a:cubicBezTo>
                  <a:pt x="9818" y="21600"/>
                  <a:pt x="9818" y="21600"/>
                  <a:pt x="9818" y="19440"/>
                </a:cubicBezTo>
                <a:cubicBezTo>
                  <a:pt x="9818" y="21600"/>
                  <a:pt x="11782" y="21600"/>
                  <a:pt x="11782" y="21600"/>
                </a:cubicBezTo>
                <a:lnTo>
                  <a:pt x="13745" y="19440"/>
                </a:lnTo>
                <a:cubicBezTo>
                  <a:pt x="15709" y="19440"/>
                  <a:pt x="17673" y="19440"/>
                  <a:pt x="17673" y="15120"/>
                </a:cubicBezTo>
                <a:lnTo>
                  <a:pt x="19636" y="17280"/>
                </a:lnTo>
                <a:cubicBezTo>
                  <a:pt x="21600" y="17280"/>
                  <a:pt x="21600" y="15120"/>
                  <a:pt x="21600" y="15120"/>
                </a:cubicBezTo>
                <a:cubicBezTo>
                  <a:pt x="21600" y="12960"/>
                  <a:pt x="21600" y="12960"/>
                  <a:pt x="21600" y="10800"/>
                </a:cubicBezTo>
                <a:cubicBezTo>
                  <a:pt x="21600" y="8640"/>
                  <a:pt x="21600" y="8640"/>
                  <a:pt x="21600" y="6480"/>
                </a:cubicBezTo>
                <a:cubicBezTo>
                  <a:pt x="21600" y="6480"/>
                  <a:pt x="19636" y="6480"/>
                  <a:pt x="19636" y="4320"/>
                </a:cubicBezTo>
                <a:cubicBezTo>
                  <a:pt x="19636" y="4320"/>
                  <a:pt x="21600" y="2160"/>
                  <a:pt x="19636" y="2160"/>
                </a:cubicBezTo>
                <a:cubicBezTo>
                  <a:pt x="17673" y="2160"/>
                  <a:pt x="17673" y="2160"/>
                  <a:pt x="15709" y="2160"/>
                </a:cubicBezTo>
                <a:cubicBezTo>
                  <a:pt x="13745" y="2160"/>
                  <a:pt x="11782" y="2160"/>
                  <a:pt x="11782" y="2160"/>
                </a:cubicBezTo>
                <a:lnTo>
                  <a:pt x="11782" y="2160"/>
                </a:lnTo>
                <a:lnTo>
                  <a:pt x="11782" y="2160"/>
                </a:lnTo>
                <a:lnTo>
                  <a:pt x="11782" y="2160"/>
                </a:lnTo>
                <a:lnTo>
                  <a:pt x="11782" y="216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3" name="Фигура"/>
          <p:cNvSpPr/>
          <p:nvPr/>
        </p:nvSpPr>
        <p:spPr>
          <a:xfrm rot="480000">
            <a:off x="2089269" y="3079913"/>
            <a:ext cx="280988" cy="222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40" y="0"/>
                </a:moveTo>
                <a:lnTo>
                  <a:pt x="10800" y="2400"/>
                </a:lnTo>
                <a:lnTo>
                  <a:pt x="10800" y="2400"/>
                </a:lnTo>
                <a:lnTo>
                  <a:pt x="12960" y="2400"/>
                </a:lnTo>
                <a:lnTo>
                  <a:pt x="12960" y="2400"/>
                </a:lnTo>
                <a:cubicBezTo>
                  <a:pt x="12960" y="0"/>
                  <a:pt x="15120" y="0"/>
                  <a:pt x="17280" y="0"/>
                </a:cubicBezTo>
                <a:lnTo>
                  <a:pt x="17280" y="2400"/>
                </a:lnTo>
                <a:lnTo>
                  <a:pt x="17280" y="4800"/>
                </a:lnTo>
                <a:cubicBezTo>
                  <a:pt x="19440" y="4800"/>
                  <a:pt x="19440" y="4800"/>
                  <a:pt x="19440" y="4800"/>
                </a:cubicBezTo>
                <a:cubicBezTo>
                  <a:pt x="21600" y="4800"/>
                  <a:pt x="19440" y="7200"/>
                  <a:pt x="21600" y="7200"/>
                </a:cubicBezTo>
                <a:cubicBezTo>
                  <a:pt x="19440" y="9600"/>
                  <a:pt x="15120" y="12000"/>
                  <a:pt x="15120" y="14400"/>
                </a:cubicBezTo>
                <a:cubicBezTo>
                  <a:pt x="15120" y="14400"/>
                  <a:pt x="15120" y="14400"/>
                  <a:pt x="15120" y="16800"/>
                </a:cubicBezTo>
                <a:cubicBezTo>
                  <a:pt x="15120" y="19200"/>
                  <a:pt x="15120" y="21600"/>
                  <a:pt x="12960" y="21600"/>
                </a:cubicBezTo>
                <a:cubicBezTo>
                  <a:pt x="10800" y="21600"/>
                  <a:pt x="8640" y="19200"/>
                  <a:pt x="8640" y="16800"/>
                </a:cubicBezTo>
                <a:cubicBezTo>
                  <a:pt x="8640" y="16800"/>
                  <a:pt x="8640" y="14400"/>
                  <a:pt x="6480" y="14400"/>
                </a:cubicBezTo>
                <a:cubicBezTo>
                  <a:pt x="6480" y="14400"/>
                  <a:pt x="6480" y="12000"/>
                  <a:pt x="4320" y="12000"/>
                </a:cubicBezTo>
                <a:cubicBezTo>
                  <a:pt x="2160" y="12000"/>
                  <a:pt x="2160" y="12000"/>
                  <a:pt x="2160" y="9600"/>
                </a:cubicBezTo>
                <a:cubicBezTo>
                  <a:pt x="0" y="9600"/>
                  <a:pt x="0" y="9600"/>
                  <a:pt x="0" y="9600"/>
                </a:cubicBezTo>
                <a:cubicBezTo>
                  <a:pt x="0" y="4800"/>
                  <a:pt x="4320" y="7200"/>
                  <a:pt x="4320" y="4800"/>
                </a:cubicBezTo>
                <a:cubicBezTo>
                  <a:pt x="6480" y="2400"/>
                  <a:pt x="6480" y="0"/>
                  <a:pt x="8640" y="0"/>
                </a:cubicBezTo>
                <a:lnTo>
                  <a:pt x="8640" y="0"/>
                </a:lnTo>
                <a:lnTo>
                  <a:pt x="8640" y="0"/>
                </a:lnTo>
                <a:lnTo>
                  <a:pt x="864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4" name="Фигура"/>
          <p:cNvSpPr/>
          <p:nvPr/>
        </p:nvSpPr>
        <p:spPr>
          <a:xfrm rot="480000">
            <a:off x="2748118" y="3580044"/>
            <a:ext cx="396876" cy="29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71" y="21600"/>
                </a:moveTo>
                <a:cubicBezTo>
                  <a:pt x="7714" y="19800"/>
                  <a:pt x="9257" y="19800"/>
                  <a:pt x="10800" y="19800"/>
                </a:cubicBezTo>
                <a:cubicBezTo>
                  <a:pt x="10800" y="19800"/>
                  <a:pt x="12343" y="16200"/>
                  <a:pt x="13886" y="16200"/>
                </a:cubicBezTo>
                <a:cubicBezTo>
                  <a:pt x="15429" y="16200"/>
                  <a:pt x="16971" y="12600"/>
                  <a:pt x="16971" y="12600"/>
                </a:cubicBezTo>
                <a:cubicBezTo>
                  <a:pt x="18514" y="10800"/>
                  <a:pt x="18514" y="10800"/>
                  <a:pt x="20057" y="10800"/>
                </a:cubicBezTo>
                <a:cubicBezTo>
                  <a:pt x="20057" y="9000"/>
                  <a:pt x="20057" y="7200"/>
                  <a:pt x="21600" y="7200"/>
                </a:cubicBezTo>
                <a:cubicBezTo>
                  <a:pt x="20057" y="5400"/>
                  <a:pt x="20057" y="3600"/>
                  <a:pt x="18514" y="1800"/>
                </a:cubicBezTo>
                <a:lnTo>
                  <a:pt x="16971" y="1800"/>
                </a:lnTo>
                <a:lnTo>
                  <a:pt x="16971" y="1800"/>
                </a:lnTo>
                <a:cubicBezTo>
                  <a:pt x="15429" y="1800"/>
                  <a:pt x="13886" y="1800"/>
                  <a:pt x="13886" y="0"/>
                </a:cubicBezTo>
                <a:cubicBezTo>
                  <a:pt x="13886" y="1800"/>
                  <a:pt x="12343" y="3600"/>
                  <a:pt x="10800" y="3600"/>
                </a:cubicBezTo>
                <a:cubicBezTo>
                  <a:pt x="9257" y="3600"/>
                  <a:pt x="6171" y="0"/>
                  <a:pt x="4629" y="0"/>
                </a:cubicBezTo>
                <a:lnTo>
                  <a:pt x="3086" y="1800"/>
                </a:lnTo>
                <a:lnTo>
                  <a:pt x="1543" y="1800"/>
                </a:lnTo>
                <a:cubicBezTo>
                  <a:pt x="1543" y="1800"/>
                  <a:pt x="1543" y="1800"/>
                  <a:pt x="1543" y="3600"/>
                </a:cubicBezTo>
                <a:cubicBezTo>
                  <a:pt x="1543" y="5400"/>
                  <a:pt x="1543" y="5400"/>
                  <a:pt x="1543" y="5400"/>
                </a:cubicBezTo>
                <a:cubicBezTo>
                  <a:pt x="1543" y="7200"/>
                  <a:pt x="0" y="7200"/>
                  <a:pt x="0" y="9000"/>
                </a:cubicBezTo>
                <a:cubicBezTo>
                  <a:pt x="0" y="10800"/>
                  <a:pt x="3086" y="12600"/>
                  <a:pt x="3086" y="12600"/>
                </a:cubicBezTo>
                <a:cubicBezTo>
                  <a:pt x="4629" y="14400"/>
                  <a:pt x="4629" y="18000"/>
                  <a:pt x="6171" y="21600"/>
                </a:cubicBezTo>
                <a:lnTo>
                  <a:pt x="6171" y="21600"/>
                </a:lnTo>
                <a:lnTo>
                  <a:pt x="6171" y="21600"/>
                </a:lnTo>
                <a:lnTo>
                  <a:pt x="6171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5" name="Фигура"/>
          <p:cNvSpPr/>
          <p:nvPr/>
        </p:nvSpPr>
        <p:spPr>
          <a:xfrm rot="480000">
            <a:off x="2665558" y="3389526"/>
            <a:ext cx="365126" cy="274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08" y="21600"/>
                </a:moveTo>
                <a:cubicBezTo>
                  <a:pt x="6646" y="21600"/>
                  <a:pt x="0" y="19636"/>
                  <a:pt x="0" y="17673"/>
                </a:cubicBezTo>
                <a:cubicBezTo>
                  <a:pt x="0" y="15709"/>
                  <a:pt x="3323" y="15709"/>
                  <a:pt x="3323" y="11782"/>
                </a:cubicBezTo>
                <a:cubicBezTo>
                  <a:pt x="3323" y="11782"/>
                  <a:pt x="3323" y="11782"/>
                  <a:pt x="3323" y="9818"/>
                </a:cubicBezTo>
                <a:lnTo>
                  <a:pt x="3323" y="7855"/>
                </a:lnTo>
                <a:cubicBezTo>
                  <a:pt x="3323" y="5891"/>
                  <a:pt x="3323" y="3927"/>
                  <a:pt x="3323" y="3927"/>
                </a:cubicBezTo>
                <a:lnTo>
                  <a:pt x="3323" y="3927"/>
                </a:lnTo>
                <a:lnTo>
                  <a:pt x="3323" y="3927"/>
                </a:lnTo>
                <a:lnTo>
                  <a:pt x="3323" y="3927"/>
                </a:lnTo>
                <a:lnTo>
                  <a:pt x="3323" y="3927"/>
                </a:lnTo>
                <a:cubicBezTo>
                  <a:pt x="4985" y="3927"/>
                  <a:pt x="4985" y="3927"/>
                  <a:pt x="6646" y="3927"/>
                </a:cubicBezTo>
                <a:cubicBezTo>
                  <a:pt x="8308" y="3927"/>
                  <a:pt x="8308" y="1964"/>
                  <a:pt x="8308" y="0"/>
                </a:cubicBezTo>
                <a:cubicBezTo>
                  <a:pt x="8308" y="0"/>
                  <a:pt x="9969" y="1964"/>
                  <a:pt x="9969" y="3927"/>
                </a:cubicBezTo>
                <a:cubicBezTo>
                  <a:pt x="11631" y="3927"/>
                  <a:pt x="11631" y="3927"/>
                  <a:pt x="11631" y="3927"/>
                </a:cubicBezTo>
                <a:cubicBezTo>
                  <a:pt x="13292" y="5891"/>
                  <a:pt x="13292" y="3927"/>
                  <a:pt x="14954" y="5891"/>
                </a:cubicBezTo>
                <a:cubicBezTo>
                  <a:pt x="14954" y="5891"/>
                  <a:pt x="14954" y="7855"/>
                  <a:pt x="16615" y="7855"/>
                </a:cubicBezTo>
                <a:cubicBezTo>
                  <a:pt x="18277" y="7855"/>
                  <a:pt x="18277" y="7855"/>
                  <a:pt x="19938" y="7855"/>
                </a:cubicBezTo>
                <a:lnTo>
                  <a:pt x="19938" y="9818"/>
                </a:lnTo>
                <a:cubicBezTo>
                  <a:pt x="19938" y="11782"/>
                  <a:pt x="19938" y="11782"/>
                  <a:pt x="21600" y="13745"/>
                </a:cubicBezTo>
                <a:cubicBezTo>
                  <a:pt x="21600" y="15709"/>
                  <a:pt x="19938" y="17673"/>
                  <a:pt x="18277" y="17673"/>
                </a:cubicBezTo>
                <a:cubicBezTo>
                  <a:pt x="16615" y="17673"/>
                  <a:pt x="13292" y="13745"/>
                  <a:pt x="11631" y="13745"/>
                </a:cubicBezTo>
                <a:lnTo>
                  <a:pt x="9969" y="15709"/>
                </a:lnTo>
                <a:lnTo>
                  <a:pt x="8308" y="15709"/>
                </a:lnTo>
                <a:cubicBezTo>
                  <a:pt x="8308" y="15709"/>
                  <a:pt x="8308" y="15709"/>
                  <a:pt x="8308" y="17673"/>
                </a:cubicBezTo>
                <a:cubicBezTo>
                  <a:pt x="8308" y="19636"/>
                  <a:pt x="8308" y="19636"/>
                  <a:pt x="8308" y="19636"/>
                </a:cubicBezTo>
                <a:cubicBezTo>
                  <a:pt x="8308" y="21600"/>
                  <a:pt x="8308" y="21600"/>
                  <a:pt x="8308" y="21600"/>
                </a:cubicBezTo>
                <a:lnTo>
                  <a:pt x="8308" y="21600"/>
                </a:lnTo>
                <a:lnTo>
                  <a:pt x="8308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6" name="Фигура"/>
          <p:cNvSpPr/>
          <p:nvPr/>
        </p:nvSpPr>
        <p:spPr>
          <a:xfrm rot="480000">
            <a:off x="2171825" y="2886201"/>
            <a:ext cx="223839" cy="222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800"/>
                </a:moveTo>
                <a:cubicBezTo>
                  <a:pt x="0" y="7200"/>
                  <a:pt x="0" y="9600"/>
                  <a:pt x="0" y="12000"/>
                </a:cubicBezTo>
                <a:cubicBezTo>
                  <a:pt x="2700" y="12000"/>
                  <a:pt x="5400" y="14400"/>
                  <a:pt x="5400" y="16800"/>
                </a:cubicBezTo>
                <a:lnTo>
                  <a:pt x="5400" y="16800"/>
                </a:lnTo>
                <a:cubicBezTo>
                  <a:pt x="5400" y="19200"/>
                  <a:pt x="5400" y="21600"/>
                  <a:pt x="8100" y="21600"/>
                </a:cubicBezTo>
                <a:lnTo>
                  <a:pt x="8100" y="21600"/>
                </a:lnTo>
                <a:lnTo>
                  <a:pt x="10800" y="21600"/>
                </a:lnTo>
                <a:lnTo>
                  <a:pt x="10800" y="21600"/>
                </a:lnTo>
                <a:cubicBezTo>
                  <a:pt x="10800" y="19200"/>
                  <a:pt x="13500" y="19200"/>
                  <a:pt x="16200" y="19200"/>
                </a:cubicBezTo>
                <a:cubicBezTo>
                  <a:pt x="16200" y="16800"/>
                  <a:pt x="18900" y="14400"/>
                  <a:pt x="18900" y="14400"/>
                </a:cubicBezTo>
                <a:lnTo>
                  <a:pt x="18900" y="14400"/>
                </a:lnTo>
                <a:lnTo>
                  <a:pt x="18900" y="12000"/>
                </a:lnTo>
                <a:lnTo>
                  <a:pt x="18900" y="12000"/>
                </a:lnTo>
                <a:lnTo>
                  <a:pt x="18900" y="12000"/>
                </a:lnTo>
                <a:cubicBezTo>
                  <a:pt x="18900" y="9600"/>
                  <a:pt x="21600" y="9600"/>
                  <a:pt x="21600" y="9600"/>
                </a:cubicBezTo>
                <a:cubicBezTo>
                  <a:pt x="21600" y="4800"/>
                  <a:pt x="16200" y="4800"/>
                  <a:pt x="16200" y="0"/>
                </a:cubicBezTo>
                <a:lnTo>
                  <a:pt x="16200" y="0"/>
                </a:lnTo>
                <a:lnTo>
                  <a:pt x="16200" y="0"/>
                </a:lnTo>
                <a:lnTo>
                  <a:pt x="16200" y="0"/>
                </a:lnTo>
                <a:cubicBezTo>
                  <a:pt x="16200" y="2400"/>
                  <a:pt x="16200" y="2400"/>
                  <a:pt x="13500" y="2400"/>
                </a:cubicBezTo>
                <a:cubicBezTo>
                  <a:pt x="13500" y="2400"/>
                  <a:pt x="13500" y="2400"/>
                  <a:pt x="10800" y="2400"/>
                </a:cubicBezTo>
                <a:lnTo>
                  <a:pt x="10800" y="4800"/>
                </a:lnTo>
                <a:cubicBezTo>
                  <a:pt x="8100" y="4800"/>
                  <a:pt x="8100" y="2400"/>
                  <a:pt x="5400" y="2400"/>
                </a:cubicBezTo>
                <a:cubicBezTo>
                  <a:pt x="2700" y="2400"/>
                  <a:pt x="2700" y="4800"/>
                  <a:pt x="0" y="4800"/>
                </a:cubicBezTo>
                <a:lnTo>
                  <a:pt x="0" y="4800"/>
                </a:lnTo>
                <a:lnTo>
                  <a:pt x="0" y="4800"/>
                </a:lnTo>
                <a:lnTo>
                  <a:pt x="0" y="4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7" name="Фигура"/>
          <p:cNvSpPr/>
          <p:nvPr/>
        </p:nvSpPr>
        <p:spPr>
          <a:xfrm rot="480000">
            <a:off x="2081450" y="3851405"/>
            <a:ext cx="254001" cy="398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6750"/>
                </a:moveTo>
                <a:cubicBezTo>
                  <a:pt x="16800" y="5400"/>
                  <a:pt x="14400" y="5400"/>
                  <a:pt x="14400" y="4050"/>
                </a:cubicBezTo>
                <a:cubicBezTo>
                  <a:pt x="14400" y="4050"/>
                  <a:pt x="14400" y="2700"/>
                  <a:pt x="16800" y="2700"/>
                </a:cubicBezTo>
                <a:cubicBezTo>
                  <a:pt x="16800" y="2700"/>
                  <a:pt x="16800" y="0"/>
                  <a:pt x="14400" y="0"/>
                </a:cubicBezTo>
                <a:cubicBezTo>
                  <a:pt x="12000" y="0"/>
                  <a:pt x="12000" y="1350"/>
                  <a:pt x="9600" y="1350"/>
                </a:cubicBezTo>
                <a:lnTo>
                  <a:pt x="7200" y="0"/>
                </a:lnTo>
                <a:cubicBezTo>
                  <a:pt x="4800" y="0"/>
                  <a:pt x="4800" y="0"/>
                  <a:pt x="4800" y="1350"/>
                </a:cubicBezTo>
                <a:cubicBezTo>
                  <a:pt x="4800" y="2700"/>
                  <a:pt x="7200" y="4050"/>
                  <a:pt x="7200" y="6750"/>
                </a:cubicBezTo>
                <a:cubicBezTo>
                  <a:pt x="7200" y="8100"/>
                  <a:pt x="7200" y="9450"/>
                  <a:pt x="9600" y="9450"/>
                </a:cubicBezTo>
                <a:lnTo>
                  <a:pt x="9600" y="9450"/>
                </a:lnTo>
                <a:lnTo>
                  <a:pt x="9600" y="9450"/>
                </a:lnTo>
                <a:lnTo>
                  <a:pt x="9600" y="9450"/>
                </a:lnTo>
                <a:cubicBezTo>
                  <a:pt x="9600" y="10800"/>
                  <a:pt x="7200" y="10800"/>
                  <a:pt x="7200" y="10800"/>
                </a:cubicBezTo>
                <a:cubicBezTo>
                  <a:pt x="7200" y="12150"/>
                  <a:pt x="9600" y="13500"/>
                  <a:pt x="9600" y="13500"/>
                </a:cubicBezTo>
                <a:cubicBezTo>
                  <a:pt x="9600" y="14850"/>
                  <a:pt x="4800" y="14850"/>
                  <a:pt x="4800" y="14850"/>
                </a:cubicBezTo>
                <a:cubicBezTo>
                  <a:pt x="4800" y="14850"/>
                  <a:pt x="4800" y="14850"/>
                  <a:pt x="2400" y="14850"/>
                </a:cubicBezTo>
                <a:cubicBezTo>
                  <a:pt x="2400" y="14850"/>
                  <a:pt x="2400" y="14850"/>
                  <a:pt x="2400" y="16200"/>
                </a:cubicBezTo>
                <a:lnTo>
                  <a:pt x="2400" y="17550"/>
                </a:lnTo>
                <a:cubicBezTo>
                  <a:pt x="2400" y="18900"/>
                  <a:pt x="0" y="18900"/>
                  <a:pt x="0" y="20250"/>
                </a:cubicBezTo>
                <a:lnTo>
                  <a:pt x="2400" y="21600"/>
                </a:lnTo>
                <a:lnTo>
                  <a:pt x="2400" y="21600"/>
                </a:lnTo>
                <a:lnTo>
                  <a:pt x="2400" y="21600"/>
                </a:lnTo>
                <a:lnTo>
                  <a:pt x="2400" y="21600"/>
                </a:lnTo>
                <a:cubicBezTo>
                  <a:pt x="4800" y="21600"/>
                  <a:pt x="7200" y="21600"/>
                  <a:pt x="9600" y="21600"/>
                </a:cubicBezTo>
                <a:cubicBezTo>
                  <a:pt x="12000" y="21600"/>
                  <a:pt x="14400" y="21600"/>
                  <a:pt x="16800" y="21600"/>
                </a:cubicBezTo>
                <a:lnTo>
                  <a:pt x="16800" y="21600"/>
                </a:lnTo>
                <a:lnTo>
                  <a:pt x="16800" y="21600"/>
                </a:lnTo>
                <a:lnTo>
                  <a:pt x="16800" y="17550"/>
                </a:lnTo>
                <a:lnTo>
                  <a:pt x="16800" y="17550"/>
                </a:lnTo>
                <a:cubicBezTo>
                  <a:pt x="19200" y="18900"/>
                  <a:pt x="19200" y="18900"/>
                  <a:pt x="19200" y="18900"/>
                </a:cubicBezTo>
                <a:cubicBezTo>
                  <a:pt x="21600" y="17550"/>
                  <a:pt x="21600" y="17550"/>
                  <a:pt x="21600" y="16200"/>
                </a:cubicBezTo>
                <a:cubicBezTo>
                  <a:pt x="21600" y="13500"/>
                  <a:pt x="21600" y="12150"/>
                  <a:pt x="19200" y="10800"/>
                </a:cubicBezTo>
                <a:cubicBezTo>
                  <a:pt x="16800" y="10800"/>
                  <a:pt x="14400" y="10800"/>
                  <a:pt x="14400" y="9450"/>
                </a:cubicBezTo>
                <a:cubicBezTo>
                  <a:pt x="14400" y="8100"/>
                  <a:pt x="16800" y="8100"/>
                  <a:pt x="16800" y="6750"/>
                </a:cubicBezTo>
                <a:lnTo>
                  <a:pt x="16800" y="6750"/>
                </a:lnTo>
                <a:lnTo>
                  <a:pt x="16800" y="6750"/>
                </a:lnTo>
                <a:lnTo>
                  <a:pt x="16800" y="675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8" name="Фигура"/>
          <p:cNvSpPr/>
          <p:nvPr/>
        </p:nvSpPr>
        <p:spPr>
          <a:xfrm rot="480000">
            <a:off x="1594127" y="3451510"/>
            <a:ext cx="506414" cy="496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080"/>
                </a:moveTo>
                <a:cubicBezTo>
                  <a:pt x="19200" y="1080"/>
                  <a:pt x="19200" y="1080"/>
                  <a:pt x="18000" y="1080"/>
                </a:cubicBezTo>
                <a:cubicBezTo>
                  <a:pt x="16800" y="1080"/>
                  <a:pt x="16800" y="0"/>
                  <a:pt x="15600" y="0"/>
                </a:cubicBezTo>
                <a:cubicBezTo>
                  <a:pt x="14400" y="0"/>
                  <a:pt x="14400" y="0"/>
                  <a:pt x="14400" y="1080"/>
                </a:cubicBezTo>
                <a:cubicBezTo>
                  <a:pt x="14400" y="2160"/>
                  <a:pt x="13200" y="2160"/>
                  <a:pt x="12000" y="2160"/>
                </a:cubicBezTo>
                <a:cubicBezTo>
                  <a:pt x="12000" y="2160"/>
                  <a:pt x="12000" y="2160"/>
                  <a:pt x="12000" y="3240"/>
                </a:cubicBezTo>
                <a:cubicBezTo>
                  <a:pt x="10800" y="3240"/>
                  <a:pt x="10800" y="2160"/>
                  <a:pt x="10800" y="3240"/>
                </a:cubicBezTo>
                <a:lnTo>
                  <a:pt x="10800" y="3240"/>
                </a:lnTo>
                <a:cubicBezTo>
                  <a:pt x="10800" y="4320"/>
                  <a:pt x="9600" y="6480"/>
                  <a:pt x="8400" y="6480"/>
                </a:cubicBezTo>
                <a:cubicBezTo>
                  <a:pt x="7200" y="6480"/>
                  <a:pt x="6000" y="4320"/>
                  <a:pt x="4800" y="4320"/>
                </a:cubicBezTo>
                <a:lnTo>
                  <a:pt x="4800" y="4320"/>
                </a:lnTo>
                <a:cubicBezTo>
                  <a:pt x="3600" y="4320"/>
                  <a:pt x="3600" y="3240"/>
                  <a:pt x="2400" y="3240"/>
                </a:cubicBezTo>
                <a:cubicBezTo>
                  <a:pt x="2400" y="3240"/>
                  <a:pt x="1200" y="4320"/>
                  <a:pt x="0" y="5400"/>
                </a:cubicBezTo>
                <a:cubicBezTo>
                  <a:pt x="1200" y="6480"/>
                  <a:pt x="2400" y="6480"/>
                  <a:pt x="3600" y="6480"/>
                </a:cubicBezTo>
                <a:cubicBezTo>
                  <a:pt x="4800" y="7560"/>
                  <a:pt x="3600" y="7560"/>
                  <a:pt x="1200" y="7560"/>
                </a:cubicBezTo>
                <a:cubicBezTo>
                  <a:pt x="1200" y="7560"/>
                  <a:pt x="1200" y="8640"/>
                  <a:pt x="1200" y="9720"/>
                </a:cubicBezTo>
                <a:cubicBezTo>
                  <a:pt x="2400" y="8640"/>
                  <a:pt x="4800" y="9720"/>
                  <a:pt x="4800" y="10800"/>
                </a:cubicBezTo>
                <a:cubicBezTo>
                  <a:pt x="4800" y="11880"/>
                  <a:pt x="4800" y="11880"/>
                  <a:pt x="4800" y="12960"/>
                </a:cubicBezTo>
                <a:cubicBezTo>
                  <a:pt x="4800" y="14040"/>
                  <a:pt x="6000" y="14040"/>
                  <a:pt x="6000" y="15120"/>
                </a:cubicBezTo>
                <a:cubicBezTo>
                  <a:pt x="6000" y="16200"/>
                  <a:pt x="6000" y="16200"/>
                  <a:pt x="6000" y="17280"/>
                </a:cubicBezTo>
                <a:lnTo>
                  <a:pt x="6000" y="17280"/>
                </a:lnTo>
                <a:cubicBezTo>
                  <a:pt x="6000" y="17280"/>
                  <a:pt x="7200" y="17280"/>
                  <a:pt x="7200" y="18360"/>
                </a:cubicBezTo>
                <a:cubicBezTo>
                  <a:pt x="7200" y="17280"/>
                  <a:pt x="7200" y="17280"/>
                  <a:pt x="8400" y="17280"/>
                </a:cubicBezTo>
                <a:cubicBezTo>
                  <a:pt x="8400" y="17280"/>
                  <a:pt x="8400" y="17280"/>
                  <a:pt x="9600" y="17280"/>
                </a:cubicBezTo>
                <a:cubicBezTo>
                  <a:pt x="9600" y="17280"/>
                  <a:pt x="9600" y="17280"/>
                  <a:pt x="10800" y="16200"/>
                </a:cubicBezTo>
                <a:lnTo>
                  <a:pt x="10800" y="16200"/>
                </a:lnTo>
                <a:lnTo>
                  <a:pt x="10800" y="16200"/>
                </a:lnTo>
                <a:lnTo>
                  <a:pt x="10800" y="16200"/>
                </a:lnTo>
                <a:cubicBezTo>
                  <a:pt x="10800" y="18360"/>
                  <a:pt x="13200" y="18360"/>
                  <a:pt x="13200" y="19440"/>
                </a:cubicBezTo>
                <a:cubicBezTo>
                  <a:pt x="13200" y="20520"/>
                  <a:pt x="13200" y="21600"/>
                  <a:pt x="14400" y="21600"/>
                </a:cubicBezTo>
                <a:cubicBezTo>
                  <a:pt x="14400" y="21600"/>
                  <a:pt x="14400" y="21600"/>
                  <a:pt x="15600" y="21600"/>
                </a:cubicBezTo>
                <a:cubicBezTo>
                  <a:pt x="15600" y="21600"/>
                  <a:pt x="15600" y="21600"/>
                  <a:pt x="15600" y="20520"/>
                </a:cubicBezTo>
                <a:cubicBezTo>
                  <a:pt x="16800" y="20520"/>
                  <a:pt x="15600" y="20520"/>
                  <a:pt x="16800" y="20520"/>
                </a:cubicBezTo>
                <a:cubicBezTo>
                  <a:pt x="18000" y="19440"/>
                  <a:pt x="20400" y="19440"/>
                  <a:pt x="20400" y="17280"/>
                </a:cubicBezTo>
                <a:lnTo>
                  <a:pt x="20400" y="17280"/>
                </a:lnTo>
                <a:lnTo>
                  <a:pt x="20400" y="17280"/>
                </a:lnTo>
                <a:lnTo>
                  <a:pt x="19200" y="17280"/>
                </a:lnTo>
                <a:lnTo>
                  <a:pt x="19200" y="17280"/>
                </a:lnTo>
                <a:lnTo>
                  <a:pt x="19200" y="17280"/>
                </a:lnTo>
                <a:cubicBezTo>
                  <a:pt x="18000" y="17280"/>
                  <a:pt x="18000" y="17280"/>
                  <a:pt x="18000" y="16200"/>
                </a:cubicBezTo>
                <a:cubicBezTo>
                  <a:pt x="18000" y="16200"/>
                  <a:pt x="18000" y="17280"/>
                  <a:pt x="18000" y="16200"/>
                </a:cubicBezTo>
                <a:lnTo>
                  <a:pt x="18000" y="16200"/>
                </a:lnTo>
                <a:lnTo>
                  <a:pt x="18000" y="16200"/>
                </a:lnTo>
                <a:lnTo>
                  <a:pt x="18000" y="16200"/>
                </a:lnTo>
                <a:cubicBezTo>
                  <a:pt x="18000" y="16200"/>
                  <a:pt x="16800" y="15120"/>
                  <a:pt x="16800" y="14040"/>
                </a:cubicBezTo>
                <a:cubicBezTo>
                  <a:pt x="16800" y="12960"/>
                  <a:pt x="16800" y="12960"/>
                  <a:pt x="16800" y="11880"/>
                </a:cubicBezTo>
                <a:cubicBezTo>
                  <a:pt x="16800" y="10800"/>
                  <a:pt x="15600" y="10800"/>
                  <a:pt x="15600" y="10800"/>
                </a:cubicBezTo>
                <a:cubicBezTo>
                  <a:pt x="15600" y="9720"/>
                  <a:pt x="16800" y="8640"/>
                  <a:pt x="18000" y="8640"/>
                </a:cubicBezTo>
                <a:lnTo>
                  <a:pt x="19200" y="9720"/>
                </a:lnTo>
                <a:cubicBezTo>
                  <a:pt x="20400" y="9720"/>
                  <a:pt x="20400" y="8640"/>
                  <a:pt x="20400" y="7560"/>
                </a:cubicBezTo>
                <a:lnTo>
                  <a:pt x="20400" y="6480"/>
                </a:lnTo>
                <a:cubicBezTo>
                  <a:pt x="20400" y="4320"/>
                  <a:pt x="21600" y="5400"/>
                  <a:pt x="21600" y="3240"/>
                </a:cubicBezTo>
                <a:cubicBezTo>
                  <a:pt x="21600" y="2160"/>
                  <a:pt x="21600" y="2160"/>
                  <a:pt x="21600" y="1080"/>
                </a:cubicBezTo>
                <a:lnTo>
                  <a:pt x="20400" y="1080"/>
                </a:lnTo>
                <a:lnTo>
                  <a:pt x="20400" y="1080"/>
                </a:lnTo>
                <a:lnTo>
                  <a:pt x="20400" y="108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9" name="Фигура"/>
          <p:cNvSpPr/>
          <p:nvPr/>
        </p:nvSpPr>
        <p:spPr>
          <a:xfrm rot="480000">
            <a:off x="1797235" y="3089430"/>
            <a:ext cx="282576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20" y="21600"/>
                </a:moveTo>
                <a:cubicBezTo>
                  <a:pt x="15120" y="18277"/>
                  <a:pt x="19440" y="16615"/>
                  <a:pt x="19440" y="14954"/>
                </a:cubicBezTo>
                <a:cubicBezTo>
                  <a:pt x="19440" y="13292"/>
                  <a:pt x="19440" y="13292"/>
                  <a:pt x="19440" y="13292"/>
                </a:cubicBezTo>
                <a:cubicBezTo>
                  <a:pt x="19440" y="13292"/>
                  <a:pt x="19440" y="13292"/>
                  <a:pt x="21600" y="11631"/>
                </a:cubicBezTo>
                <a:cubicBezTo>
                  <a:pt x="19440" y="11631"/>
                  <a:pt x="19440" y="9969"/>
                  <a:pt x="19440" y="9969"/>
                </a:cubicBezTo>
                <a:lnTo>
                  <a:pt x="19440" y="9969"/>
                </a:lnTo>
                <a:lnTo>
                  <a:pt x="19440" y="8308"/>
                </a:lnTo>
                <a:cubicBezTo>
                  <a:pt x="19440" y="8308"/>
                  <a:pt x="19440" y="8308"/>
                  <a:pt x="21600" y="6646"/>
                </a:cubicBezTo>
                <a:cubicBezTo>
                  <a:pt x="17280" y="4985"/>
                  <a:pt x="15120" y="4985"/>
                  <a:pt x="10800" y="4985"/>
                </a:cubicBezTo>
                <a:cubicBezTo>
                  <a:pt x="10800" y="3323"/>
                  <a:pt x="10800" y="1662"/>
                  <a:pt x="8640" y="1662"/>
                </a:cubicBezTo>
                <a:cubicBezTo>
                  <a:pt x="6480" y="1662"/>
                  <a:pt x="6480" y="1662"/>
                  <a:pt x="6480" y="1662"/>
                </a:cubicBezTo>
                <a:cubicBezTo>
                  <a:pt x="4320" y="1662"/>
                  <a:pt x="4320" y="0"/>
                  <a:pt x="4320" y="0"/>
                </a:cubicBezTo>
                <a:cubicBezTo>
                  <a:pt x="2160" y="0"/>
                  <a:pt x="2160" y="1662"/>
                  <a:pt x="2160" y="1662"/>
                </a:cubicBezTo>
                <a:cubicBezTo>
                  <a:pt x="2160" y="3323"/>
                  <a:pt x="0" y="3323"/>
                  <a:pt x="0" y="3323"/>
                </a:cubicBezTo>
                <a:cubicBezTo>
                  <a:pt x="0" y="6646"/>
                  <a:pt x="2160" y="4985"/>
                  <a:pt x="2160" y="6646"/>
                </a:cubicBezTo>
                <a:cubicBezTo>
                  <a:pt x="4320" y="6646"/>
                  <a:pt x="2160" y="8308"/>
                  <a:pt x="4320" y="9969"/>
                </a:cubicBezTo>
                <a:cubicBezTo>
                  <a:pt x="4320" y="9969"/>
                  <a:pt x="8640" y="9969"/>
                  <a:pt x="8640" y="11631"/>
                </a:cubicBezTo>
                <a:lnTo>
                  <a:pt x="8640" y="13292"/>
                </a:lnTo>
                <a:lnTo>
                  <a:pt x="8640" y="14954"/>
                </a:lnTo>
                <a:cubicBezTo>
                  <a:pt x="8640" y="16615"/>
                  <a:pt x="10800" y="16615"/>
                  <a:pt x="10800" y="16615"/>
                </a:cubicBezTo>
                <a:cubicBezTo>
                  <a:pt x="12960" y="18277"/>
                  <a:pt x="15120" y="21600"/>
                  <a:pt x="15120" y="21600"/>
                </a:cubicBezTo>
                <a:lnTo>
                  <a:pt x="15120" y="21600"/>
                </a:lnTo>
                <a:lnTo>
                  <a:pt x="1512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0" name="Фигура"/>
          <p:cNvSpPr/>
          <p:nvPr/>
        </p:nvSpPr>
        <p:spPr>
          <a:xfrm rot="480000">
            <a:off x="4176751" y="2178118"/>
            <a:ext cx="115889" cy="74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7200"/>
                </a:moveTo>
                <a:lnTo>
                  <a:pt x="10800" y="0"/>
                </a:lnTo>
                <a:cubicBezTo>
                  <a:pt x="5400" y="0"/>
                  <a:pt x="0" y="7200"/>
                  <a:pt x="0" y="144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5400" y="21600"/>
                  <a:pt x="5400" y="21600"/>
                  <a:pt x="10800" y="21600"/>
                </a:cubicBezTo>
                <a:lnTo>
                  <a:pt x="16200" y="21600"/>
                </a:lnTo>
                <a:cubicBezTo>
                  <a:pt x="16200" y="21600"/>
                  <a:pt x="21600" y="21600"/>
                  <a:pt x="21600" y="14400"/>
                </a:cubicBezTo>
                <a:lnTo>
                  <a:pt x="16200" y="7200"/>
                </a:lnTo>
                <a:lnTo>
                  <a:pt x="16200" y="7200"/>
                </a:lnTo>
                <a:lnTo>
                  <a:pt x="16200" y="7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1" name="Фигура"/>
          <p:cNvSpPr/>
          <p:nvPr/>
        </p:nvSpPr>
        <p:spPr>
          <a:xfrm rot="480000">
            <a:off x="3054715" y="2862605"/>
            <a:ext cx="615951" cy="644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8308"/>
                </a:moveTo>
                <a:cubicBezTo>
                  <a:pt x="19636" y="9138"/>
                  <a:pt x="21600" y="9138"/>
                  <a:pt x="21600" y="10800"/>
                </a:cubicBezTo>
                <a:cubicBezTo>
                  <a:pt x="21600" y="11631"/>
                  <a:pt x="19636" y="11631"/>
                  <a:pt x="19636" y="13292"/>
                </a:cubicBezTo>
                <a:cubicBezTo>
                  <a:pt x="19636" y="14123"/>
                  <a:pt x="19636" y="14123"/>
                  <a:pt x="19636" y="14954"/>
                </a:cubicBezTo>
                <a:lnTo>
                  <a:pt x="19636" y="14954"/>
                </a:lnTo>
                <a:lnTo>
                  <a:pt x="18655" y="14954"/>
                </a:lnTo>
                <a:lnTo>
                  <a:pt x="18655" y="14954"/>
                </a:lnTo>
                <a:cubicBezTo>
                  <a:pt x="18655" y="14954"/>
                  <a:pt x="17673" y="15785"/>
                  <a:pt x="17673" y="16615"/>
                </a:cubicBezTo>
                <a:cubicBezTo>
                  <a:pt x="16691" y="15785"/>
                  <a:pt x="14727" y="14123"/>
                  <a:pt x="13745" y="14123"/>
                </a:cubicBezTo>
                <a:cubicBezTo>
                  <a:pt x="12764" y="14123"/>
                  <a:pt x="12764" y="17446"/>
                  <a:pt x="11782" y="17446"/>
                </a:cubicBezTo>
                <a:cubicBezTo>
                  <a:pt x="10800" y="17446"/>
                  <a:pt x="10800" y="16615"/>
                  <a:pt x="10800" y="16615"/>
                </a:cubicBezTo>
                <a:lnTo>
                  <a:pt x="9818" y="17446"/>
                </a:lnTo>
                <a:cubicBezTo>
                  <a:pt x="9818" y="17446"/>
                  <a:pt x="9818" y="18277"/>
                  <a:pt x="8836" y="19108"/>
                </a:cubicBezTo>
                <a:cubicBezTo>
                  <a:pt x="8836" y="19938"/>
                  <a:pt x="7855" y="19938"/>
                  <a:pt x="7855" y="20769"/>
                </a:cubicBezTo>
                <a:lnTo>
                  <a:pt x="7855" y="21600"/>
                </a:lnTo>
                <a:cubicBezTo>
                  <a:pt x="6873" y="21600"/>
                  <a:pt x="5891" y="19108"/>
                  <a:pt x="5891" y="19108"/>
                </a:cubicBezTo>
                <a:cubicBezTo>
                  <a:pt x="5891" y="18277"/>
                  <a:pt x="6873" y="18277"/>
                  <a:pt x="6873" y="17446"/>
                </a:cubicBezTo>
                <a:cubicBezTo>
                  <a:pt x="6873" y="17446"/>
                  <a:pt x="5891" y="17446"/>
                  <a:pt x="5891" y="16615"/>
                </a:cubicBezTo>
                <a:lnTo>
                  <a:pt x="5891" y="16615"/>
                </a:lnTo>
                <a:cubicBezTo>
                  <a:pt x="4909" y="16615"/>
                  <a:pt x="5891" y="15785"/>
                  <a:pt x="4909" y="14954"/>
                </a:cubicBezTo>
                <a:lnTo>
                  <a:pt x="4909" y="14954"/>
                </a:lnTo>
                <a:cubicBezTo>
                  <a:pt x="4909" y="14954"/>
                  <a:pt x="4909" y="14954"/>
                  <a:pt x="3927" y="14954"/>
                </a:cubicBezTo>
                <a:cubicBezTo>
                  <a:pt x="3927" y="14123"/>
                  <a:pt x="2945" y="14954"/>
                  <a:pt x="1964" y="14123"/>
                </a:cubicBezTo>
                <a:cubicBezTo>
                  <a:pt x="982" y="14123"/>
                  <a:pt x="982" y="14123"/>
                  <a:pt x="982" y="13292"/>
                </a:cubicBezTo>
                <a:cubicBezTo>
                  <a:pt x="0" y="13292"/>
                  <a:pt x="0" y="13292"/>
                  <a:pt x="0" y="13292"/>
                </a:cubicBezTo>
                <a:cubicBezTo>
                  <a:pt x="0" y="12462"/>
                  <a:pt x="982" y="11631"/>
                  <a:pt x="1964" y="11631"/>
                </a:cubicBezTo>
                <a:cubicBezTo>
                  <a:pt x="1964" y="11631"/>
                  <a:pt x="1964" y="11631"/>
                  <a:pt x="2945" y="11631"/>
                </a:cubicBezTo>
                <a:cubicBezTo>
                  <a:pt x="2945" y="11631"/>
                  <a:pt x="2945" y="11631"/>
                  <a:pt x="3927" y="11631"/>
                </a:cubicBezTo>
                <a:lnTo>
                  <a:pt x="3927" y="11631"/>
                </a:lnTo>
                <a:lnTo>
                  <a:pt x="3927" y="10800"/>
                </a:lnTo>
                <a:lnTo>
                  <a:pt x="3927" y="10800"/>
                </a:lnTo>
                <a:lnTo>
                  <a:pt x="1964" y="9138"/>
                </a:lnTo>
                <a:cubicBezTo>
                  <a:pt x="1964" y="9138"/>
                  <a:pt x="1964" y="8308"/>
                  <a:pt x="2945" y="8308"/>
                </a:cubicBezTo>
                <a:cubicBezTo>
                  <a:pt x="2945" y="8308"/>
                  <a:pt x="2945" y="7477"/>
                  <a:pt x="3927" y="7477"/>
                </a:cubicBezTo>
                <a:cubicBezTo>
                  <a:pt x="3927" y="7477"/>
                  <a:pt x="6873" y="8308"/>
                  <a:pt x="6873" y="7477"/>
                </a:cubicBezTo>
                <a:cubicBezTo>
                  <a:pt x="6873" y="4985"/>
                  <a:pt x="7855" y="4985"/>
                  <a:pt x="7855" y="2492"/>
                </a:cubicBezTo>
                <a:cubicBezTo>
                  <a:pt x="8836" y="1662"/>
                  <a:pt x="9818" y="831"/>
                  <a:pt x="10800" y="0"/>
                </a:cubicBezTo>
                <a:cubicBezTo>
                  <a:pt x="10800" y="831"/>
                  <a:pt x="11782" y="0"/>
                  <a:pt x="12764" y="831"/>
                </a:cubicBezTo>
                <a:cubicBezTo>
                  <a:pt x="12764" y="831"/>
                  <a:pt x="12764" y="1662"/>
                  <a:pt x="12764" y="2492"/>
                </a:cubicBezTo>
                <a:cubicBezTo>
                  <a:pt x="11782" y="3323"/>
                  <a:pt x="11782" y="4154"/>
                  <a:pt x="11782" y="4985"/>
                </a:cubicBezTo>
                <a:cubicBezTo>
                  <a:pt x="10800" y="5815"/>
                  <a:pt x="10800" y="5815"/>
                  <a:pt x="10800" y="5815"/>
                </a:cubicBezTo>
                <a:cubicBezTo>
                  <a:pt x="10800" y="6646"/>
                  <a:pt x="10800" y="6646"/>
                  <a:pt x="11782" y="6646"/>
                </a:cubicBezTo>
                <a:lnTo>
                  <a:pt x="11782" y="6646"/>
                </a:lnTo>
                <a:lnTo>
                  <a:pt x="10800" y="7477"/>
                </a:lnTo>
                <a:lnTo>
                  <a:pt x="10800" y="7477"/>
                </a:lnTo>
                <a:cubicBezTo>
                  <a:pt x="11782" y="8308"/>
                  <a:pt x="10800" y="9138"/>
                  <a:pt x="11782" y="9138"/>
                </a:cubicBezTo>
                <a:cubicBezTo>
                  <a:pt x="12764" y="9138"/>
                  <a:pt x="12764" y="8308"/>
                  <a:pt x="13745" y="8308"/>
                </a:cubicBezTo>
                <a:cubicBezTo>
                  <a:pt x="14727" y="8308"/>
                  <a:pt x="14727" y="8308"/>
                  <a:pt x="15709" y="8308"/>
                </a:cubicBezTo>
                <a:cubicBezTo>
                  <a:pt x="15709" y="8308"/>
                  <a:pt x="15709" y="8308"/>
                  <a:pt x="16691" y="7477"/>
                </a:cubicBezTo>
                <a:cubicBezTo>
                  <a:pt x="16691" y="8308"/>
                  <a:pt x="16691" y="9138"/>
                  <a:pt x="17673" y="9138"/>
                </a:cubicBezTo>
                <a:cubicBezTo>
                  <a:pt x="17673" y="9138"/>
                  <a:pt x="17673" y="8308"/>
                  <a:pt x="18655" y="8308"/>
                </a:cubicBezTo>
                <a:lnTo>
                  <a:pt x="18655" y="8308"/>
                </a:lnTo>
                <a:lnTo>
                  <a:pt x="19636" y="8308"/>
                </a:lnTo>
                <a:lnTo>
                  <a:pt x="19636" y="8308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2" name="Фигура"/>
          <p:cNvSpPr/>
          <p:nvPr/>
        </p:nvSpPr>
        <p:spPr>
          <a:xfrm rot="480000">
            <a:off x="4816806" y="3859793"/>
            <a:ext cx="981076" cy="646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77" y="20769"/>
                </a:moveTo>
                <a:cubicBezTo>
                  <a:pt x="14194" y="19938"/>
                  <a:pt x="14194" y="19938"/>
                  <a:pt x="14811" y="19938"/>
                </a:cubicBezTo>
                <a:cubicBezTo>
                  <a:pt x="15429" y="19938"/>
                  <a:pt x="16046" y="19108"/>
                  <a:pt x="16046" y="19108"/>
                </a:cubicBezTo>
                <a:cubicBezTo>
                  <a:pt x="16663" y="19108"/>
                  <a:pt x="16663" y="18277"/>
                  <a:pt x="17280" y="18277"/>
                </a:cubicBezTo>
                <a:lnTo>
                  <a:pt x="17897" y="19108"/>
                </a:lnTo>
                <a:lnTo>
                  <a:pt x="17897" y="19108"/>
                </a:lnTo>
                <a:lnTo>
                  <a:pt x="17897" y="19108"/>
                </a:lnTo>
                <a:lnTo>
                  <a:pt x="17897" y="18277"/>
                </a:lnTo>
                <a:lnTo>
                  <a:pt x="18514" y="18277"/>
                </a:lnTo>
                <a:lnTo>
                  <a:pt x="18514" y="18277"/>
                </a:lnTo>
                <a:lnTo>
                  <a:pt x="19131" y="19108"/>
                </a:lnTo>
                <a:cubicBezTo>
                  <a:pt x="19749" y="19108"/>
                  <a:pt x="19749" y="18277"/>
                  <a:pt x="20366" y="18277"/>
                </a:cubicBezTo>
                <a:cubicBezTo>
                  <a:pt x="20366" y="17446"/>
                  <a:pt x="20366" y="16615"/>
                  <a:pt x="20366" y="16615"/>
                </a:cubicBezTo>
                <a:cubicBezTo>
                  <a:pt x="20366" y="15785"/>
                  <a:pt x="21600" y="15785"/>
                  <a:pt x="21600" y="14123"/>
                </a:cubicBezTo>
                <a:cubicBezTo>
                  <a:pt x="21600" y="12462"/>
                  <a:pt x="19749" y="13292"/>
                  <a:pt x="19749" y="11631"/>
                </a:cubicBezTo>
                <a:cubicBezTo>
                  <a:pt x="19749" y="10800"/>
                  <a:pt x="20366" y="9969"/>
                  <a:pt x="20366" y="9138"/>
                </a:cubicBezTo>
                <a:cubicBezTo>
                  <a:pt x="20366" y="8308"/>
                  <a:pt x="19749" y="8308"/>
                  <a:pt x="19749" y="8308"/>
                </a:cubicBezTo>
                <a:cubicBezTo>
                  <a:pt x="19131" y="7477"/>
                  <a:pt x="19131" y="6646"/>
                  <a:pt x="19131" y="6646"/>
                </a:cubicBezTo>
                <a:cubicBezTo>
                  <a:pt x="17897" y="6646"/>
                  <a:pt x="18514" y="4985"/>
                  <a:pt x="17280" y="4985"/>
                </a:cubicBezTo>
                <a:cubicBezTo>
                  <a:pt x="16663" y="4985"/>
                  <a:pt x="16046" y="5815"/>
                  <a:pt x="15429" y="5815"/>
                </a:cubicBezTo>
                <a:cubicBezTo>
                  <a:pt x="14811" y="5815"/>
                  <a:pt x="14811" y="4985"/>
                  <a:pt x="14811" y="4985"/>
                </a:cubicBezTo>
                <a:cubicBezTo>
                  <a:pt x="14811" y="4154"/>
                  <a:pt x="14811" y="4154"/>
                  <a:pt x="14811" y="3323"/>
                </a:cubicBezTo>
                <a:cubicBezTo>
                  <a:pt x="14811" y="2492"/>
                  <a:pt x="14194" y="2492"/>
                  <a:pt x="14194" y="1662"/>
                </a:cubicBezTo>
                <a:lnTo>
                  <a:pt x="13577" y="831"/>
                </a:lnTo>
                <a:cubicBezTo>
                  <a:pt x="12343" y="831"/>
                  <a:pt x="12343" y="2492"/>
                  <a:pt x="11109" y="2492"/>
                </a:cubicBezTo>
                <a:cubicBezTo>
                  <a:pt x="10491" y="2492"/>
                  <a:pt x="10491" y="831"/>
                  <a:pt x="9257" y="831"/>
                </a:cubicBezTo>
                <a:cubicBezTo>
                  <a:pt x="8640" y="831"/>
                  <a:pt x="8023" y="831"/>
                  <a:pt x="7406" y="0"/>
                </a:cubicBezTo>
                <a:lnTo>
                  <a:pt x="7406" y="0"/>
                </a:lnTo>
                <a:lnTo>
                  <a:pt x="6171" y="0"/>
                </a:lnTo>
                <a:lnTo>
                  <a:pt x="6171" y="0"/>
                </a:lnTo>
                <a:cubicBezTo>
                  <a:pt x="5554" y="0"/>
                  <a:pt x="5554" y="0"/>
                  <a:pt x="4937" y="0"/>
                </a:cubicBezTo>
                <a:cubicBezTo>
                  <a:pt x="3703" y="0"/>
                  <a:pt x="3703" y="2492"/>
                  <a:pt x="3086" y="4154"/>
                </a:cubicBezTo>
                <a:cubicBezTo>
                  <a:pt x="2469" y="4985"/>
                  <a:pt x="1851" y="4154"/>
                  <a:pt x="1234" y="4985"/>
                </a:cubicBezTo>
                <a:cubicBezTo>
                  <a:pt x="1234" y="5815"/>
                  <a:pt x="1234" y="6646"/>
                  <a:pt x="617" y="7477"/>
                </a:cubicBezTo>
                <a:lnTo>
                  <a:pt x="617" y="7477"/>
                </a:lnTo>
                <a:lnTo>
                  <a:pt x="617" y="7477"/>
                </a:lnTo>
                <a:lnTo>
                  <a:pt x="617" y="7477"/>
                </a:lnTo>
                <a:lnTo>
                  <a:pt x="617" y="7477"/>
                </a:lnTo>
                <a:cubicBezTo>
                  <a:pt x="617" y="7477"/>
                  <a:pt x="617" y="7477"/>
                  <a:pt x="617" y="8308"/>
                </a:cubicBezTo>
                <a:cubicBezTo>
                  <a:pt x="617" y="8308"/>
                  <a:pt x="0" y="8308"/>
                  <a:pt x="0" y="9138"/>
                </a:cubicBezTo>
                <a:cubicBezTo>
                  <a:pt x="0" y="9969"/>
                  <a:pt x="617" y="10800"/>
                  <a:pt x="617" y="10800"/>
                </a:cubicBezTo>
                <a:lnTo>
                  <a:pt x="617" y="10800"/>
                </a:lnTo>
                <a:lnTo>
                  <a:pt x="617" y="12462"/>
                </a:lnTo>
                <a:lnTo>
                  <a:pt x="617" y="12462"/>
                </a:lnTo>
                <a:cubicBezTo>
                  <a:pt x="617" y="12462"/>
                  <a:pt x="617" y="13292"/>
                  <a:pt x="1234" y="13292"/>
                </a:cubicBezTo>
                <a:lnTo>
                  <a:pt x="1234" y="13292"/>
                </a:lnTo>
                <a:lnTo>
                  <a:pt x="1851" y="13292"/>
                </a:lnTo>
                <a:lnTo>
                  <a:pt x="1851" y="13292"/>
                </a:lnTo>
                <a:cubicBezTo>
                  <a:pt x="1851" y="14123"/>
                  <a:pt x="3703" y="14123"/>
                  <a:pt x="3703" y="14123"/>
                </a:cubicBezTo>
                <a:cubicBezTo>
                  <a:pt x="4937" y="14954"/>
                  <a:pt x="5554" y="14954"/>
                  <a:pt x="6171" y="15785"/>
                </a:cubicBezTo>
                <a:cubicBezTo>
                  <a:pt x="6789" y="16615"/>
                  <a:pt x="6789" y="17446"/>
                  <a:pt x="6789" y="17446"/>
                </a:cubicBezTo>
                <a:cubicBezTo>
                  <a:pt x="7406" y="18277"/>
                  <a:pt x="8023" y="18277"/>
                  <a:pt x="8023" y="18277"/>
                </a:cubicBezTo>
                <a:cubicBezTo>
                  <a:pt x="8640" y="18277"/>
                  <a:pt x="9257" y="19108"/>
                  <a:pt x="9874" y="19108"/>
                </a:cubicBezTo>
                <a:cubicBezTo>
                  <a:pt x="10491" y="19108"/>
                  <a:pt x="11109" y="18277"/>
                  <a:pt x="11109" y="18277"/>
                </a:cubicBezTo>
                <a:cubicBezTo>
                  <a:pt x="11726" y="18277"/>
                  <a:pt x="11726" y="19108"/>
                  <a:pt x="11726" y="19108"/>
                </a:cubicBezTo>
                <a:lnTo>
                  <a:pt x="11726" y="19938"/>
                </a:lnTo>
                <a:lnTo>
                  <a:pt x="11726" y="20769"/>
                </a:lnTo>
                <a:cubicBezTo>
                  <a:pt x="11726" y="21600"/>
                  <a:pt x="11726" y="21600"/>
                  <a:pt x="11726" y="21600"/>
                </a:cubicBezTo>
                <a:lnTo>
                  <a:pt x="11726" y="21600"/>
                </a:lnTo>
                <a:lnTo>
                  <a:pt x="12343" y="21600"/>
                </a:lnTo>
                <a:lnTo>
                  <a:pt x="12343" y="21600"/>
                </a:lnTo>
                <a:cubicBezTo>
                  <a:pt x="12343" y="20769"/>
                  <a:pt x="12960" y="20769"/>
                  <a:pt x="13577" y="20769"/>
                </a:cubicBezTo>
                <a:lnTo>
                  <a:pt x="13577" y="20769"/>
                </a:lnTo>
                <a:lnTo>
                  <a:pt x="13577" y="20769"/>
                </a:lnTo>
                <a:lnTo>
                  <a:pt x="13577" y="20769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3" name="Фигура"/>
          <p:cNvSpPr/>
          <p:nvPr/>
        </p:nvSpPr>
        <p:spPr>
          <a:xfrm rot="480000">
            <a:off x="1605439" y="1895594"/>
            <a:ext cx="166688" cy="17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56" extrusionOk="0">
                <a:moveTo>
                  <a:pt x="21600" y="14256"/>
                </a:moveTo>
                <a:cubicBezTo>
                  <a:pt x="21600" y="16956"/>
                  <a:pt x="14400" y="16956"/>
                  <a:pt x="14400" y="19656"/>
                </a:cubicBezTo>
                <a:lnTo>
                  <a:pt x="14400" y="19656"/>
                </a:lnTo>
                <a:lnTo>
                  <a:pt x="10800" y="19656"/>
                </a:lnTo>
                <a:lnTo>
                  <a:pt x="10800" y="19656"/>
                </a:lnTo>
                <a:cubicBezTo>
                  <a:pt x="10800" y="14256"/>
                  <a:pt x="3600" y="11556"/>
                  <a:pt x="0" y="6156"/>
                </a:cubicBezTo>
                <a:cubicBezTo>
                  <a:pt x="0" y="756"/>
                  <a:pt x="0" y="756"/>
                  <a:pt x="3600" y="756"/>
                </a:cubicBezTo>
                <a:cubicBezTo>
                  <a:pt x="7200" y="-1944"/>
                  <a:pt x="7200" y="3456"/>
                  <a:pt x="14400" y="3456"/>
                </a:cubicBezTo>
                <a:cubicBezTo>
                  <a:pt x="14400" y="3456"/>
                  <a:pt x="18000" y="3456"/>
                  <a:pt x="18000" y="6156"/>
                </a:cubicBezTo>
                <a:cubicBezTo>
                  <a:pt x="18000" y="8856"/>
                  <a:pt x="21600" y="8856"/>
                  <a:pt x="21600" y="14256"/>
                </a:cubicBezTo>
                <a:lnTo>
                  <a:pt x="21600" y="14256"/>
                </a:lnTo>
                <a:lnTo>
                  <a:pt x="21600" y="14256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4" name="Фигура"/>
          <p:cNvSpPr/>
          <p:nvPr/>
        </p:nvSpPr>
        <p:spPr>
          <a:xfrm rot="480000">
            <a:off x="1822585" y="2941815"/>
            <a:ext cx="306389" cy="249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7280"/>
                </a:moveTo>
                <a:cubicBezTo>
                  <a:pt x="19636" y="17280"/>
                  <a:pt x="19636" y="17280"/>
                  <a:pt x="21600" y="17280"/>
                </a:cubicBezTo>
                <a:cubicBezTo>
                  <a:pt x="21600" y="19440"/>
                  <a:pt x="21600" y="19440"/>
                  <a:pt x="21600" y="19440"/>
                </a:cubicBezTo>
                <a:lnTo>
                  <a:pt x="19636" y="21600"/>
                </a:lnTo>
                <a:cubicBezTo>
                  <a:pt x="15709" y="19440"/>
                  <a:pt x="13745" y="19440"/>
                  <a:pt x="9818" y="19440"/>
                </a:cubicBezTo>
                <a:cubicBezTo>
                  <a:pt x="9818" y="17280"/>
                  <a:pt x="9818" y="15120"/>
                  <a:pt x="7855" y="15120"/>
                </a:cubicBezTo>
                <a:cubicBezTo>
                  <a:pt x="5891" y="15120"/>
                  <a:pt x="5891" y="15120"/>
                  <a:pt x="5891" y="15120"/>
                </a:cubicBezTo>
                <a:cubicBezTo>
                  <a:pt x="3927" y="15120"/>
                  <a:pt x="3927" y="12960"/>
                  <a:pt x="3927" y="12960"/>
                </a:cubicBezTo>
                <a:lnTo>
                  <a:pt x="3927" y="10800"/>
                </a:lnTo>
                <a:cubicBezTo>
                  <a:pt x="1964" y="8640"/>
                  <a:pt x="0" y="8640"/>
                  <a:pt x="0" y="6480"/>
                </a:cubicBezTo>
                <a:cubicBezTo>
                  <a:pt x="0" y="4320"/>
                  <a:pt x="1964" y="4320"/>
                  <a:pt x="3927" y="2160"/>
                </a:cubicBezTo>
                <a:lnTo>
                  <a:pt x="3927" y="4320"/>
                </a:lnTo>
                <a:cubicBezTo>
                  <a:pt x="5891" y="4320"/>
                  <a:pt x="5891" y="2160"/>
                  <a:pt x="5891" y="0"/>
                </a:cubicBezTo>
                <a:cubicBezTo>
                  <a:pt x="5891" y="2160"/>
                  <a:pt x="7855" y="2160"/>
                  <a:pt x="7855" y="2160"/>
                </a:cubicBezTo>
                <a:lnTo>
                  <a:pt x="9818" y="0"/>
                </a:lnTo>
                <a:cubicBezTo>
                  <a:pt x="13745" y="0"/>
                  <a:pt x="13745" y="2160"/>
                  <a:pt x="13745" y="6480"/>
                </a:cubicBezTo>
                <a:cubicBezTo>
                  <a:pt x="13745" y="6480"/>
                  <a:pt x="15709" y="6480"/>
                  <a:pt x="17673" y="6480"/>
                </a:cubicBezTo>
                <a:cubicBezTo>
                  <a:pt x="17673" y="10800"/>
                  <a:pt x="17673" y="12960"/>
                  <a:pt x="19636" y="15120"/>
                </a:cubicBezTo>
                <a:lnTo>
                  <a:pt x="19636" y="15120"/>
                </a:lnTo>
                <a:lnTo>
                  <a:pt x="19636" y="17280"/>
                </a:lnTo>
                <a:lnTo>
                  <a:pt x="19636" y="1728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5" name="Фигура"/>
          <p:cNvSpPr/>
          <p:nvPr/>
        </p:nvSpPr>
        <p:spPr>
          <a:xfrm rot="480000">
            <a:off x="4635556" y="2343195"/>
            <a:ext cx="82551" cy="96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0800"/>
                </a:moveTo>
                <a:lnTo>
                  <a:pt x="14400" y="5400"/>
                </a:lnTo>
                <a:cubicBezTo>
                  <a:pt x="14400" y="5400"/>
                  <a:pt x="14400" y="5400"/>
                  <a:pt x="7200" y="0"/>
                </a:cubicBezTo>
                <a:cubicBezTo>
                  <a:pt x="7200" y="5400"/>
                  <a:pt x="0" y="5400"/>
                  <a:pt x="0" y="10800"/>
                </a:cubicBezTo>
                <a:lnTo>
                  <a:pt x="14400" y="21600"/>
                </a:lnTo>
                <a:cubicBezTo>
                  <a:pt x="21600" y="21600"/>
                  <a:pt x="21600" y="21600"/>
                  <a:pt x="21600" y="16200"/>
                </a:cubicBezTo>
                <a:cubicBezTo>
                  <a:pt x="21600" y="16200"/>
                  <a:pt x="21600" y="10800"/>
                  <a:pt x="14400" y="10800"/>
                </a:cubicBezTo>
                <a:lnTo>
                  <a:pt x="14400" y="10800"/>
                </a:lnTo>
                <a:lnTo>
                  <a:pt x="144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6" name="Фигура"/>
          <p:cNvSpPr/>
          <p:nvPr/>
        </p:nvSpPr>
        <p:spPr>
          <a:xfrm rot="480000">
            <a:off x="4503767" y="2093928"/>
            <a:ext cx="30164" cy="5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21600" y="0"/>
                  <a:pt x="21600" y="0"/>
                  <a:pt x="21600" y="108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21600" y="21600"/>
                </a:lnTo>
                <a:cubicBezTo>
                  <a:pt x="0" y="21600"/>
                  <a:pt x="0" y="21600"/>
                  <a:pt x="0" y="21600"/>
                </a:cubicBezTo>
                <a:cubicBezTo>
                  <a:pt x="0" y="10800"/>
                  <a:pt x="0" y="1080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7" name="Фигура"/>
          <p:cNvSpPr/>
          <p:nvPr/>
        </p:nvSpPr>
        <p:spPr>
          <a:xfrm rot="480000">
            <a:off x="5278460" y="2232076"/>
            <a:ext cx="85726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600" y="0"/>
                </a:lnTo>
                <a:lnTo>
                  <a:pt x="21600" y="0"/>
                </a:lnTo>
                <a:cubicBezTo>
                  <a:pt x="14400" y="0"/>
                  <a:pt x="14400" y="0"/>
                  <a:pt x="14400" y="0"/>
                </a:cubicBezTo>
                <a:cubicBezTo>
                  <a:pt x="7200" y="0"/>
                  <a:pt x="0" y="10800"/>
                  <a:pt x="0" y="21600"/>
                </a:cubicBezTo>
                <a:lnTo>
                  <a:pt x="7200" y="21600"/>
                </a:lnTo>
                <a:cubicBezTo>
                  <a:pt x="14400" y="21600"/>
                  <a:pt x="14400" y="21600"/>
                  <a:pt x="21600" y="21600"/>
                </a:cubicBezTo>
                <a:lnTo>
                  <a:pt x="2160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14400" y="10800"/>
                </a:lnTo>
                <a:lnTo>
                  <a:pt x="21600" y="10800"/>
                </a:lnTo>
                <a:lnTo>
                  <a:pt x="21600" y="10800"/>
                </a:lnTo>
                <a:lnTo>
                  <a:pt x="216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8" name="Фигура"/>
          <p:cNvSpPr/>
          <p:nvPr/>
        </p:nvSpPr>
        <p:spPr>
          <a:xfrm rot="480000">
            <a:off x="5434025" y="2324117"/>
            <a:ext cx="30163" cy="22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2160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9" name="Фигура"/>
          <p:cNvSpPr/>
          <p:nvPr/>
        </p:nvSpPr>
        <p:spPr>
          <a:xfrm rot="480000">
            <a:off x="5503887" y="2435276"/>
            <a:ext cx="84138" cy="49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0"/>
                </a:moveTo>
                <a:cubicBezTo>
                  <a:pt x="14400" y="10800"/>
                  <a:pt x="0" y="10800"/>
                  <a:pt x="0" y="10800"/>
                </a:cubicBezTo>
                <a:cubicBezTo>
                  <a:pt x="0" y="21600"/>
                  <a:pt x="7200" y="21600"/>
                  <a:pt x="7200" y="21600"/>
                </a:cubicBezTo>
                <a:lnTo>
                  <a:pt x="21600" y="10800"/>
                </a:lnTo>
                <a:cubicBezTo>
                  <a:pt x="21600" y="0"/>
                  <a:pt x="14400" y="0"/>
                  <a:pt x="14400" y="0"/>
                </a:cubicBezTo>
                <a:lnTo>
                  <a:pt x="14400" y="0"/>
                </a:lnTo>
                <a:lnTo>
                  <a:pt x="144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0" name="Фигура"/>
          <p:cNvSpPr/>
          <p:nvPr/>
        </p:nvSpPr>
        <p:spPr>
          <a:xfrm rot="480000">
            <a:off x="9529863" y="4048327"/>
            <a:ext cx="768478" cy="769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62" h="21600" extrusionOk="0">
                <a:moveTo>
                  <a:pt x="3331" y="6968"/>
                </a:moveTo>
                <a:cubicBezTo>
                  <a:pt x="3331" y="6271"/>
                  <a:pt x="3331" y="6271"/>
                  <a:pt x="2586" y="5574"/>
                </a:cubicBezTo>
                <a:cubicBezTo>
                  <a:pt x="2586" y="3484"/>
                  <a:pt x="-1138" y="2090"/>
                  <a:pt x="352" y="2090"/>
                </a:cubicBezTo>
                <a:cubicBezTo>
                  <a:pt x="2586" y="2090"/>
                  <a:pt x="1096" y="1394"/>
                  <a:pt x="1096" y="0"/>
                </a:cubicBezTo>
                <a:cubicBezTo>
                  <a:pt x="4076" y="1394"/>
                  <a:pt x="4076" y="2787"/>
                  <a:pt x="6310" y="4877"/>
                </a:cubicBezTo>
                <a:cubicBezTo>
                  <a:pt x="7800" y="6271"/>
                  <a:pt x="10779" y="7665"/>
                  <a:pt x="13014" y="8361"/>
                </a:cubicBezTo>
                <a:cubicBezTo>
                  <a:pt x="14503" y="9058"/>
                  <a:pt x="14503" y="9755"/>
                  <a:pt x="16738" y="10452"/>
                </a:cubicBezTo>
                <a:cubicBezTo>
                  <a:pt x="15248" y="11148"/>
                  <a:pt x="13014" y="9058"/>
                  <a:pt x="13014" y="10452"/>
                </a:cubicBezTo>
                <a:lnTo>
                  <a:pt x="13014" y="10452"/>
                </a:lnTo>
                <a:lnTo>
                  <a:pt x="12269" y="12542"/>
                </a:lnTo>
                <a:lnTo>
                  <a:pt x="12269" y="12542"/>
                </a:lnTo>
                <a:cubicBezTo>
                  <a:pt x="13759" y="13239"/>
                  <a:pt x="13014" y="13935"/>
                  <a:pt x="13759" y="14632"/>
                </a:cubicBezTo>
                <a:cubicBezTo>
                  <a:pt x="15248" y="17419"/>
                  <a:pt x="19717" y="16026"/>
                  <a:pt x="20462" y="18116"/>
                </a:cubicBezTo>
                <a:cubicBezTo>
                  <a:pt x="19717" y="18116"/>
                  <a:pt x="19717" y="18116"/>
                  <a:pt x="18972" y="18116"/>
                </a:cubicBezTo>
                <a:cubicBezTo>
                  <a:pt x="18228" y="18116"/>
                  <a:pt x="18228" y="18116"/>
                  <a:pt x="17483" y="18813"/>
                </a:cubicBezTo>
                <a:cubicBezTo>
                  <a:pt x="17483" y="18813"/>
                  <a:pt x="18228" y="20206"/>
                  <a:pt x="18972" y="21600"/>
                </a:cubicBezTo>
                <a:cubicBezTo>
                  <a:pt x="15248" y="19510"/>
                  <a:pt x="15248" y="16026"/>
                  <a:pt x="11524" y="14632"/>
                </a:cubicBezTo>
                <a:cubicBezTo>
                  <a:pt x="10034" y="11148"/>
                  <a:pt x="6310" y="6968"/>
                  <a:pt x="4076" y="6968"/>
                </a:cubicBezTo>
                <a:lnTo>
                  <a:pt x="4076" y="6968"/>
                </a:lnTo>
                <a:lnTo>
                  <a:pt x="3331" y="6968"/>
                </a:lnTo>
                <a:lnTo>
                  <a:pt x="3331" y="6968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1" name="Фигура"/>
          <p:cNvSpPr/>
          <p:nvPr/>
        </p:nvSpPr>
        <p:spPr>
          <a:xfrm rot="480000">
            <a:off x="9016899" y="891187"/>
            <a:ext cx="1262064" cy="2457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12436"/>
                </a:moveTo>
                <a:lnTo>
                  <a:pt x="4800" y="12436"/>
                </a:lnTo>
                <a:lnTo>
                  <a:pt x="4800" y="12436"/>
                </a:lnTo>
                <a:lnTo>
                  <a:pt x="5280" y="12655"/>
                </a:lnTo>
                <a:cubicBezTo>
                  <a:pt x="5280" y="12873"/>
                  <a:pt x="4800" y="12873"/>
                  <a:pt x="4800" y="13091"/>
                </a:cubicBezTo>
                <a:lnTo>
                  <a:pt x="4800" y="13309"/>
                </a:lnTo>
                <a:lnTo>
                  <a:pt x="4320" y="13309"/>
                </a:lnTo>
                <a:cubicBezTo>
                  <a:pt x="3840" y="13309"/>
                  <a:pt x="4320" y="13527"/>
                  <a:pt x="3840" y="13527"/>
                </a:cubicBezTo>
                <a:cubicBezTo>
                  <a:pt x="3840" y="13745"/>
                  <a:pt x="2880" y="13745"/>
                  <a:pt x="2880" y="13964"/>
                </a:cubicBezTo>
                <a:cubicBezTo>
                  <a:pt x="2880" y="14182"/>
                  <a:pt x="3360" y="14182"/>
                  <a:pt x="3360" y="14400"/>
                </a:cubicBezTo>
                <a:cubicBezTo>
                  <a:pt x="3360" y="14400"/>
                  <a:pt x="2880" y="14400"/>
                  <a:pt x="2880" y="14618"/>
                </a:cubicBezTo>
                <a:cubicBezTo>
                  <a:pt x="2880" y="14836"/>
                  <a:pt x="3360" y="14618"/>
                  <a:pt x="3360" y="14836"/>
                </a:cubicBezTo>
                <a:cubicBezTo>
                  <a:pt x="3840" y="15055"/>
                  <a:pt x="3840" y="15273"/>
                  <a:pt x="3840" y="15273"/>
                </a:cubicBezTo>
                <a:cubicBezTo>
                  <a:pt x="3840" y="15491"/>
                  <a:pt x="4320" y="15491"/>
                  <a:pt x="4320" y="15709"/>
                </a:cubicBezTo>
                <a:cubicBezTo>
                  <a:pt x="4320" y="15927"/>
                  <a:pt x="4800" y="15927"/>
                  <a:pt x="4800" y="15927"/>
                </a:cubicBezTo>
                <a:cubicBezTo>
                  <a:pt x="3840" y="16145"/>
                  <a:pt x="4320" y="16800"/>
                  <a:pt x="3840" y="16800"/>
                </a:cubicBezTo>
                <a:cubicBezTo>
                  <a:pt x="3360" y="16800"/>
                  <a:pt x="3360" y="16800"/>
                  <a:pt x="2880" y="16800"/>
                </a:cubicBezTo>
                <a:cubicBezTo>
                  <a:pt x="2880" y="16800"/>
                  <a:pt x="2880" y="16800"/>
                  <a:pt x="2880" y="17018"/>
                </a:cubicBezTo>
                <a:cubicBezTo>
                  <a:pt x="2400" y="17236"/>
                  <a:pt x="1920" y="17236"/>
                  <a:pt x="1920" y="17455"/>
                </a:cubicBezTo>
                <a:cubicBezTo>
                  <a:pt x="1920" y="17455"/>
                  <a:pt x="2400" y="17455"/>
                  <a:pt x="2400" y="17673"/>
                </a:cubicBezTo>
                <a:cubicBezTo>
                  <a:pt x="2400" y="17891"/>
                  <a:pt x="2400" y="17891"/>
                  <a:pt x="1920" y="17891"/>
                </a:cubicBezTo>
                <a:cubicBezTo>
                  <a:pt x="1920" y="17891"/>
                  <a:pt x="1440" y="18109"/>
                  <a:pt x="1440" y="18545"/>
                </a:cubicBezTo>
                <a:cubicBezTo>
                  <a:pt x="1440" y="18982"/>
                  <a:pt x="1920" y="19200"/>
                  <a:pt x="2400" y="19418"/>
                </a:cubicBezTo>
                <a:cubicBezTo>
                  <a:pt x="2400" y="19636"/>
                  <a:pt x="3360" y="19636"/>
                  <a:pt x="3360" y="19855"/>
                </a:cubicBezTo>
                <a:lnTo>
                  <a:pt x="3360" y="19855"/>
                </a:lnTo>
                <a:cubicBezTo>
                  <a:pt x="3360" y="20073"/>
                  <a:pt x="3360" y="20073"/>
                  <a:pt x="3360" y="20291"/>
                </a:cubicBezTo>
                <a:lnTo>
                  <a:pt x="3360" y="20291"/>
                </a:lnTo>
                <a:lnTo>
                  <a:pt x="3840" y="20291"/>
                </a:lnTo>
                <a:lnTo>
                  <a:pt x="3840" y="20291"/>
                </a:lnTo>
                <a:cubicBezTo>
                  <a:pt x="4320" y="20291"/>
                  <a:pt x="4800" y="19855"/>
                  <a:pt x="4800" y="19855"/>
                </a:cubicBezTo>
                <a:cubicBezTo>
                  <a:pt x="5760" y="19855"/>
                  <a:pt x="6720" y="20291"/>
                  <a:pt x="6720" y="20727"/>
                </a:cubicBezTo>
                <a:lnTo>
                  <a:pt x="6720" y="20945"/>
                </a:lnTo>
                <a:cubicBezTo>
                  <a:pt x="6720" y="21164"/>
                  <a:pt x="6720" y="21382"/>
                  <a:pt x="7200" y="21382"/>
                </a:cubicBezTo>
                <a:cubicBezTo>
                  <a:pt x="7680" y="21382"/>
                  <a:pt x="7680" y="21164"/>
                  <a:pt x="7680" y="21164"/>
                </a:cubicBezTo>
                <a:cubicBezTo>
                  <a:pt x="8160" y="21164"/>
                  <a:pt x="8160" y="21164"/>
                  <a:pt x="8640" y="21164"/>
                </a:cubicBezTo>
                <a:cubicBezTo>
                  <a:pt x="8640" y="21164"/>
                  <a:pt x="8640" y="21164"/>
                  <a:pt x="9120" y="21164"/>
                </a:cubicBezTo>
                <a:cubicBezTo>
                  <a:pt x="9120" y="21164"/>
                  <a:pt x="9120" y="21382"/>
                  <a:pt x="9600" y="21600"/>
                </a:cubicBezTo>
                <a:lnTo>
                  <a:pt x="9600" y="21600"/>
                </a:lnTo>
                <a:lnTo>
                  <a:pt x="9600" y="21600"/>
                </a:lnTo>
                <a:lnTo>
                  <a:pt x="9600" y="21600"/>
                </a:lnTo>
                <a:lnTo>
                  <a:pt x="9600" y="21600"/>
                </a:lnTo>
                <a:cubicBezTo>
                  <a:pt x="10080" y="21382"/>
                  <a:pt x="11040" y="21164"/>
                  <a:pt x="11520" y="20945"/>
                </a:cubicBezTo>
                <a:cubicBezTo>
                  <a:pt x="11520" y="20945"/>
                  <a:pt x="10560" y="20509"/>
                  <a:pt x="11040" y="20291"/>
                </a:cubicBezTo>
                <a:cubicBezTo>
                  <a:pt x="11040" y="20073"/>
                  <a:pt x="12960" y="19855"/>
                  <a:pt x="13440" y="19418"/>
                </a:cubicBezTo>
                <a:cubicBezTo>
                  <a:pt x="13920" y="19418"/>
                  <a:pt x="12960" y="20291"/>
                  <a:pt x="13920" y="20073"/>
                </a:cubicBezTo>
                <a:cubicBezTo>
                  <a:pt x="14400" y="19636"/>
                  <a:pt x="15360" y="19418"/>
                  <a:pt x="14880" y="18982"/>
                </a:cubicBezTo>
                <a:cubicBezTo>
                  <a:pt x="15360" y="18545"/>
                  <a:pt x="15840" y="18545"/>
                  <a:pt x="15840" y="18109"/>
                </a:cubicBezTo>
                <a:cubicBezTo>
                  <a:pt x="15840" y="17891"/>
                  <a:pt x="14400" y="18545"/>
                  <a:pt x="14400" y="18545"/>
                </a:cubicBezTo>
                <a:cubicBezTo>
                  <a:pt x="13920" y="18109"/>
                  <a:pt x="13440" y="16582"/>
                  <a:pt x="12960" y="16364"/>
                </a:cubicBezTo>
                <a:cubicBezTo>
                  <a:pt x="12000" y="15927"/>
                  <a:pt x="12960" y="15491"/>
                  <a:pt x="13440" y="14836"/>
                </a:cubicBezTo>
                <a:cubicBezTo>
                  <a:pt x="14400" y="15055"/>
                  <a:pt x="13920" y="14400"/>
                  <a:pt x="14400" y="14400"/>
                </a:cubicBezTo>
                <a:cubicBezTo>
                  <a:pt x="14400" y="14618"/>
                  <a:pt x="15360" y="15491"/>
                  <a:pt x="15360" y="15055"/>
                </a:cubicBezTo>
                <a:cubicBezTo>
                  <a:pt x="16320" y="14618"/>
                  <a:pt x="16320" y="15273"/>
                  <a:pt x="16800" y="15273"/>
                </a:cubicBezTo>
                <a:cubicBezTo>
                  <a:pt x="17280" y="15055"/>
                  <a:pt x="15840" y="14400"/>
                  <a:pt x="16320" y="13964"/>
                </a:cubicBezTo>
                <a:cubicBezTo>
                  <a:pt x="16320" y="13745"/>
                  <a:pt x="16320" y="13527"/>
                  <a:pt x="16320" y="13527"/>
                </a:cubicBezTo>
                <a:cubicBezTo>
                  <a:pt x="15840" y="13527"/>
                  <a:pt x="15840" y="13527"/>
                  <a:pt x="15840" y="13527"/>
                </a:cubicBezTo>
                <a:cubicBezTo>
                  <a:pt x="15360" y="13527"/>
                  <a:pt x="15360" y="13527"/>
                  <a:pt x="15360" y="13527"/>
                </a:cubicBezTo>
                <a:cubicBezTo>
                  <a:pt x="14880" y="13527"/>
                  <a:pt x="14880" y="13527"/>
                  <a:pt x="14880" y="13527"/>
                </a:cubicBezTo>
                <a:cubicBezTo>
                  <a:pt x="14400" y="13527"/>
                  <a:pt x="14880" y="13091"/>
                  <a:pt x="13920" y="13091"/>
                </a:cubicBezTo>
                <a:cubicBezTo>
                  <a:pt x="13440" y="12873"/>
                  <a:pt x="12960" y="13091"/>
                  <a:pt x="12960" y="12655"/>
                </a:cubicBezTo>
                <a:lnTo>
                  <a:pt x="12960" y="12655"/>
                </a:lnTo>
                <a:lnTo>
                  <a:pt x="12000" y="12218"/>
                </a:lnTo>
                <a:lnTo>
                  <a:pt x="12000" y="12218"/>
                </a:lnTo>
                <a:cubicBezTo>
                  <a:pt x="11520" y="12218"/>
                  <a:pt x="11040" y="12218"/>
                  <a:pt x="11040" y="12000"/>
                </a:cubicBezTo>
                <a:lnTo>
                  <a:pt x="11040" y="11782"/>
                </a:lnTo>
                <a:cubicBezTo>
                  <a:pt x="10560" y="11782"/>
                  <a:pt x="10080" y="11782"/>
                  <a:pt x="10080" y="11782"/>
                </a:cubicBezTo>
                <a:lnTo>
                  <a:pt x="10080" y="11782"/>
                </a:lnTo>
                <a:lnTo>
                  <a:pt x="10080" y="11782"/>
                </a:lnTo>
                <a:lnTo>
                  <a:pt x="10080" y="11782"/>
                </a:lnTo>
                <a:lnTo>
                  <a:pt x="10080" y="11782"/>
                </a:lnTo>
                <a:lnTo>
                  <a:pt x="10080" y="11564"/>
                </a:lnTo>
                <a:cubicBezTo>
                  <a:pt x="10080" y="11127"/>
                  <a:pt x="10560" y="11345"/>
                  <a:pt x="11040" y="11127"/>
                </a:cubicBezTo>
                <a:lnTo>
                  <a:pt x="11040" y="10909"/>
                </a:lnTo>
                <a:cubicBezTo>
                  <a:pt x="11520" y="10691"/>
                  <a:pt x="12000" y="10691"/>
                  <a:pt x="12000" y="10473"/>
                </a:cubicBezTo>
                <a:cubicBezTo>
                  <a:pt x="12480" y="10036"/>
                  <a:pt x="13440" y="9818"/>
                  <a:pt x="14400" y="9818"/>
                </a:cubicBezTo>
                <a:cubicBezTo>
                  <a:pt x="14400" y="9600"/>
                  <a:pt x="14880" y="9382"/>
                  <a:pt x="14880" y="9382"/>
                </a:cubicBezTo>
                <a:cubicBezTo>
                  <a:pt x="15840" y="9382"/>
                  <a:pt x="15360" y="10255"/>
                  <a:pt x="16320" y="10255"/>
                </a:cubicBezTo>
                <a:lnTo>
                  <a:pt x="16800" y="10036"/>
                </a:lnTo>
                <a:cubicBezTo>
                  <a:pt x="17760" y="9818"/>
                  <a:pt x="18720" y="10036"/>
                  <a:pt x="18720" y="9600"/>
                </a:cubicBezTo>
                <a:cubicBezTo>
                  <a:pt x="18720" y="9382"/>
                  <a:pt x="18720" y="9382"/>
                  <a:pt x="18720" y="9382"/>
                </a:cubicBezTo>
                <a:cubicBezTo>
                  <a:pt x="18720" y="8945"/>
                  <a:pt x="19200" y="8945"/>
                  <a:pt x="19200" y="8727"/>
                </a:cubicBezTo>
                <a:cubicBezTo>
                  <a:pt x="19680" y="8509"/>
                  <a:pt x="19200" y="8291"/>
                  <a:pt x="19680" y="8073"/>
                </a:cubicBezTo>
                <a:cubicBezTo>
                  <a:pt x="19680" y="8073"/>
                  <a:pt x="19680" y="8291"/>
                  <a:pt x="20160" y="8291"/>
                </a:cubicBezTo>
                <a:cubicBezTo>
                  <a:pt x="20160" y="8291"/>
                  <a:pt x="20640" y="8073"/>
                  <a:pt x="21120" y="8073"/>
                </a:cubicBezTo>
                <a:cubicBezTo>
                  <a:pt x="20640" y="7636"/>
                  <a:pt x="20640" y="7200"/>
                  <a:pt x="20160" y="6764"/>
                </a:cubicBezTo>
                <a:cubicBezTo>
                  <a:pt x="20160" y="6545"/>
                  <a:pt x="21600" y="6109"/>
                  <a:pt x="21600" y="5891"/>
                </a:cubicBezTo>
                <a:cubicBezTo>
                  <a:pt x="21600" y="5673"/>
                  <a:pt x="21120" y="5236"/>
                  <a:pt x="20160" y="5455"/>
                </a:cubicBezTo>
                <a:cubicBezTo>
                  <a:pt x="18240" y="5455"/>
                  <a:pt x="16800" y="5018"/>
                  <a:pt x="16320" y="6109"/>
                </a:cubicBezTo>
                <a:cubicBezTo>
                  <a:pt x="15360" y="6327"/>
                  <a:pt x="14400" y="6109"/>
                  <a:pt x="15360" y="5891"/>
                </a:cubicBezTo>
                <a:cubicBezTo>
                  <a:pt x="15840" y="5673"/>
                  <a:pt x="16800" y="5455"/>
                  <a:pt x="16320" y="5018"/>
                </a:cubicBezTo>
                <a:cubicBezTo>
                  <a:pt x="16320" y="3709"/>
                  <a:pt x="13920" y="4364"/>
                  <a:pt x="13440" y="3927"/>
                </a:cubicBezTo>
                <a:cubicBezTo>
                  <a:pt x="13440" y="3273"/>
                  <a:pt x="16320" y="4145"/>
                  <a:pt x="15360" y="3055"/>
                </a:cubicBezTo>
                <a:cubicBezTo>
                  <a:pt x="15360" y="2618"/>
                  <a:pt x="15840" y="2618"/>
                  <a:pt x="16320" y="2618"/>
                </a:cubicBezTo>
                <a:cubicBezTo>
                  <a:pt x="18240" y="2836"/>
                  <a:pt x="17280" y="2182"/>
                  <a:pt x="18240" y="2182"/>
                </a:cubicBezTo>
                <a:cubicBezTo>
                  <a:pt x="19200" y="1964"/>
                  <a:pt x="19680" y="1309"/>
                  <a:pt x="19200" y="1309"/>
                </a:cubicBezTo>
                <a:cubicBezTo>
                  <a:pt x="17760" y="1745"/>
                  <a:pt x="17760" y="655"/>
                  <a:pt x="16320" y="1091"/>
                </a:cubicBezTo>
                <a:cubicBezTo>
                  <a:pt x="15360" y="1309"/>
                  <a:pt x="17760" y="436"/>
                  <a:pt x="15840" y="0"/>
                </a:cubicBezTo>
                <a:cubicBezTo>
                  <a:pt x="14400" y="218"/>
                  <a:pt x="12960" y="436"/>
                  <a:pt x="12960" y="1309"/>
                </a:cubicBezTo>
                <a:cubicBezTo>
                  <a:pt x="12960" y="1309"/>
                  <a:pt x="13920" y="1309"/>
                  <a:pt x="14400" y="1527"/>
                </a:cubicBezTo>
                <a:cubicBezTo>
                  <a:pt x="14400" y="1745"/>
                  <a:pt x="14400" y="1964"/>
                  <a:pt x="13440" y="1964"/>
                </a:cubicBezTo>
                <a:cubicBezTo>
                  <a:pt x="12960" y="1964"/>
                  <a:pt x="12480" y="1527"/>
                  <a:pt x="11040" y="1745"/>
                </a:cubicBezTo>
                <a:cubicBezTo>
                  <a:pt x="9120" y="2836"/>
                  <a:pt x="6720" y="3055"/>
                  <a:pt x="4800" y="4145"/>
                </a:cubicBezTo>
                <a:cubicBezTo>
                  <a:pt x="4320" y="4364"/>
                  <a:pt x="3840" y="5018"/>
                  <a:pt x="3360" y="5236"/>
                </a:cubicBezTo>
                <a:cubicBezTo>
                  <a:pt x="2880" y="5891"/>
                  <a:pt x="1920" y="6327"/>
                  <a:pt x="2400" y="6327"/>
                </a:cubicBezTo>
                <a:cubicBezTo>
                  <a:pt x="3360" y="6545"/>
                  <a:pt x="3360" y="6545"/>
                  <a:pt x="3840" y="6545"/>
                </a:cubicBezTo>
                <a:cubicBezTo>
                  <a:pt x="4800" y="6327"/>
                  <a:pt x="4800" y="6982"/>
                  <a:pt x="4800" y="6982"/>
                </a:cubicBezTo>
                <a:cubicBezTo>
                  <a:pt x="4320" y="6982"/>
                  <a:pt x="4800" y="7418"/>
                  <a:pt x="3840" y="7200"/>
                </a:cubicBezTo>
                <a:cubicBezTo>
                  <a:pt x="3360" y="7418"/>
                  <a:pt x="2880" y="7418"/>
                  <a:pt x="1920" y="7200"/>
                </a:cubicBezTo>
                <a:cubicBezTo>
                  <a:pt x="1440" y="7200"/>
                  <a:pt x="1920" y="7636"/>
                  <a:pt x="1920" y="8073"/>
                </a:cubicBezTo>
                <a:cubicBezTo>
                  <a:pt x="1440" y="8509"/>
                  <a:pt x="0" y="8509"/>
                  <a:pt x="0" y="9164"/>
                </a:cubicBezTo>
                <a:cubicBezTo>
                  <a:pt x="0" y="9164"/>
                  <a:pt x="0" y="9164"/>
                  <a:pt x="0" y="9382"/>
                </a:cubicBezTo>
                <a:lnTo>
                  <a:pt x="0" y="9382"/>
                </a:lnTo>
                <a:lnTo>
                  <a:pt x="0" y="9382"/>
                </a:lnTo>
                <a:lnTo>
                  <a:pt x="0" y="9382"/>
                </a:lnTo>
                <a:cubicBezTo>
                  <a:pt x="480" y="9382"/>
                  <a:pt x="480" y="9382"/>
                  <a:pt x="480" y="9382"/>
                </a:cubicBezTo>
                <a:cubicBezTo>
                  <a:pt x="960" y="9382"/>
                  <a:pt x="2400" y="9600"/>
                  <a:pt x="2400" y="10036"/>
                </a:cubicBezTo>
                <a:cubicBezTo>
                  <a:pt x="2400" y="10255"/>
                  <a:pt x="2400" y="10255"/>
                  <a:pt x="1920" y="10255"/>
                </a:cubicBezTo>
                <a:cubicBezTo>
                  <a:pt x="1920" y="10473"/>
                  <a:pt x="2400" y="10473"/>
                  <a:pt x="1920" y="10691"/>
                </a:cubicBezTo>
                <a:cubicBezTo>
                  <a:pt x="1920" y="10909"/>
                  <a:pt x="1440" y="11127"/>
                  <a:pt x="1440" y="11345"/>
                </a:cubicBezTo>
                <a:cubicBezTo>
                  <a:pt x="1440" y="11564"/>
                  <a:pt x="1440" y="11782"/>
                  <a:pt x="1920" y="11564"/>
                </a:cubicBezTo>
                <a:cubicBezTo>
                  <a:pt x="1920" y="11782"/>
                  <a:pt x="1920" y="11782"/>
                  <a:pt x="1920" y="12000"/>
                </a:cubicBezTo>
                <a:cubicBezTo>
                  <a:pt x="1920" y="12000"/>
                  <a:pt x="2400" y="12000"/>
                  <a:pt x="2880" y="12000"/>
                </a:cubicBezTo>
                <a:lnTo>
                  <a:pt x="3360" y="12000"/>
                </a:lnTo>
                <a:cubicBezTo>
                  <a:pt x="4320" y="12000"/>
                  <a:pt x="3840" y="12436"/>
                  <a:pt x="4320" y="12436"/>
                </a:cubicBezTo>
                <a:lnTo>
                  <a:pt x="4320" y="12436"/>
                </a:lnTo>
                <a:lnTo>
                  <a:pt x="4800" y="12436"/>
                </a:lnTo>
                <a:lnTo>
                  <a:pt x="4800" y="12436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2" name="Фигура"/>
          <p:cNvSpPr/>
          <p:nvPr/>
        </p:nvSpPr>
        <p:spPr>
          <a:xfrm rot="480000">
            <a:off x="7899502" y="4158429"/>
            <a:ext cx="1286476" cy="79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9" h="21600" extrusionOk="0">
                <a:moveTo>
                  <a:pt x="20885" y="17550"/>
                </a:moveTo>
                <a:lnTo>
                  <a:pt x="20885" y="17550"/>
                </a:lnTo>
                <a:lnTo>
                  <a:pt x="20885" y="17550"/>
                </a:lnTo>
                <a:cubicBezTo>
                  <a:pt x="20426" y="17550"/>
                  <a:pt x="20426" y="15525"/>
                  <a:pt x="19507" y="15525"/>
                </a:cubicBezTo>
                <a:cubicBezTo>
                  <a:pt x="19507" y="15525"/>
                  <a:pt x="19507" y="15525"/>
                  <a:pt x="19047" y="15525"/>
                </a:cubicBezTo>
                <a:cubicBezTo>
                  <a:pt x="19047" y="15525"/>
                  <a:pt x="19047" y="15525"/>
                  <a:pt x="19047" y="14850"/>
                </a:cubicBezTo>
                <a:cubicBezTo>
                  <a:pt x="18128" y="15525"/>
                  <a:pt x="18128" y="14850"/>
                  <a:pt x="18128" y="13500"/>
                </a:cubicBezTo>
                <a:cubicBezTo>
                  <a:pt x="18128" y="12825"/>
                  <a:pt x="18588" y="12825"/>
                  <a:pt x="18588" y="12150"/>
                </a:cubicBezTo>
                <a:cubicBezTo>
                  <a:pt x="18128" y="12150"/>
                  <a:pt x="18128" y="12150"/>
                  <a:pt x="18128" y="11475"/>
                </a:cubicBezTo>
                <a:cubicBezTo>
                  <a:pt x="18128" y="11475"/>
                  <a:pt x="19047" y="10800"/>
                  <a:pt x="19047" y="10125"/>
                </a:cubicBezTo>
                <a:lnTo>
                  <a:pt x="19047" y="9450"/>
                </a:lnTo>
                <a:cubicBezTo>
                  <a:pt x="19047" y="8775"/>
                  <a:pt x="19507" y="8775"/>
                  <a:pt x="19507" y="8100"/>
                </a:cubicBezTo>
                <a:cubicBezTo>
                  <a:pt x="19507" y="7425"/>
                  <a:pt x="18588" y="8100"/>
                  <a:pt x="18588" y="6750"/>
                </a:cubicBezTo>
                <a:lnTo>
                  <a:pt x="19047" y="6750"/>
                </a:lnTo>
                <a:lnTo>
                  <a:pt x="19047" y="6750"/>
                </a:lnTo>
                <a:lnTo>
                  <a:pt x="19966" y="6750"/>
                </a:lnTo>
                <a:lnTo>
                  <a:pt x="19966" y="6750"/>
                </a:lnTo>
                <a:cubicBezTo>
                  <a:pt x="19966" y="6075"/>
                  <a:pt x="20426" y="6075"/>
                  <a:pt x="20426" y="6075"/>
                </a:cubicBezTo>
                <a:cubicBezTo>
                  <a:pt x="20426" y="5400"/>
                  <a:pt x="19507" y="2700"/>
                  <a:pt x="19507" y="2700"/>
                </a:cubicBezTo>
                <a:cubicBezTo>
                  <a:pt x="19047" y="2700"/>
                  <a:pt x="19047" y="3375"/>
                  <a:pt x="18588" y="4050"/>
                </a:cubicBezTo>
                <a:cubicBezTo>
                  <a:pt x="18588" y="4050"/>
                  <a:pt x="18128" y="4050"/>
                  <a:pt x="18128" y="4725"/>
                </a:cubicBezTo>
                <a:cubicBezTo>
                  <a:pt x="17668" y="4725"/>
                  <a:pt x="17668" y="5400"/>
                  <a:pt x="17668" y="6075"/>
                </a:cubicBezTo>
                <a:cubicBezTo>
                  <a:pt x="17209" y="6075"/>
                  <a:pt x="17209" y="6075"/>
                  <a:pt x="17209" y="6750"/>
                </a:cubicBezTo>
                <a:cubicBezTo>
                  <a:pt x="16749" y="6750"/>
                  <a:pt x="16749" y="7425"/>
                  <a:pt x="16749" y="7425"/>
                </a:cubicBezTo>
                <a:cubicBezTo>
                  <a:pt x="15830" y="7425"/>
                  <a:pt x="15830" y="6075"/>
                  <a:pt x="15371" y="6075"/>
                </a:cubicBezTo>
                <a:cubicBezTo>
                  <a:pt x="14911" y="6075"/>
                  <a:pt x="14911" y="6750"/>
                  <a:pt x="14911" y="6750"/>
                </a:cubicBezTo>
                <a:cubicBezTo>
                  <a:pt x="14451" y="6750"/>
                  <a:pt x="14451" y="6075"/>
                  <a:pt x="14451" y="6075"/>
                </a:cubicBezTo>
                <a:cubicBezTo>
                  <a:pt x="14451" y="5400"/>
                  <a:pt x="14451" y="5400"/>
                  <a:pt x="14451" y="4725"/>
                </a:cubicBezTo>
                <a:cubicBezTo>
                  <a:pt x="14451" y="4050"/>
                  <a:pt x="14451" y="4050"/>
                  <a:pt x="14451" y="4050"/>
                </a:cubicBezTo>
                <a:cubicBezTo>
                  <a:pt x="14451" y="3375"/>
                  <a:pt x="14451" y="3375"/>
                  <a:pt x="14451" y="3375"/>
                </a:cubicBezTo>
                <a:cubicBezTo>
                  <a:pt x="14911" y="2700"/>
                  <a:pt x="14911" y="1350"/>
                  <a:pt x="14911" y="675"/>
                </a:cubicBezTo>
                <a:cubicBezTo>
                  <a:pt x="14911" y="0"/>
                  <a:pt x="14911" y="0"/>
                  <a:pt x="14451" y="0"/>
                </a:cubicBezTo>
                <a:cubicBezTo>
                  <a:pt x="13532" y="0"/>
                  <a:pt x="13532" y="675"/>
                  <a:pt x="13073" y="1350"/>
                </a:cubicBezTo>
                <a:lnTo>
                  <a:pt x="13073" y="1350"/>
                </a:lnTo>
                <a:lnTo>
                  <a:pt x="12613" y="1350"/>
                </a:lnTo>
                <a:lnTo>
                  <a:pt x="12613" y="1350"/>
                </a:lnTo>
                <a:cubicBezTo>
                  <a:pt x="11694" y="2025"/>
                  <a:pt x="11694" y="2700"/>
                  <a:pt x="10775" y="4050"/>
                </a:cubicBezTo>
                <a:cubicBezTo>
                  <a:pt x="10315" y="4050"/>
                  <a:pt x="9856" y="4050"/>
                  <a:pt x="9396" y="4725"/>
                </a:cubicBezTo>
                <a:cubicBezTo>
                  <a:pt x="8936" y="4725"/>
                  <a:pt x="8477" y="6075"/>
                  <a:pt x="8017" y="6075"/>
                </a:cubicBezTo>
                <a:cubicBezTo>
                  <a:pt x="7098" y="6075"/>
                  <a:pt x="6639" y="6750"/>
                  <a:pt x="6179" y="6750"/>
                </a:cubicBezTo>
                <a:cubicBezTo>
                  <a:pt x="5260" y="6750"/>
                  <a:pt x="5260" y="6075"/>
                  <a:pt x="4800" y="6075"/>
                </a:cubicBezTo>
                <a:cubicBezTo>
                  <a:pt x="4341" y="6075"/>
                  <a:pt x="3881" y="6075"/>
                  <a:pt x="3422" y="6075"/>
                </a:cubicBezTo>
                <a:cubicBezTo>
                  <a:pt x="2502" y="6075"/>
                  <a:pt x="2502" y="6075"/>
                  <a:pt x="1583" y="6075"/>
                </a:cubicBezTo>
                <a:cubicBezTo>
                  <a:pt x="664" y="6075"/>
                  <a:pt x="664" y="6750"/>
                  <a:pt x="205" y="7425"/>
                </a:cubicBezTo>
                <a:lnTo>
                  <a:pt x="205" y="7425"/>
                </a:lnTo>
                <a:cubicBezTo>
                  <a:pt x="205" y="7425"/>
                  <a:pt x="-255" y="8100"/>
                  <a:pt x="205" y="8100"/>
                </a:cubicBezTo>
                <a:cubicBezTo>
                  <a:pt x="664" y="8775"/>
                  <a:pt x="664" y="8100"/>
                  <a:pt x="664" y="8775"/>
                </a:cubicBezTo>
                <a:cubicBezTo>
                  <a:pt x="1124" y="8775"/>
                  <a:pt x="1583" y="8775"/>
                  <a:pt x="1124" y="9450"/>
                </a:cubicBezTo>
                <a:cubicBezTo>
                  <a:pt x="664" y="10125"/>
                  <a:pt x="1124" y="10125"/>
                  <a:pt x="1583" y="9450"/>
                </a:cubicBezTo>
                <a:cubicBezTo>
                  <a:pt x="2043" y="8775"/>
                  <a:pt x="2502" y="8775"/>
                  <a:pt x="2502" y="9450"/>
                </a:cubicBezTo>
                <a:cubicBezTo>
                  <a:pt x="2962" y="10125"/>
                  <a:pt x="2962" y="10125"/>
                  <a:pt x="2962" y="10125"/>
                </a:cubicBezTo>
                <a:cubicBezTo>
                  <a:pt x="3422" y="9450"/>
                  <a:pt x="3422" y="10125"/>
                  <a:pt x="3881" y="10800"/>
                </a:cubicBezTo>
                <a:cubicBezTo>
                  <a:pt x="3881" y="11475"/>
                  <a:pt x="3881" y="11475"/>
                  <a:pt x="3881" y="12150"/>
                </a:cubicBezTo>
                <a:cubicBezTo>
                  <a:pt x="3881" y="12150"/>
                  <a:pt x="3881" y="12150"/>
                  <a:pt x="4341" y="12825"/>
                </a:cubicBezTo>
                <a:cubicBezTo>
                  <a:pt x="4800" y="12825"/>
                  <a:pt x="4800" y="12825"/>
                  <a:pt x="4341" y="13500"/>
                </a:cubicBezTo>
                <a:cubicBezTo>
                  <a:pt x="4341" y="13500"/>
                  <a:pt x="4341" y="13500"/>
                  <a:pt x="4341" y="14175"/>
                </a:cubicBezTo>
                <a:cubicBezTo>
                  <a:pt x="4800" y="14175"/>
                  <a:pt x="4800" y="14850"/>
                  <a:pt x="4800" y="14850"/>
                </a:cubicBezTo>
                <a:cubicBezTo>
                  <a:pt x="5260" y="14850"/>
                  <a:pt x="5260" y="15525"/>
                  <a:pt x="5260" y="15525"/>
                </a:cubicBezTo>
                <a:cubicBezTo>
                  <a:pt x="6179" y="14850"/>
                  <a:pt x="6639" y="14175"/>
                  <a:pt x="7098" y="14175"/>
                </a:cubicBezTo>
                <a:cubicBezTo>
                  <a:pt x="9396" y="14175"/>
                  <a:pt x="9396" y="13500"/>
                  <a:pt x="9856" y="13500"/>
                </a:cubicBezTo>
                <a:cubicBezTo>
                  <a:pt x="12154" y="14175"/>
                  <a:pt x="14911" y="20250"/>
                  <a:pt x="16290" y="21600"/>
                </a:cubicBezTo>
                <a:cubicBezTo>
                  <a:pt x="17209" y="21600"/>
                  <a:pt x="17668" y="20250"/>
                  <a:pt x="18588" y="20250"/>
                </a:cubicBezTo>
                <a:cubicBezTo>
                  <a:pt x="19507" y="20250"/>
                  <a:pt x="19966" y="20250"/>
                  <a:pt x="20426" y="20250"/>
                </a:cubicBezTo>
                <a:lnTo>
                  <a:pt x="20426" y="20250"/>
                </a:lnTo>
                <a:lnTo>
                  <a:pt x="20885" y="19575"/>
                </a:lnTo>
                <a:lnTo>
                  <a:pt x="20885" y="18225"/>
                </a:lnTo>
                <a:lnTo>
                  <a:pt x="20885" y="18225"/>
                </a:lnTo>
                <a:lnTo>
                  <a:pt x="20885" y="18225"/>
                </a:lnTo>
                <a:cubicBezTo>
                  <a:pt x="20885" y="18225"/>
                  <a:pt x="21345" y="17550"/>
                  <a:pt x="20885" y="17550"/>
                </a:cubicBezTo>
                <a:lnTo>
                  <a:pt x="20885" y="17550"/>
                </a:lnTo>
                <a:lnTo>
                  <a:pt x="20885" y="1755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3" name="Фигура"/>
          <p:cNvSpPr/>
          <p:nvPr/>
        </p:nvSpPr>
        <p:spPr>
          <a:xfrm rot="480000">
            <a:off x="4121541" y="2245577"/>
            <a:ext cx="1598613" cy="2096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44" extrusionOk="0">
                <a:moveTo>
                  <a:pt x="20084" y="14463"/>
                </a:moveTo>
                <a:cubicBezTo>
                  <a:pt x="20463" y="14463"/>
                  <a:pt x="20463" y="14463"/>
                  <a:pt x="20463" y="14211"/>
                </a:cubicBezTo>
                <a:cubicBezTo>
                  <a:pt x="20463" y="14211"/>
                  <a:pt x="20463" y="14211"/>
                  <a:pt x="20463" y="13960"/>
                </a:cubicBezTo>
                <a:cubicBezTo>
                  <a:pt x="20842" y="13709"/>
                  <a:pt x="21221" y="13709"/>
                  <a:pt x="21221" y="13458"/>
                </a:cubicBezTo>
                <a:cubicBezTo>
                  <a:pt x="21221" y="13207"/>
                  <a:pt x="20842" y="12956"/>
                  <a:pt x="20842" y="12956"/>
                </a:cubicBezTo>
                <a:cubicBezTo>
                  <a:pt x="20842" y="12453"/>
                  <a:pt x="21600" y="12453"/>
                  <a:pt x="21600" y="11951"/>
                </a:cubicBezTo>
                <a:cubicBezTo>
                  <a:pt x="21600" y="11700"/>
                  <a:pt x="21600" y="11449"/>
                  <a:pt x="21600" y="11449"/>
                </a:cubicBezTo>
                <a:cubicBezTo>
                  <a:pt x="21221" y="11449"/>
                  <a:pt x="20463" y="11197"/>
                  <a:pt x="20463" y="10946"/>
                </a:cubicBezTo>
                <a:cubicBezTo>
                  <a:pt x="20463" y="10946"/>
                  <a:pt x="20463" y="10695"/>
                  <a:pt x="20842" y="10695"/>
                </a:cubicBezTo>
                <a:lnTo>
                  <a:pt x="20842" y="10695"/>
                </a:lnTo>
                <a:lnTo>
                  <a:pt x="20463" y="10193"/>
                </a:lnTo>
                <a:lnTo>
                  <a:pt x="20463" y="10193"/>
                </a:lnTo>
                <a:cubicBezTo>
                  <a:pt x="20463" y="10193"/>
                  <a:pt x="19705" y="9942"/>
                  <a:pt x="19705" y="9691"/>
                </a:cubicBezTo>
                <a:cubicBezTo>
                  <a:pt x="19705" y="9188"/>
                  <a:pt x="19705" y="9188"/>
                  <a:pt x="19705" y="8937"/>
                </a:cubicBezTo>
                <a:cubicBezTo>
                  <a:pt x="19705" y="8435"/>
                  <a:pt x="19705" y="8686"/>
                  <a:pt x="19326" y="8435"/>
                </a:cubicBezTo>
                <a:cubicBezTo>
                  <a:pt x="19326" y="8184"/>
                  <a:pt x="19326" y="7430"/>
                  <a:pt x="19326" y="7430"/>
                </a:cubicBezTo>
                <a:cubicBezTo>
                  <a:pt x="19326" y="7179"/>
                  <a:pt x="19326" y="7179"/>
                  <a:pt x="19705" y="7179"/>
                </a:cubicBezTo>
                <a:lnTo>
                  <a:pt x="19705" y="6928"/>
                </a:lnTo>
                <a:lnTo>
                  <a:pt x="19705" y="6928"/>
                </a:lnTo>
                <a:lnTo>
                  <a:pt x="19705" y="6928"/>
                </a:lnTo>
                <a:lnTo>
                  <a:pt x="19705" y="6928"/>
                </a:lnTo>
                <a:lnTo>
                  <a:pt x="19705" y="6928"/>
                </a:lnTo>
                <a:cubicBezTo>
                  <a:pt x="19705" y="6677"/>
                  <a:pt x="19705" y="6677"/>
                  <a:pt x="19705" y="6677"/>
                </a:cubicBezTo>
                <a:cubicBezTo>
                  <a:pt x="20084" y="6425"/>
                  <a:pt x="20084" y="6425"/>
                  <a:pt x="20084" y="6174"/>
                </a:cubicBezTo>
                <a:cubicBezTo>
                  <a:pt x="20084" y="5923"/>
                  <a:pt x="19705" y="5923"/>
                  <a:pt x="19326" y="5672"/>
                </a:cubicBezTo>
                <a:cubicBezTo>
                  <a:pt x="19326" y="5672"/>
                  <a:pt x="19326" y="5672"/>
                  <a:pt x="18947" y="5672"/>
                </a:cubicBezTo>
                <a:cubicBezTo>
                  <a:pt x="18568" y="5672"/>
                  <a:pt x="17811" y="5170"/>
                  <a:pt x="17811" y="4918"/>
                </a:cubicBezTo>
                <a:cubicBezTo>
                  <a:pt x="17811" y="4165"/>
                  <a:pt x="18947" y="4416"/>
                  <a:pt x="18947" y="3663"/>
                </a:cubicBezTo>
                <a:cubicBezTo>
                  <a:pt x="18947" y="3411"/>
                  <a:pt x="18568" y="3160"/>
                  <a:pt x="18568" y="2909"/>
                </a:cubicBezTo>
                <a:cubicBezTo>
                  <a:pt x="18568" y="2658"/>
                  <a:pt x="19326" y="2909"/>
                  <a:pt x="18947" y="2407"/>
                </a:cubicBezTo>
                <a:cubicBezTo>
                  <a:pt x="18947" y="1904"/>
                  <a:pt x="18189" y="2156"/>
                  <a:pt x="18189" y="1653"/>
                </a:cubicBezTo>
                <a:lnTo>
                  <a:pt x="18189" y="1653"/>
                </a:lnTo>
                <a:lnTo>
                  <a:pt x="17811" y="1653"/>
                </a:lnTo>
                <a:cubicBezTo>
                  <a:pt x="18568" y="2407"/>
                  <a:pt x="17811" y="2407"/>
                  <a:pt x="17053" y="1904"/>
                </a:cubicBezTo>
                <a:cubicBezTo>
                  <a:pt x="16674" y="1904"/>
                  <a:pt x="15916" y="2407"/>
                  <a:pt x="17432" y="2658"/>
                </a:cubicBezTo>
                <a:cubicBezTo>
                  <a:pt x="17432" y="2658"/>
                  <a:pt x="18189" y="3411"/>
                  <a:pt x="17811" y="3411"/>
                </a:cubicBezTo>
                <a:cubicBezTo>
                  <a:pt x="17432" y="3411"/>
                  <a:pt x="17432" y="3160"/>
                  <a:pt x="17053" y="2909"/>
                </a:cubicBezTo>
                <a:cubicBezTo>
                  <a:pt x="16674" y="2909"/>
                  <a:pt x="16295" y="2658"/>
                  <a:pt x="15916" y="2407"/>
                </a:cubicBezTo>
                <a:cubicBezTo>
                  <a:pt x="15916" y="1904"/>
                  <a:pt x="16295" y="1653"/>
                  <a:pt x="16674" y="1402"/>
                </a:cubicBezTo>
                <a:cubicBezTo>
                  <a:pt x="16674" y="1402"/>
                  <a:pt x="16674" y="1151"/>
                  <a:pt x="16674" y="649"/>
                </a:cubicBezTo>
                <a:cubicBezTo>
                  <a:pt x="15916" y="397"/>
                  <a:pt x="16295" y="1653"/>
                  <a:pt x="15916" y="1653"/>
                </a:cubicBezTo>
                <a:cubicBezTo>
                  <a:pt x="14779" y="1904"/>
                  <a:pt x="14779" y="1904"/>
                  <a:pt x="14779" y="2407"/>
                </a:cubicBezTo>
                <a:cubicBezTo>
                  <a:pt x="14400" y="2909"/>
                  <a:pt x="15158" y="3663"/>
                  <a:pt x="14779" y="3663"/>
                </a:cubicBezTo>
                <a:cubicBezTo>
                  <a:pt x="14400" y="4165"/>
                  <a:pt x="14400" y="4416"/>
                  <a:pt x="14400" y="4667"/>
                </a:cubicBezTo>
                <a:cubicBezTo>
                  <a:pt x="14400" y="5421"/>
                  <a:pt x="14021" y="5421"/>
                  <a:pt x="15537" y="5170"/>
                </a:cubicBezTo>
                <a:cubicBezTo>
                  <a:pt x="16295" y="5421"/>
                  <a:pt x="16674" y="5672"/>
                  <a:pt x="16674" y="6174"/>
                </a:cubicBezTo>
                <a:cubicBezTo>
                  <a:pt x="16674" y="6677"/>
                  <a:pt x="16295" y="6677"/>
                  <a:pt x="15916" y="6928"/>
                </a:cubicBezTo>
                <a:cubicBezTo>
                  <a:pt x="15916" y="7430"/>
                  <a:pt x="17053" y="7430"/>
                  <a:pt x="17053" y="7681"/>
                </a:cubicBezTo>
                <a:cubicBezTo>
                  <a:pt x="16295" y="7681"/>
                  <a:pt x="15916" y="7430"/>
                  <a:pt x="15916" y="7179"/>
                </a:cubicBezTo>
                <a:cubicBezTo>
                  <a:pt x="15916" y="6928"/>
                  <a:pt x="15916" y="6677"/>
                  <a:pt x="16295" y="6174"/>
                </a:cubicBezTo>
                <a:cubicBezTo>
                  <a:pt x="15916" y="5923"/>
                  <a:pt x="15916" y="5421"/>
                  <a:pt x="15158" y="5672"/>
                </a:cubicBezTo>
                <a:cubicBezTo>
                  <a:pt x="14021" y="5672"/>
                  <a:pt x="14021" y="5923"/>
                  <a:pt x="14400" y="6928"/>
                </a:cubicBezTo>
                <a:cubicBezTo>
                  <a:pt x="13263" y="7430"/>
                  <a:pt x="13642" y="7430"/>
                  <a:pt x="13263" y="7681"/>
                </a:cubicBezTo>
                <a:cubicBezTo>
                  <a:pt x="12884" y="8435"/>
                  <a:pt x="12126" y="7681"/>
                  <a:pt x="11747" y="8435"/>
                </a:cubicBezTo>
                <a:cubicBezTo>
                  <a:pt x="10989" y="7932"/>
                  <a:pt x="10232" y="8184"/>
                  <a:pt x="10232" y="7932"/>
                </a:cubicBezTo>
                <a:cubicBezTo>
                  <a:pt x="10232" y="7681"/>
                  <a:pt x="9474" y="7430"/>
                  <a:pt x="10232" y="7430"/>
                </a:cubicBezTo>
                <a:cubicBezTo>
                  <a:pt x="10989" y="7430"/>
                  <a:pt x="10611" y="8184"/>
                  <a:pt x="11368" y="8184"/>
                </a:cubicBezTo>
                <a:cubicBezTo>
                  <a:pt x="12126" y="8184"/>
                  <a:pt x="12126" y="7179"/>
                  <a:pt x="13263" y="6677"/>
                </a:cubicBezTo>
                <a:cubicBezTo>
                  <a:pt x="13642" y="5672"/>
                  <a:pt x="14400" y="6677"/>
                  <a:pt x="13642" y="5421"/>
                </a:cubicBezTo>
                <a:cubicBezTo>
                  <a:pt x="12884" y="4918"/>
                  <a:pt x="14021" y="3663"/>
                  <a:pt x="14400" y="3160"/>
                </a:cubicBezTo>
                <a:cubicBezTo>
                  <a:pt x="14779" y="2658"/>
                  <a:pt x="14021" y="2658"/>
                  <a:pt x="14021" y="1904"/>
                </a:cubicBezTo>
                <a:cubicBezTo>
                  <a:pt x="14400" y="1402"/>
                  <a:pt x="14779" y="1904"/>
                  <a:pt x="15158" y="1151"/>
                </a:cubicBezTo>
                <a:cubicBezTo>
                  <a:pt x="15158" y="649"/>
                  <a:pt x="15158" y="397"/>
                  <a:pt x="14400" y="397"/>
                </a:cubicBezTo>
                <a:cubicBezTo>
                  <a:pt x="13642" y="146"/>
                  <a:pt x="13642" y="-356"/>
                  <a:pt x="13263" y="397"/>
                </a:cubicBezTo>
                <a:cubicBezTo>
                  <a:pt x="12884" y="397"/>
                  <a:pt x="12505" y="1653"/>
                  <a:pt x="10989" y="1653"/>
                </a:cubicBezTo>
                <a:cubicBezTo>
                  <a:pt x="10232" y="2407"/>
                  <a:pt x="11368" y="2407"/>
                  <a:pt x="10611" y="2658"/>
                </a:cubicBezTo>
                <a:cubicBezTo>
                  <a:pt x="10611" y="3411"/>
                  <a:pt x="9474" y="3663"/>
                  <a:pt x="10232" y="3914"/>
                </a:cubicBezTo>
                <a:cubicBezTo>
                  <a:pt x="10989" y="4165"/>
                  <a:pt x="10611" y="4416"/>
                  <a:pt x="10989" y="4667"/>
                </a:cubicBezTo>
                <a:cubicBezTo>
                  <a:pt x="10989" y="4667"/>
                  <a:pt x="10989" y="5421"/>
                  <a:pt x="10611" y="5421"/>
                </a:cubicBezTo>
                <a:cubicBezTo>
                  <a:pt x="9853" y="5421"/>
                  <a:pt x="9474" y="4416"/>
                  <a:pt x="8716" y="3663"/>
                </a:cubicBezTo>
                <a:cubicBezTo>
                  <a:pt x="8716" y="3914"/>
                  <a:pt x="8337" y="3914"/>
                  <a:pt x="8337" y="4165"/>
                </a:cubicBezTo>
                <a:cubicBezTo>
                  <a:pt x="8337" y="4416"/>
                  <a:pt x="8716" y="4416"/>
                  <a:pt x="8716" y="4667"/>
                </a:cubicBezTo>
                <a:cubicBezTo>
                  <a:pt x="8716" y="5170"/>
                  <a:pt x="8337" y="5170"/>
                  <a:pt x="8337" y="5421"/>
                </a:cubicBezTo>
                <a:cubicBezTo>
                  <a:pt x="8337" y="5421"/>
                  <a:pt x="8337" y="5672"/>
                  <a:pt x="8337" y="5923"/>
                </a:cubicBezTo>
                <a:cubicBezTo>
                  <a:pt x="8337" y="6425"/>
                  <a:pt x="7200" y="6677"/>
                  <a:pt x="6821" y="6677"/>
                </a:cubicBezTo>
                <a:cubicBezTo>
                  <a:pt x="5684" y="6928"/>
                  <a:pt x="5305" y="7179"/>
                  <a:pt x="4547" y="7430"/>
                </a:cubicBezTo>
                <a:cubicBezTo>
                  <a:pt x="3789" y="7681"/>
                  <a:pt x="3789" y="7932"/>
                  <a:pt x="3032" y="7932"/>
                </a:cubicBezTo>
                <a:lnTo>
                  <a:pt x="3032" y="7932"/>
                </a:lnTo>
                <a:cubicBezTo>
                  <a:pt x="2653" y="7932"/>
                  <a:pt x="2653" y="7932"/>
                  <a:pt x="2653" y="7932"/>
                </a:cubicBezTo>
                <a:cubicBezTo>
                  <a:pt x="1895" y="7932"/>
                  <a:pt x="1895" y="8435"/>
                  <a:pt x="1895" y="8937"/>
                </a:cubicBezTo>
                <a:cubicBezTo>
                  <a:pt x="1895" y="8937"/>
                  <a:pt x="1137" y="9188"/>
                  <a:pt x="1137" y="9439"/>
                </a:cubicBezTo>
                <a:cubicBezTo>
                  <a:pt x="758" y="9691"/>
                  <a:pt x="758" y="10193"/>
                  <a:pt x="379" y="10695"/>
                </a:cubicBezTo>
                <a:lnTo>
                  <a:pt x="0" y="10946"/>
                </a:lnTo>
                <a:cubicBezTo>
                  <a:pt x="0" y="11197"/>
                  <a:pt x="379" y="11197"/>
                  <a:pt x="379" y="11197"/>
                </a:cubicBezTo>
                <a:cubicBezTo>
                  <a:pt x="379" y="11700"/>
                  <a:pt x="1137" y="11951"/>
                  <a:pt x="1516" y="12453"/>
                </a:cubicBezTo>
                <a:cubicBezTo>
                  <a:pt x="1516" y="12453"/>
                  <a:pt x="1895" y="12704"/>
                  <a:pt x="1895" y="12956"/>
                </a:cubicBezTo>
                <a:lnTo>
                  <a:pt x="1895" y="13207"/>
                </a:lnTo>
                <a:cubicBezTo>
                  <a:pt x="1895" y="13709"/>
                  <a:pt x="1895" y="13960"/>
                  <a:pt x="1895" y="14211"/>
                </a:cubicBezTo>
                <a:cubicBezTo>
                  <a:pt x="1895" y="14463"/>
                  <a:pt x="1895" y="14714"/>
                  <a:pt x="1895" y="14714"/>
                </a:cubicBezTo>
                <a:lnTo>
                  <a:pt x="1895" y="14965"/>
                </a:lnTo>
                <a:cubicBezTo>
                  <a:pt x="1895" y="15216"/>
                  <a:pt x="2653" y="15216"/>
                  <a:pt x="2653" y="15467"/>
                </a:cubicBezTo>
                <a:cubicBezTo>
                  <a:pt x="2653" y="15718"/>
                  <a:pt x="3032" y="16472"/>
                  <a:pt x="3032" y="16472"/>
                </a:cubicBezTo>
                <a:cubicBezTo>
                  <a:pt x="3032" y="16723"/>
                  <a:pt x="3032" y="16974"/>
                  <a:pt x="2653" y="17225"/>
                </a:cubicBezTo>
                <a:lnTo>
                  <a:pt x="2653" y="17225"/>
                </a:lnTo>
                <a:lnTo>
                  <a:pt x="1516" y="17225"/>
                </a:lnTo>
                <a:lnTo>
                  <a:pt x="1516" y="17225"/>
                </a:lnTo>
                <a:cubicBezTo>
                  <a:pt x="1516" y="17225"/>
                  <a:pt x="1516" y="17477"/>
                  <a:pt x="1137" y="17728"/>
                </a:cubicBezTo>
                <a:cubicBezTo>
                  <a:pt x="1137" y="17728"/>
                  <a:pt x="1516" y="18230"/>
                  <a:pt x="1137" y="18230"/>
                </a:cubicBezTo>
                <a:lnTo>
                  <a:pt x="1137" y="18230"/>
                </a:lnTo>
                <a:cubicBezTo>
                  <a:pt x="1137" y="18481"/>
                  <a:pt x="1137" y="18481"/>
                  <a:pt x="1137" y="18732"/>
                </a:cubicBezTo>
                <a:cubicBezTo>
                  <a:pt x="1137" y="18984"/>
                  <a:pt x="1137" y="18732"/>
                  <a:pt x="1516" y="18984"/>
                </a:cubicBezTo>
                <a:cubicBezTo>
                  <a:pt x="1516" y="19235"/>
                  <a:pt x="1137" y="19235"/>
                  <a:pt x="1516" y="19486"/>
                </a:cubicBezTo>
                <a:cubicBezTo>
                  <a:pt x="1895" y="19486"/>
                  <a:pt x="1895" y="19486"/>
                  <a:pt x="2274" y="19486"/>
                </a:cubicBezTo>
                <a:cubicBezTo>
                  <a:pt x="2653" y="19486"/>
                  <a:pt x="2653" y="19737"/>
                  <a:pt x="3032" y="19988"/>
                </a:cubicBezTo>
                <a:cubicBezTo>
                  <a:pt x="3032" y="20239"/>
                  <a:pt x="3411" y="20239"/>
                  <a:pt x="3411" y="20239"/>
                </a:cubicBezTo>
                <a:cubicBezTo>
                  <a:pt x="3411" y="20239"/>
                  <a:pt x="3411" y="20742"/>
                  <a:pt x="3789" y="20742"/>
                </a:cubicBezTo>
                <a:cubicBezTo>
                  <a:pt x="4168" y="20742"/>
                  <a:pt x="4168" y="20742"/>
                  <a:pt x="4547" y="20993"/>
                </a:cubicBezTo>
                <a:cubicBezTo>
                  <a:pt x="4926" y="20993"/>
                  <a:pt x="4926" y="21244"/>
                  <a:pt x="5305" y="21244"/>
                </a:cubicBezTo>
                <a:cubicBezTo>
                  <a:pt x="5684" y="21244"/>
                  <a:pt x="5684" y="20742"/>
                  <a:pt x="5684" y="20491"/>
                </a:cubicBezTo>
                <a:cubicBezTo>
                  <a:pt x="5684" y="20239"/>
                  <a:pt x="6063" y="20491"/>
                  <a:pt x="6063" y="20239"/>
                </a:cubicBezTo>
                <a:lnTo>
                  <a:pt x="6063" y="19988"/>
                </a:lnTo>
                <a:cubicBezTo>
                  <a:pt x="6442" y="19486"/>
                  <a:pt x="7579" y="19737"/>
                  <a:pt x="7200" y="19486"/>
                </a:cubicBezTo>
                <a:cubicBezTo>
                  <a:pt x="7200" y="19235"/>
                  <a:pt x="7200" y="18732"/>
                  <a:pt x="6821" y="18732"/>
                </a:cubicBezTo>
                <a:cubicBezTo>
                  <a:pt x="6442" y="18732"/>
                  <a:pt x="6442" y="18984"/>
                  <a:pt x="6442" y="18984"/>
                </a:cubicBezTo>
                <a:lnTo>
                  <a:pt x="6442" y="18732"/>
                </a:lnTo>
                <a:cubicBezTo>
                  <a:pt x="6442" y="18481"/>
                  <a:pt x="6821" y="18481"/>
                  <a:pt x="6442" y="18230"/>
                </a:cubicBezTo>
                <a:cubicBezTo>
                  <a:pt x="6821" y="17979"/>
                  <a:pt x="7200" y="17477"/>
                  <a:pt x="7579" y="17477"/>
                </a:cubicBezTo>
                <a:lnTo>
                  <a:pt x="7579" y="17728"/>
                </a:lnTo>
                <a:cubicBezTo>
                  <a:pt x="7579" y="17728"/>
                  <a:pt x="7579" y="17728"/>
                  <a:pt x="7579" y="17979"/>
                </a:cubicBezTo>
                <a:cubicBezTo>
                  <a:pt x="7579" y="17979"/>
                  <a:pt x="8716" y="18230"/>
                  <a:pt x="9095" y="18230"/>
                </a:cubicBezTo>
                <a:cubicBezTo>
                  <a:pt x="9095" y="18230"/>
                  <a:pt x="9095" y="18230"/>
                  <a:pt x="9474" y="18230"/>
                </a:cubicBezTo>
                <a:cubicBezTo>
                  <a:pt x="9853" y="18230"/>
                  <a:pt x="9853" y="18481"/>
                  <a:pt x="10232" y="18481"/>
                </a:cubicBezTo>
                <a:cubicBezTo>
                  <a:pt x="10989" y="18230"/>
                  <a:pt x="10989" y="18230"/>
                  <a:pt x="11368" y="17979"/>
                </a:cubicBezTo>
                <a:lnTo>
                  <a:pt x="11368" y="17979"/>
                </a:lnTo>
                <a:lnTo>
                  <a:pt x="11368" y="17979"/>
                </a:lnTo>
                <a:lnTo>
                  <a:pt x="11368" y="17979"/>
                </a:lnTo>
                <a:cubicBezTo>
                  <a:pt x="11747" y="17728"/>
                  <a:pt x="11747" y="17477"/>
                  <a:pt x="11747" y="17225"/>
                </a:cubicBezTo>
                <a:cubicBezTo>
                  <a:pt x="12126" y="16974"/>
                  <a:pt x="12505" y="17225"/>
                  <a:pt x="12884" y="16974"/>
                </a:cubicBezTo>
                <a:cubicBezTo>
                  <a:pt x="13263" y="16472"/>
                  <a:pt x="13263" y="15718"/>
                  <a:pt x="14021" y="15718"/>
                </a:cubicBezTo>
                <a:cubicBezTo>
                  <a:pt x="14400" y="15718"/>
                  <a:pt x="14400" y="15718"/>
                  <a:pt x="14779" y="15718"/>
                </a:cubicBezTo>
                <a:lnTo>
                  <a:pt x="14779" y="15718"/>
                </a:lnTo>
                <a:lnTo>
                  <a:pt x="15537" y="15718"/>
                </a:lnTo>
                <a:lnTo>
                  <a:pt x="15537" y="15718"/>
                </a:lnTo>
                <a:cubicBezTo>
                  <a:pt x="15916" y="15970"/>
                  <a:pt x="16295" y="15970"/>
                  <a:pt x="16674" y="15970"/>
                </a:cubicBezTo>
                <a:cubicBezTo>
                  <a:pt x="17432" y="15970"/>
                  <a:pt x="17432" y="16472"/>
                  <a:pt x="17811" y="16472"/>
                </a:cubicBezTo>
                <a:cubicBezTo>
                  <a:pt x="18568" y="16472"/>
                  <a:pt x="18568" y="15970"/>
                  <a:pt x="19326" y="15970"/>
                </a:cubicBezTo>
                <a:lnTo>
                  <a:pt x="19705" y="16221"/>
                </a:lnTo>
                <a:cubicBezTo>
                  <a:pt x="19705" y="15718"/>
                  <a:pt x="21600" y="15970"/>
                  <a:pt x="21221" y="15216"/>
                </a:cubicBezTo>
                <a:cubicBezTo>
                  <a:pt x="20463" y="15216"/>
                  <a:pt x="20084" y="14965"/>
                  <a:pt x="20084" y="14463"/>
                </a:cubicBezTo>
                <a:lnTo>
                  <a:pt x="20084" y="14463"/>
                </a:lnTo>
                <a:lnTo>
                  <a:pt x="20084" y="14463"/>
                </a:lnTo>
                <a:lnTo>
                  <a:pt x="20084" y="14463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4" name="Фигура"/>
          <p:cNvSpPr/>
          <p:nvPr/>
        </p:nvSpPr>
        <p:spPr>
          <a:xfrm rot="480000">
            <a:off x="3446196" y="3092859"/>
            <a:ext cx="619126" cy="656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6" extrusionOk="0">
                <a:moveTo>
                  <a:pt x="10800" y="3200"/>
                </a:moveTo>
                <a:cubicBezTo>
                  <a:pt x="9818" y="3200"/>
                  <a:pt x="9818" y="1600"/>
                  <a:pt x="8836" y="1600"/>
                </a:cubicBezTo>
                <a:lnTo>
                  <a:pt x="8836" y="1600"/>
                </a:lnTo>
                <a:cubicBezTo>
                  <a:pt x="8836" y="1600"/>
                  <a:pt x="8836" y="1600"/>
                  <a:pt x="8836" y="800"/>
                </a:cubicBezTo>
                <a:cubicBezTo>
                  <a:pt x="8836" y="0"/>
                  <a:pt x="6873" y="0"/>
                  <a:pt x="5891" y="0"/>
                </a:cubicBezTo>
                <a:lnTo>
                  <a:pt x="5891" y="0"/>
                </a:lnTo>
                <a:cubicBezTo>
                  <a:pt x="4909" y="0"/>
                  <a:pt x="4909" y="0"/>
                  <a:pt x="4909" y="0"/>
                </a:cubicBezTo>
                <a:cubicBezTo>
                  <a:pt x="4909" y="800"/>
                  <a:pt x="4909" y="800"/>
                  <a:pt x="4909" y="1600"/>
                </a:cubicBezTo>
                <a:cubicBezTo>
                  <a:pt x="4909" y="2400"/>
                  <a:pt x="4909" y="2400"/>
                  <a:pt x="3927" y="2400"/>
                </a:cubicBezTo>
                <a:lnTo>
                  <a:pt x="3927" y="2400"/>
                </a:lnTo>
                <a:lnTo>
                  <a:pt x="4909" y="2400"/>
                </a:lnTo>
                <a:lnTo>
                  <a:pt x="4909" y="2400"/>
                </a:lnTo>
                <a:cubicBezTo>
                  <a:pt x="4909" y="3200"/>
                  <a:pt x="6873" y="3200"/>
                  <a:pt x="6873" y="4800"/>
                </a:cubicBezTo>
                <a:cubicBezTo>
                  <a:pt x="6873" y="5600"/>
                  <a:pt x="4909" y="5600"/>
                  <a:pt x="4909" y="7200"/>
                </a:cubicBezTo>
                <a:cubicBezTo>
                  <a:pt x="4909" y="8000"/>
                  <a:pt x="4909" y="8000"/>
                  <a:pt x="4909" y="8800"/>
                </a:cubicBezTo>
                <a:lnTo>
                  <a:pt x="4909" y="8800"/>
                </a:lnTo>
                <a:lnTo>
                  <a:pt x="3927" y="8800"/>
                </a:lnTo>
                <a:lnTo>
                  <a:pt x="3927" y="8800"/>
                </a:lnTo>
                <a:cubicBezTo>
                  <a:pt x="2945" y="9600"/>
                  <a:pt x="2945" y="12800"/>
                  <a:pt x="1964" y="13600"/>
                </a:cubicBezTo>
                <a:cubicBezTo>
                  <a:pt x="1964" y="14400"/>
                  <a:pt x="1964" y="15200"/>
                  <a:pt x="1964" y="15200"/>
                </a:cubicBezTo>
                <a:cubicBezTo>
                  <a:pt x="982" y="16000"/>
                  <a:pt x="0" y="16000"/>
                  <a:pt x="0" y="16800"/>
                </a:cubicBezTo>
                <a:lnTo>
                  <a:pt x="982" y="17600"/>
                </a:lnTo>
                <a:cubicBezTo>
                  <a:pt x="982" y="18400"/>
                  <a:pt x="1964" y="18400"/>
                  <a:pt x="1964" y="18400"/>
                </a:cubicBezTo>
                <a:cubicBezTo>
                  <a:pt x="2945" y="19200"/>
                  <a:pt x="3927" y="18400"/>
                  <a:pt x="3927" y="19200"/>
                </a:cubicBezTo>
                <a:cubicBezTo>
                  <a:pt x="3927" y="20000"/>
                  <a:pt x="3927" y="19200"/>
                  <a:pt x="4909" y="20000"/>
                </a:cubicBezTo>
                <a:cubicBezTo>
                  <a:pt x="5891" y="20000"/>
                  <a:pt x="4909" y="20800"/>
                  <a:pt x="5891" y="20800"/>
                </a:cubicBezTo>
                <a:cubicBezTo>
                  <a:pt x="5891" y="20800"/>
                  <a:pt x="6873" y="21600"/>
                  <a:pt x="6873" y="20800"/>
                </a:cubicBezTo>
                <a:cubicBezTo>
                  <a:pt x="6873" y="20000"/>
                  <a:pt x="7855" y="19200"/>
                  <a:pt x="7855" y="18400"/>
                </a:cubicBezTo>
                <a:cubicBezTo>
                  <a:pt x="8836" y="18400"/>
                  <a:pt x="8836" y="19200"/>
                  <a:pt x="9818" y="18400"/>
                </a:cubicBezTo>
                <a:cubicBezTo>
                  <a:pt x="9818" y="18400"/>
                  <a:pt x="9818" y="16800"/>
                  <a:pt x="10800" y="16800"/>
                </a:cubicBezTo>
                <a:cubicBezTo>
                  <a:pt x="11782" y="16800"/>
                  <a:pt x="11782" y="17600"/>
                  <a:pt x="11782" y="17600"/>
                </a:cubicBezTo>
                <a:cubicBezTo>
                  <a:pt x="13745" y="17600"/>
                  <a:pt x="12764" y="16000"/>
                  <a:pt x="13745" y="16000"/>
                </a:cubicBezTo>
                <a:cubicBezTo>
                  <a:pt x="14727" y="16000"/>
                  <a:pt x="15709" y="15200"/>
                  <a:pt x="15709" y="14400"/>
                </a:cubicBezTo>
                <a:cubicBezTo>
                  <a:pt x="15709" y="14400"/>
                  <a:pt x="15709" y="14400"/>
                  <a:pt x="15709" y="13600"/>
                </a:cubicBezTo>
                <a:lnTo>
                  <a:pt x="15709" y="12800"/>
                </a:lnTo>
                <a:cubicBezTo>
                  <a:pt x="15709" y="12000"/>
                  <a:pt x="15709" y="12000"/>
                  <a:pt x="15709" y="11200"/>
                </a:cubicBezTo>
                <a:cubicBezTo>
                  <a:pt x="15709" y="10400"/>
                  <a:pt x="16691" y="10400"/>
                  <a:pt x="17673" y="9600"/>
                </a:cubicBezTo>
                <a:cubicBezTo>
                  <a:pt x="18655" y="8800"/>
                  <a:pt x="18655" y="8800"/>
                  <a:pt x="19636" y="7200"/>
                </a:cubicBezTo>
                <a:cubicBezTo>
                  <a:pt x="20618" y="6400"/>
                  <a:pt x="21600" y="5600"/>
                  <a:pt x="21600" y="4000"/>
                </a:cubicBezTo>
                <a:lnTo>
                  <a:pt x="21600" y="4000"/>
                </a:lnTo>
                <a:lnTo>
                  <a:pt x="21600" y="4000"/>
                </a:lnTo>
                <a:lnTo>
                  <a:pt x="21600" y="4000"/>
                </a:lnTo>
                <a:cubicBezTo>
                  <a:pt x="18655" y="4800"/>
                  <a:pt x="17673" y="2400"/>
                  <a:pt x="15709" y="2400"/>
                </a:cubicBezTo>
                <a:cubicBezTo>
                  <a:pt x="14727" y="2400"/>
                  <a:pt x="14727" y="3200"/>
                  <a:pt x="14727" y="3200"/>
                </a:cubicBezTo>
                <a:cubicBezTo>
                  <a:pt x="12764" y="3200"/>
                  <a:pt x="11782" y="2400"/>
                  <a:pt x="10800" y="2400"/>
                </a:cubicBezTo>
                <a:lnTo>
                  <a:pt x="10800" y="2400"/>
                </a:lnTo>
                <a:lnTo>
                  <a:pt x="10800" y="3200"/>
                </a:lnTo>
                <a:lnTo>
                  <a:pt x="10800" y="3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5" name="Фигура"/>
          <p:cNvSpPr/>
          <p:nvPr/>
        </p:nvSpPr>
        <p:spPr>
          <a:xfrm rot="480000">
            <a:off x="3005917" y="2085955"/>
            <a:ext cx="1854201" cy="921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86" extrusionOk="0">
                <a:moveTo>
                  <a:pt x="10800" y="9249"/>
                </a:moveTo>
                <a:cubicBezTo>
                  <a:pt x="11127" y="9249"/>
                  <a:pt x="11127" y="9249"/>
                  <a:pt x="11455" y="9249"/>
                </a:cubicBezTo>
                <a:cubicBezTo>
                  <a:pt x="12109" y="9249"/>
                  <a:pt x="12764" y="9249"/>
                  <a:pt x="13418" y="8681"/>
                </a:cubicBezTo>
                <a:cubicBezTo>
                  <a:pt x="13745" y="8681"/>
                  <a:pt x="14073" y="9818"/>
                  <a:pt x="14727" y="10386"/>
                </a:cubicBezTo>
                <a:cubicBezTo>
                  <a:pt x="15709" y="11523"/>
                  <a:pt x="18327" y="13797"/>
                  <a:pt x="18655" y="13797"/>
                </a:cubicBezTo>
                <a:cubicBezTo>
                  <a:pt x="19636" y="14365"/>
                  <a:pt x="20291" y="11523"/>
                  <a:pt x="21600" y="11523"/>
                </a:cubicBezTo>
                <a:lnTo>
                  <a:pt x="21600" y="11523"/>
                </a:lnTo>
                <a:lnTo>
                  <a:pt x="21600" y="11523"/>
                </a:lnTo>
                <a:lnTo>
                  <a:pt x="21600" y="11523"/>
                </a:lnTo>
                <a:cubicBezTo>
                  <a:pt x="21600" y="11523"/>
                  <a:pt x="21600" y="11523"/>
                  <a:pt x="21600" y="10954"/>
                </a:cubicBezTo>
                <a:cubicBezTo>
                  <a:pt x="21600" y="10386"/>
                  <a:pt x="21273" y="10386"/>
                  <a:pt x="21273" y="9818"/>
                </a:cubicBezTo>
                <a:cubicBezTo>
                  <a:pt x="21273" y="9249"/>
                  <a:pt x="21600" y="9249"/>
                  <a:pt x="21600" y="8681"/>
                </a:cubicBezTo>
                <a:cubicBezTo>
                  <a:pt x="21600" y="8681"/>
                  <a:pt x="21600" y="8681"/>
                  <a:pt x="21600" y="8112"/>
                </a:cubicBezTo>
                <a:cubicBezTo>
                  <a:pt x="21273" y="7544"/>
                  <a:pt x="20291" y="6975"/>
                  <a:pt x="19964" y="5839"/>
                </a:cubicBezTo>
                <a:cubicBezTo>
                  <a:pt x="19964" y="5839"/>
                  <a:pt x="19636" y="5839"/>
                  <a:pt x="19309" y="6407"/>
                </a:cubicBezTo>
                <a:cubicBezTo>
                  <a:pt x="18982" y="6407"/>
                  <a:pt x="19309" y="6975"/>
                  <a:pt x="19309" y="7544"/>
                </a:cubicBezTo>
                <a:cubicBezTo>
                  <a:pt x="19636" y="9818"/>
                  <a:pt x="18655" y="8112"/>
                  <a:pt x="18655" y="8681"/>
                </a:cubicBezTo>
                <a:cubicBezTo>
                  <a:pt x="18655" y="9249"/>
                  <a:pt x="18000" y="10386"/>
                  <a:pt x="18000" y="8681"/>
                </a:cubicBezTo>
                <a:cubicBezTo>
                  <a:pt x="18000" y="8112"/>
                  <a:pt x="18655" y="8112"/>
                  <a:pt x="18327" y="7544"/>
                </a:cubicBezTo>
                <a:cubicBezTo>
                  <a:pt x="17345" y="8112"/>
                  <a:pt x="17018" y="8112"/>
                  <a:pt x="16364" y="6975"/>
                </a:cubicBezTo>
                <a:cubicBezTo>
                  <a:pt x="15382" y="8112"/>
                  <a:pt x="15709" y="6975"/>
                  <a:pt x="15382" y="6975"/>
                </a:cubicBezTo>
                <a:cubicBezTo>
                  <a:pt x="14727" y="6975"/>
                  <a:pt x="14400" y="6407"/>
                  <a:pt x="15382" y="6407"/>
                </a:cubicBezTo>
                <a:cubicBezTo>
                  <a:pt x="15055" y="5270"/>
                  <a:pt x="16691" y="5270"/>
                  <a:pt x="15382" y="5270"/>
                </a:cubicBezTo>
                <a:lnTo>
                  <a:pt x="15055" y="5270"/>
                </a:lnTo>
                <a:cubicBezTo>
                  <a:pt x="14727" y="5839"/>
                  <a:pt x="14400" y="6407"/>
                  <a:pt x="14400" y="5270"/>
                </a:cubicBezTo>
                <a:cubicBezTo>
                  <a:pt x="14073" y="5270"/>
                  <a:pt x="13418" y="5270"/>
                  <a:pt x="13091" y="5270"/>
                </a:cubicBezTo>
                <a:cubicBezTo>
                  <a:pt x="12109" y="5270"/>
                  <a:pt x="11782" y="4133"/>
                  <a:pt x="10800" y="6407"/>
                </a:cubicBezTo>
                <a:cubicBezTo>
                  <a:pt x="10473" y="6975"/>
                  <a:pt x="10145" y="5839"/>
                  <a:pt x="10145" y="5839"/>
                </a:cubicBezTo>
                <a:cubicBezTo>
                  <a:pt x="10145" y="4702"/>
                  <a:pt x="9818" y="3565"/>
                  <a:pt x="9818" y="3565"/>
                </a:cubicBezTo>
                <a:cubicBezTo>
                  <a:pt x="10145" y="3565"/>
                  <a:pt x="10145" y="2997"/>
                  <a:pt x="11127" y="3565"/>
                </a:cubicBezTo>
                <a:cubicBezTo>
                  <a:pt x="11455" y="4133"/>
                  <a:pt x="11455" y="1860"/>
                  <a:pt x="11455" y="1291"/>
                </a:cubicBezTo>
                <a:cubicBezTo>
                  <a:pt x="10800" y="723"/>
                  <a:pt x="10473" y="-414"/>
                  <a:pt x="10473" y="154"/>
                </a:cubicBezTo>
                <a:cubicBezTo>
                  <a:pt x="10473" y="1291"/>
                  <a:pt x="10800" y="1291"/>
                  <a:pt x="9491" y="2428"/>
                </a:cubicBezTo>
                <a:cubicBezTo>
                  <a:pt x="8509" y="3565"/>
                  <a:pt x="10145" y="3565"/>
                  <a:pt x="9164" y="4702"/>
                </a:cubicBezTo>
                <a:cubicBezTo>
                  <a:pt x="9164" y="4702"/>
                  <a:pt x="8836" y="4702"/>
                  <a:pt x="8836" y="5270"/>
                </a:cubicBezTo>
                <a:cubicBezTo>
                  <a:pt x="8509" y="5270"/>
                  <a:pt x="8509" y="5839"/>
                  <a:pt x="8182" y="6407"/>
                </a:cubicBezTo>
                <a:cubicBezTo>
                  <a:pt x="8509" y="5270"/>
                  <a:pt x="7200" y="5839"/>
                  <a:pt x="8182" y="4702"/>
                </a:cubicBezTo>
                <a:cubicBezTo>
                  <a:pt x="8182" y="4133"/>
                  <a:pt x="7855" y="3565"/>
                  <a:pt x="7527" y="3565"/>
                </a:cubicBezTo>
                <a:cubicBezTo>
                  <a:pt x="6873" y="4702"/>
                  <a:pt x="6218" y="3565"/>
                  <a:pt x="5891" y="3565"/>
                </a:cubicBezTo>
                <a:cubicBezTo>
                  <a:pt x="4909" y="3565"/>
                  <a:pt x="5564" y="5839"/>
                  <a:pt x="4909" y="6407"/>
                </a:cubicBezTo>
                <a:cubicBezTo>
                  <a:pt x="4582" y="5839"/>
                  <a:pt x="3927" y="4133"/>
                  <a:pt x="4255" y="2997"/>
                </a:cubicBezTo>
                <a:cubicBezTo>
                  <a:pt x="4255" y="2997"/>
                  <a:pt x="2945" y="1860"/>
                  <a:pt x="2945" y="4133"/>
                </a:cubicBezTo>
                <a:cubicBezTo>
                  <a:pt x="3927" y="5270"/>
                  <a:pt x="3273" y="5839"/>
                  <a:pt x="2945" y="5839"/>
                </a:cubicBezTo>
                <a:cubicBezTo>
                  <a:pt x="2618" y="5839"/>
                  <a:pt x="2291" y="5270"/>
                  <a:pt x="2291" y="4702"/>
                </a:cubicBezTo>
                <a:cubicBezTo>
                  <a:pt x="2291" y="5270"/>
                  <a:pt x="2291" y="5270"/>
                  <a:pt x="1964" y="5270"/>
                </a:cubicBezTo>
                <a:cubicBezTo>
                  <a:pt x="1964" y="5270"/>
                  <a:pt x="1964" y="5270"/>
                  <a:pt x="1964" y="4702"/>
                </a:cubicBezTo>
                <a:lnTo>
                  <a:pt x="1964" y="4702"/>
                </a:lnTo>
                <a:lnTo>
                  <a:pt x="1636" y="4702"/>
                </a:lnTo>
                <a:lnTo>
                  <a:pt x="1636" y="4702"/>
                </a:lnTo>
                <a:cubicBezTo>
                  <a:pt x="1636" y="6407"/>
                  <a:pt x="1309" y="6407"/>
                  <a:pt x="1309" y="7544"/>
                </a:cubicBezTo>
                <a:cubicBezTo>
                  <a:pt x="1309" y="8112"/>
                  <a:pt x="1309" y="8112"/>
                  <a:pt x="1309" y="8112"/>
                </a:cubicBezTo>
                <a:cubicBezTo>
                  <a:pt x="1309" y="8681"/>
                  <a:pt x="1309" y="8681"/>
                  <a:pt x="982" y="8681"/>
                </a:cubicBezTo>
                <a:cubicBezTo>
                  <a:pt x="982" y="10386"/>
                  <a:pt x="0" y="10954"/>
                  <a:pt x="0" y="12660"/>
                </a:cubicBezTo>
                <a:cubicBezTo>
                  <a:pt x="0" y="13797"/>
                  <a:pt x="655" y="13797"/>
                  <a:pt x="655" y="14365"/>
                </a:cubicBezTo>
                <a:cubicBezTo>
                  <a:pt x="655" y="14933"/>
                  <a:pt x="982" y="14933"/>
                  <a:pt x="1309" y="14933"/>
                </a:cubicBezTo>
                <a:cubicBezTo>
                  <a:pt x="1309" y="14933"/>
                  <a:pt x="1309" y="15502"/>
                  <a:pt x="1636" y="15502"/>
                </a:cubicBezTo>
                <a:cubicBezTo>
                  <a:pt x="1636" y="15502"/>
                  <a:pt x="1636" y="15502"/>
                  <a:pt x="1964" y="15502"/>
                </a:cubicBezTo>
                <a:cubicBezTo>
                  <a:pt x="1964" y="15502"/>
                  <a:pt x="2291" y="16639"/>
                  <a:pt x="2618" y="16639"/>
                </a:cubicBezTo>
                <a:lnTo>
                  <a:pt x="2618" y="17207"/>
                </a:lnTo>
                <a:lnTo>
                  <a:pt x="2618" y="17207"/>
                </a:lnTo>
                <a:lnTo>
                  <a:pt x="3273" y="17207"/>
                </a:lnTo>
                <a:lnTo>
                  <a:pt x="3273" y="17207"/>
                </a:lnTo>
                <a:cubicBezTo>
                  <a:pt x="3600" y="17207"/>
                  <a:pt x="3600" y="17775"/>
                  <a:pt x="3927" y="17775"/>
                </a:cubicBezTo>
                <a:cubicBezTo>
                  <a:pt x="3927" y="18344"/>
                  <a:pt x="3927" y="18344"/>
                  <a:pt x="3927" y="18344"/>
                </a:cubicBezTo>
                <a:cubicBezTo>
                  <a:pt x="4255" y="18344"/>
                  <a:pt x="4255" y="17775"/>
                  <a:pt x="4582" y="17775"/>
                </a:cubicBezTo>
                <a:lnTo>
                  <a:pt x="4582" y="18344"/>
                </a:lnTo>
                <a:cubicBezTo>
                  <a:pt x="4909" y="18344"/>
                  <a:pt x="4582" y="18344"/>
                  <a:pt x="4582" y="18912"/>
                </a:cubicBezTo>
                <a:cubicBezTo>
                  <a:pt x="4582" y="19481"/>
                  <a:pt x="5236" y="19481"/>
                  <a:pt x="5236" y="19481"/>
                </a:cubicBezTo>
                <a:cubicBezTo>
                  <a:pt x="5236" y="20049"/>
                  <a:pt x="5564" y="19481"/>
                  <a:pt x="5891" y="20049"/>
                </a:cubicBezTo>
                <a:cubicBezTo>
                  <a:pt x="5891" y="20049"/>
                  <a:pt x="5891" y="20618"/>
                  <a:pt x="5891" y="21186"/>
                </a:cubicBezTo>
                <a:lnTo>
                  <a:pt x="5891" y="21186"/>
                </a:lnTo>
                <a:lnTo>
                  <a:pt x="5891" y="21186"/>
                </a:lnTo>
                <a:lnTo>
                  <a:pt x="5891" y="21186"/>
                </a:lnTo>
                <a:cubicBezTo>
                  <a:pt x="5891" y="20618"/>
                  <a:pt x="6218" y="20618"/>
                  <a:pt x="6218" y="20618"/>
                </a:cubicBezTo>
                <a:cubicBezTo>
                  <a:pt x="6545" y="20618"/>
                  <a:pt x="6873" y="20618"/>
                  <a:pt x="7200" y="20618"/>
                </a:cubicBezTo>
                <a:cubicBezTo>
                  <a:pt x="7527" y="20049"/>
                  <a:pt x="6873" y="19481"/>
                  <a:pt x="7200" y="19481"/>
                </a:cubicBezTo>
                <a:cubicBezTo>
                  <a:pt x="7200" y="18912"/>
                  <a:pt x="7527" y="18912"/>
                  <a:pt x="7527" y="18912"/>
                </a:cubicBezTo>
                <a:cubicBezTo>
                  <a:pt x="7527" y="18344"/>
                  <a:pt x="8182" y="17775"/>
                  <a:pt x="8182" y="17775"/>
                </a:cubicBezTo>
                <a:cubicBezTo>
                  <a:pt x="8182" y="17207"/>
                  <a:pt x="7855" y="16639"/>
                  <a:pt x="7855" y="16639"/>
                </a:cubicBezTo>
                <a:cubicBezTo>
                  <a:pt x="7527" y="16639"/>
                  <a:pt x="7527" y="17775"/>
                  <a:pt x="7200" y="17775"/>
                </a:cubicBezTo>
                <a:lnTo>
                  <a:pt x="6545" y="17207"/>
                </a:lnTo>
                <a:cubicBezTo>
                  <a:pt x="6545" y="16639"/>
                  <a:pt x="6873" y="15502"/>
                  <a:pt x="7200" y="15502"/>
                </a:cubicBezTo>
                <a:cubicBezTo>
                  <a:pt x="7200" y="15502"/>
                  <a:pt x="7527" y="15502"/>
                  <a:pt x="7527" y="14933"/>
                </a:cubicBezTo>
                <a:cubicBezTo>
                  <a:pt x="7527" y="14933"/>
                  <a:pt x="7527" y="14933"/>
                  <a:pt x="7527" y="14365"/>
                </a:cubicBezTo>
                <a:cubicBezTo>
                  <a:pt x="7527" y="13797"/>
                  <a:pt x="7527" y="13797"/>
                  <a:pt x="7527" y="13228"/>
                </a:cubicBezTo>
                <a:cubicBezTo>
                  <a:pt x="7527" y="12660"/>
                  <a:pt x="7200" y="12091"/>
                  <a:pt x="7200" y="11523"/>
                </a:cubicBezTo>
                <a:lnTo>
                  <a:pt x="7200" y="11523"/>
                </a:lnTo>
                <a:cubicBezTo>
                  <a:pt x="7855" y="11523"/>
                  <a:pt x="8182" y="12091"/>
                  <a:pt x="8836" y="12660"/>
                </a:cubicBezTo>
                <a:cubicBezTo>
                  <a:pt x="8836" y="12660"/>
                  <a:pt x="8836" y="13228"/>
                  <a:pt x="9164" y="13228"/>
                </a:cubicBezTo>
                <a:lnTo>
                  <a:pt x="9491" y="13228"/>
                </a:lnTo>
                <a:cubicBezTo>
                  <a:pt x="9491" y="13228"/>
                  <a:pt x="9491" y="13228"/>
                  <a:pt x="9818" y="13228"/>
                </a:cubicBezTo>
                <a:lnTo>
                  <a:pt x="9818" y="13228"/>
                </a:lnTo>
                <a:cubicBezTo>
                  <a:pt x="10145" y="13228"/>
                  <a:pt x="10145" y="13797"/>
                  <a:pt x="10473" y="13797"/>
                </a:cubicBezTo>
                <a:cubicBezTo>
                  <a:pt x="10473" y="13797"/>
                  <a:pt x="10473" y="13797"/>
                  <a:pt x="10473" y="13228"/>
                </a:cubicBezTo>
                <a:cubicBezTo>
                  <a:pt x="10473" y="12660"/>
                  <a:pt x="10473" y="12660"/>
                  <a:pt x="10473" y="12091"/>
                </a:cubicBezTo>
                <a:cubicBezTo>
                  <a:pt x="10473" y="11523"/>
                  <a:pt x="10145" y="11523"/>
                  <a:pt x="10145" y="10954"/>
                </a:cubicBezTo>
                <a:cubicBezTo>
                  <a:pt x="10145" y="10386"/>
                  <a:pt x="10800" y="9818"/>
                  <a:pt x="11127" y="9249"/>
                </a:cubicBezTo>
                <a:lnTo>
                  <a:pt x="11127" y="9249"/>
                </a:lnTo>
                <a:lnTo>
                  <a:pt x="10800" y="9249"/>
                </a:lnTo>
                <a:lnTo>
                  <a:pt x="10800" y="9249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6" name="Фигура"/>
          <p:cNvSpPr/>
          <p:nvPr/>
        </p:nvSpPr>
        <p:spPr>
          <a:xfrm rot="480000">
            <a:off x="9525967" y="1886642"/>
            <a:ext cx="1292226" cy="166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09" y="17731"/>
                </a:moveTo>
                <a:cubicBezTo>
                  <a:pt x="12209" y="17731"/>
                  <a:pt x="13617" y="19021"/>
                  <a:pt x="15496" y="19666"/>
                </a:cubicBezTo>
                <a:cubicBezTo>
                  <a:pt x="17374" y="19988"/>
                  <a:pt x="20191" y="20955"/>
                  <a:pt x="21600" y="21600"/>
                </a:cubicBezTo>
                <a:cubicBezTo>
                  <a:pt x="21600" y="20633"/>
                  <a:pt x="21130" y="19988"/>
                  <a:pt x="20661" y="19343"/>
                </a:cubicBezTo>
                <a:cubicBezTo>
                  <a:pt x="20661" y="18699"/>
                  <a:pt x="20191" y="19021"/>
                  <a:pt x="19252" y="18376"/>
                </a:cubicBezTo>
                <a:cubicBezTo>
                  <a:pt x="19252" y="18054"/>
                  <a:pt x="19252" y="17409"/>
                  <a:pt x="19722" y="17409"/>
                </a:cubicBezTo>
                <a:cubicBezTo>
                  <a:pt x="21600" y="16764"/>
                  <a:pt x="18783" y="17087"/>
                  <a:pt x="18313" y="15797"/>
                </a:cubicBezTo>
                <a:cubicBezTo>
                  <a:pt x="17843" y="15152"/>
                  <a:pt x="17843" y="15152"/>
                  <a:pt x="18313" y="14830"/>
                </a:cubicBezTo>
                <a:cubicBezTo>
                  <a:pt x="20191" y="13863"/>
                  <a:pt x="16904" y="13863"/>
                  <a:pt x="16435" y="13218"/>
                </a:cubicBezTo>
                <a:cubicBezTo>
                  <a:pt x="14557" y="10961"/>
                  <a:pt x="17374" y="13540"/>
                  <a:pt x="16904" y="11928"/>
                </a:cubicBezTo>
                <a:cubicBezTo>
                  <a:pt x="16435" y="11928"/>
                  <a:pt x="15965" y="11606"/>
                  <a:pt x="15496" y="11606"/>
                </a:cubicBezTo>
                <a:cubicBezTo>
                  <a:pt x="14557" y="11606"/>
                  <a:pt x="14087" y="11606"/>
                  <a:pt x="14087" y="11284"/>
                </a:cubicBezTo>
                <a:lnTo>
                  <a:pt x="14087" y="11284"/>
                </a:lnTo>
                <a:lnTo>
                  <a:pt x="14087" y="11284"/>
                </a:lnTo>
                <a:lnTo>
                  <a:pt x="14087" y="11284"/>
                </a:lnTo>
                <a:lnTo>
                  <a:pt x="14087" y="11284"/>
                </a:lnTo>
                <a:cubicBezTo>
                  <a:pt x="14087" y="11284"/>
                  <a:pt x="13617" y="10961"/>
                  <a:pt x="13617" y="10639"/>
                </a:cubicBezTo>
                <a:cubicBezTo>
                  <a:pt x="13617" y="10639"/>
                  <a:pt x="13617" y="10316"/>
                  <a:pt x="13148" y="10961"/>
                </a:cubicBezTo>
                <a:cubicBezTo>
                  <a:pt x="12678" y="11284"/>
                  <a:pt x="13617" y="11606"/>
                  <a:pt x="12678" y="11606"/>
                </a:cubicBezTo>
                <a:cubicBezTo>
                  <a:pt x="12209" y="11606"/>
                  <a:pt x="10800" y="9672"/>
                  <a:pt x="9861" y="8704"/>
                </a:cubicBezTo>
                <a:cubicBezTo>
                  <a:pt x="9391" y="8382"/>
                  <a:pt x="9861" y="8060"/>
                  <a:pt x="10330" y="8060"/>
                </a:cubicBezTo>
                <a:cubicBezTo>
                  <a:pt x="10330" y="7737"/>
                  <a:pt x="10330" y="7737"/>
                  <a:pt x="9861" y="7415"/>
                </a:cubicBezTo>
                <a:lnTo>
                  <a:pt x="9861" y="7415"/>
                </a:lnTo>
                <a:lnTo>
                  <a:pt x="9861" y="6770"/>
                </a:lnTo>
                <a:lnTo>
                  <a:pt x="9861" y="6770"/>
                </a:lnTo>
                <a:cubicBezTo>
                  <a:pt x="10330" y="6448"/>
                  <a:pt x="10800" y="7093"/>
                  <a:pt x="11270" y="7093"/>
                </a:cubicBezTo>
                <a:cubicBezTo>
                  <a:pt x="11739" y="7093"/>
                  <a:pt x="10330" y="6448"/>
                  <a:pt x="10330" y="5803"/>
                </a:cubicBezTo>
                <a:cubicBezTo>
                  <a:pt x="10330" y="3869"/>
                  <a:pt x="13148" y="4513"/>
                  <a:pt x="12678" y="4191"/>
                </a:cubicBezTo>
                <a:cubicBezTo>
                  <a:pt x="12209" y="3869"/>
                  <a:pt x="11270" y="2257"/>
                  <a:pt x="10800" y="0"/>
                </a:cubicBezTo>
                <a:cubicBezTo>
                  <a:pt x="10330" y="0"/>
                  <a:pt x="9861" y="322"/>
                  <a:pt x="9861" y="322"/>
                </a:cubicBezTo>
                <a:cubicBezTo>
                  <a:pt x="9391" y="322"/>
                  <a:pt x="9391" y="0"/>
                  <a:pt x="9391" y="0"/>
                </a:cubicBezTo>
                <a:cubicBezTo>
                  <a:pt x="8922" y="322"/>
                  <a:pt x="9391" y="645"/>
                  <a:pt x="8922" y="967"/>
                </a:cubicBezTo>
                <a:cubicBezTo>
                  <a:pt x="8922" y="1290"/>
                  <a:pt x="8452" y="1290"/>
                  <a:pt x="8452" y="1934"/>
                </a:cubicBezTo>
                <a:cubicBezTo>
                  <a:pt x="8452" y="1934"/>
                  <a:pt x="8452" y="1934"/>
                  <a:pt x="8452" y="2257"/>
                </a:cubicBezTo>
                <a:cubicBezTo>
                  <a:pt x="8452" y="2901"/>
                  <a:pt x="7513" y="2579"/>
                  <a:pt x="6574" y="2901"/>
                </a:cubicBezTo>
                <a:lnTo>
                  <a:pt x="6104" y="3224"/>
                </a:lnTo>
                <a:cubicBezTo>
                  <a:pt x="5165" y="3224"/>
                  <a:pt x="5635" y="1934"/>
                  <a:pt x="4696" y="1934"/>
                </a:cubicBezTo>
                <a:cubicBezTo>
                  <a:pt x="4696" y="1934"/>
                  <a:pt x="4226" y="2257"/>
                  <a:pt x="4226" y="2579"/>
                </a:cubicBezTo>
                <a:cubicBezTo>
                  <a:pt x="3287" y="2579"/>
                  <a:pt x="2348" y="2901"/>
                  <a:pt x="1878" y="3546"/>
                </a:cubicBezTo>
                <a:cubicBezTo>
                  <a:pt x="1878" y="3869"/>
                  <a:pt x="1409" y="3869"/>
                  <a:pt x="939" y="4191"/>
                </a:cubicBezTo>
                <a:lnTo>
                  <a:pt x="939" y="4513"/>
                </a:lnTo>
                <a:cubicBezTo>
                  <a:pt x="470" y="4836"/>
                  <a:pt x="0" y="4513"/>
                  <a:pt x="0" y="5158"/>
                </a:cubicBezTo>
                <a:lnTo>
                  <a:pt x="0" y="5481"/>
                </a:lnTo>
                <a:cubicBezTo>
                  <a:pt x="0" y="5481"/>
                  <a:pt x="470" y="5481"/>
                  <a:pt x="939" y="5481"/>
                </a:cubicBezTo>
                <a:lnTo>
                  <a:pt x="939" y="5803"/>
                </a:lnTo>
                <a:cubicBezTo>
                  <a:pt x="939" y="6125"/>
                  <a:pt x="1409" y="6125"/>
                  <a:pt x="1878" y="6125"/>
                </a:cubicBezTo>
                <a:lnTo>
                  <a:pt x="1878" y="6125"/>
                </a:lnTo>
                <a:lnTo>
                  <a:pt x="2817" y="6770"/>
                </a:lnTo>
                <a:lnTo>
                  <a:pt x="2817" y="6770"/>
                </a:lnTo>
                <a:cubicBezTo>
                  <a:pt x="2817" y="7415"/>
                  <a:pt x="3287" y="7093"/>
                  <a:pt x="3757" y="7415"/>
                </a:cubicBezTo>
                <a:cubicBezTo>
                  <a:pt x="4696" y="7415"/>
                  <a:pt x="4226" y="8060"/>
                  <a:pt x="4696" y="8060"/>
                </a:cubicBezTo>
                <a:cubicBezTo>
                  <a:pt x="4696" y="8060"/>
                  <a:pt x="4696" y="8060"/>
                  <a:pt x="5165" y="8060"/>
                </a:cubicBezTo>
                <a:cubicBezTo>
                  <a:pt x="5165" y="8060"/>
                  <a:pt x="5165" y="8060"/>
                  <a:pt x="5635" y="8060"/>
                </a:cubicBezTo>
                <a:cubicBezTo>
                  <a:pt x="5635" y="8060"/>
                  <a:pt x="5635" y="8060"/>
                  <a:pt x="6104" y="8060"/>
                </a:cubicBezTo>
                <a:cubicBezTo>
                  <a:pt x="5635" y="7415"/>
                  <a:pt x="4226" y="7093"/>
                  <a:pt x="4226" y="6770"/>
                </a:cubicBezTo>
                <a:cubicBezTo>
                  <a:pt x="4226" y="6448"/>
                  <a:pt x="4696" y="5481"/>
                  <a:pt x="5635" y="5481"/>
                </a:cubicBezTo>
                <a:cubicBezTo>
                  <a:pt x="4226" y="7093"/>
                  <a:pt x="7043" y="7415"/>
                  <a:pt x="7513" y="8060"/>
                </a:cubicBezTo>
                <a:cubicBezTo>
                  <a:pt x="7983" y="9027"/>
                  <a:pt x="7513" y="9349"/>
                  <a:pt x="8452" y="11284"/>
                </a:cubicBezTo>
                <a:cubicBezTo>
                  <a:pt x="8922" y="11606"/>
                  <a:pt x="9391" y="12573"/>
                  <a:pt x="9391" y="13218"/>
                </a:cubicBezTo>
                <a:cubicBezTo>
                  <a:pt x="10330" y="14830"/>
                  <a:pt x="8452" y="14830"/>
                  <a:pt x="10330" y="15475"/>
                </a:cubicBezTo>
                <a:cubicBezTo>
                  <a:pt x="10800" y="16119"/>
                  <a:pt x="9861" y="16442"/>
                  <a:pt x="12209" y="17731"/>
                </a:cubicBezTo>
                <a:lnTo>
                  <a:pt x="12209" y="17731"/>
                </a:lnTo>
                <a:lnTo>
                  <a:pt x="12209" y="17731"/>
                </a:lnTo>
                <a:lnTo>
                  <a:pt x="12209" y="17731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7" name="Фигура"/>
          <p:cNvSpPr/>
          <p:nvPr/>
        </p:nvSpPr>
        <p:spPr>
          <a:xfrm rot="480000">
            <a:off x="5624541" y="2400311"/>
            <a:ext cx="23814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600" y="0"/>
                </a:lnTo>
                <a:cubicBezTo>
                  <a:pt x="0" y="0"/>
                  <a:pt x="0" y="10800"/>
                  <a:pt x="0" y="10800"/>
                </a:cubicBezTo>
                <a:cubicBezTo>
                  <a:pt x="0" y="21600"/>
                  <a:pt x="0" y="21600"/>
                  <a:pt x="21600" y="21600"/>
                </a:cubicBezTo>
                <a:lnTo>
                  <a:pt x="21600" y="21600"/>
                </a:lnTo>
                <a:lnTo>
                  <a:pt x="21600" y="10800"/>
                </a:lnTo>
                <a:lnTo>
                  <a:pt x="21600" y="10800"/>
                </a:lnTo>
                <a:lnTo>
                  <a:pt x="21600" y="10800"/>
                </a:lnTo>
                <a:lnTo>
                  <a:pt x="21600" y="10800"/>
                </a:lnTo>
                <a:lnTo>
                  <a:pt x="216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8" name="Фигура"/>
          <p:cNvSpPr/>
          <p:nvPr/>
        </p:nvSpPr>
        <p:spPr>
          <a:xfrm rot="480000">
            <a:off x="7916872" y="1995524"/>
            <a:ext cx="60326" cy="2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0"/>
                </a:lnTo>
                <a:lnTo>
                  <a:pt x="0" y="0"/>
                </a:lnTo>
                <a:lnTo>
                  <a:pt x="10800" y="21600"/>
                </a:lnTo>
                <a:lnTo>
                  <a:pt x="21600" y="21600"/>
                </a:lnTo>
                <a:cubicBezTo>
                  <a:pt x="21600" y="0"/>
                  <a:pt x="10800" y="0"/>
                  <a:pt x="10800" y="0"/>
                </a:cubicBezTo>
                <a:lnTo>
                  <a:pt x="10800" y="0"/>
                </a:lnTo>
                <a:lnTo>
                  <a:pt x="10800" y="0"/>
                </a:lnTo>
                <a:lnTo>
                  <a:pt x="108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9" name="Фигура"/>
          <p:cNvSpPr/>
          <p:nvPr/>
        </p:nvSpPr>
        <p:spPr>
          <a:xfrm rot="480000">
            <a:off x="7675594" y="1908186"/>
            <a:ext cx="23813" cy="5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0"/>
                </a:lnTo>
                <a:lnTo>
                  <a:pt x="0" y="0"/>
                </a:lnTo>
                <a:lnTo>
                  <a:pt x="0" y="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0" name="Фигура"/>
          <p:cNvSpPr/>
          <p:nvPr/>
        </p:nvSpPr>
        <p:spPr>
          <a:xfrm rot="480000">
            <a:off x="2700831" y="1666477"/>
            <a:ext cx="690395" cy="769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3" h="21600" extrusionOk="0">
                <a:moveTo>
                  <a:pt x="12096" y="21600"/>
                </a:moveTo>
                <a:cubicBezTo>
                  <a:pt x="12096" y="21600"/>
                  <a:pt x="12096" y="20206"/>
                  <a:pt x="11232" y="20206"/>
                </a:cubicBezTo>
                <a:cubicBezTo>
                  <a:pt x="10368" y="20206"/>
                  <a:pt x="9504" y="20206"/>
                  <a:pt x="8640" y="20206"/>
                </a:cubicBezTo>
                <a:cubicBezTo>
                  <a:pt x="7776" y="19510"/>
                  <a:pt x="6912" y="18116"/>
                  <a:pt x="6048" y="17419"/>
                </a:cubicBezTo>
                <a:cubicBezTo>
                  <a:pt x="5184" y="17419"/>
                  <a:pt x="5184" y="18116"/>
                  <a:pt x="5184" y="18116"/>
                </a:cubicBezTo>
                <a:cubicBezTo>
                  <a:pt x="4320" y="18116"/>
                  <a:pt x="2592" y="18116"/>
                  <a:pt x="2592" y="17419"/>
                </a:cubicBezTo>
                <a:cubicBezTo>
                  <a:pt x="1728" y="16723"/>
                  <a:pt x="2592" y="16026"/>
                  <a:pt x="1728" y="15329"/>
                </a:cubicBezTo>
                <a:cubicBezTo>
                  <a:pt x="864" y="14632"/>
                  <a:pt x="0" y="13239"/>
                  <a:pt x="0" y="11845"/>
                </a:cubicBezTo>
                <a:cubicBezTo>
                  <a:pt x="3456" y="11845"/>
                  <a:pt x="7776" y="11148"/>
                  <a:pt x="7776" y="11148"/>
                </a:cubicBezTo>
                <a:cubicBezTo>
                  <a:pt x="7776" y="11148"/>
                  <a:pt x="8640" y="10452"/>
                  <a:pt x="8640" y="7665"/>
                </a:cubicBezTo>
                <a:cubicBezTo>
                  <a:pt x="9504" y="7665"/>
                  <a:pt x="10368" y="7665"/>
                  <a:pt x="10368" y="5574"/>
                </a:cubicBezTo>
                <a:cubicBezTo>
                  <a:pt x="11232" y="5574"/>
                  <a:pt x="12096" y="5574"/>
                  <a:pt x="12096" y="3484"/>
                </a:cubicBezTo>
                <a:cubicBezTo>
                  <a:pt x="12960" y="3484"/>
                  <a:pt x="12960" y="2787"/>
                  <a:pt x="12960" y="2787"/>
                </a:cubicBezTo>
                <a:cubicBezTo>
                  <a:pt x="15552" y="2787"/>
                  <a:pt x="15552" y="1394"/>
                  <a:pt x="16416" y="0"/>
                </a:cubicBezTo>
                <a:cubicBezTo>
                  <a:pt x="16416" y="0"/>
                  <a:pt x="19008" y="1394"/>
                  <a:pt x="19008" y="2787"/>
                </a:cubicBezTo>
                <a:lnTo>
                  <a:pt x="19008" y="3484"/>
                </a:lnTo>
                <a:cubicBezTo>
                  <a:pt x="19008" y="4181"/>
                  <a:pt x="19872" y="4181"/>
                  <a:pt x="20736" y="4181"/>
                </a:cubicBezTo>
                <a:cubicBezTo>
                  <a:pt x="21600" y="6271"/>
                  <a:pt x="21600" y="7665"/>
                  <a:pt x="19008" y="8361"/>
                </a:cubicBezTo>
                <a:cubicBezTo>
                  <a:pt x="18144" y="10452"/>
                  <a:pt x="17280" y="10452"/>
                  <a:pt x="17280" y="11845"/>
                </a:cubicBezTo>
                <a:cubicBezTo>
                  <a:pt x="17280" y="12542"/>
                  <a:pt x="17280" y="13239"/>
                  <a:pt x="17280" y="13935"/>
                </a:cubicBezTo>
                <a:cubicBezTo>
                  <a:pt x="17280" y="14632"/>
                  <a:pt x="17280" y="14632"/>
                  <a:pt x="16416" y="14632"/>
                </a:cubicBezTo>
                <a:cubicBezTo>
                  <a:pt x="16416" y="14632"/>
                  <a:pt x="16416" y="14632"/>
                  <a:pt x="16416" y="13935"/>
                </a:cubicBezTo>
                <a:lnTo>
                  <a:pt x="16416" y="13935"/>
                </a:lnTo>
                <a:lnTo>
                  <a:pt x="15552" y="13935"/>
                </a:lnTo>
                <a:lnTo>
                  <a:pt x="15552" y="13935"/>
                </a:lnTo>
                <a:cubicBezTo>
                  <a:pt x="15552" y="16026"/>
                  <a:pt x="14688" y="16026"/>
                  <a:pt x="14688" y="17419"/>
                </a:cubicBezTo>
                <a:cubicBezTo>
                  <a:pt x="14688" y="18116"/>
                  <a:pt x="14688" y="18116"/>
                  <a:pt x="14688" y="18116"/>
                </a:cubicBezTo>
                <a:cubicBezTo>
                  <a:pt x="14688" y="18813"/>
                  <a:pt x="14688" y="18813"/>
                  <a:pt x="13824" y="18813"/>
                </a:cubicBezTo>
                <a:cubicBezTo>
                  <a:pt x="13824" y="20206"/>
                  <a:pt x="12960" y="20903"/>
                  <a:pt x="12960" y="21600"/>
                </a:cubicBezTo>
                <a:lnTo>
                  <a:pt x="12960" y="21600"/>
                </a:lnTo>
                <a:lnTo>
                  <a:pt x="12096" y="21600"/>
                </a:lnTo>
                <a:lnTo>
                  <a:pt x="12096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1" name="Фигура"/>
          <p:cNvSpPr/>
          <p:nvPr/>
        </p:nvSpPr>
        <p:spPr>
          <a:xfrm rot="480000">
            <a:off x="3165524" y="3598635"/>
            <a:ext cx="519346" cy="619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8" h="21600" extrusionOk="0">
                <a:moveTo>
                  <a:pt x="11873" y="19008"/>
                </a:moveTo>
                <a:cubicBezTo>
                  <a:pt x="11873" y="18144"/>
                  <a:pt x="11873" y="18144"/>
                  <a:pt x="13010" y="17280"/>
                </a:cubicBezTo>
                <a:cubicBezTo>
                  <a:pt x="14147" y="16416"/>
                  <a:pt x="13010" y="15552"/>
                  <a:pt x="14147" y="14688"/>
                </a:cubicBezTo>
                <a:lnTo>
                  <a:pt x="16421" y="13824"/>
                </a:lnTo>
                <a:cubicBezTo>
                  <a:pt x="17557" y="13824"/>
                  <a:pt x="17557" y="13824"/>
                  <a:pt x="17557" y="13824"/>
                </a:cubicBezTo>
                <a:lnTo>
                  <a:pt x="19831" y="11232"/>
                </a:lnTo>
                <a:lnTo>
                  <a:pt x="19831" y="11232"/>
                </a:lnTo>
                <a:lnTo>
                  <a:pt x="18694" y="11232"/>
                </a:lnTo>
                <a:lnTo>
                  <a:pt x="18694" y="11232"/>
                </a:lnTo>
                <a:cubicBezTo>
                  <a:pt x="18694" y="11232"/>
                  <a:pt x="17557" y="11232"/>
                  <a:pt x="16421" y="11232"/>
                </a:cubicBezTo>
                <a:cubicBezTo>
                  <a:pt x="15284" y="11232"/>
                  <a:pt x="15284" y="11232"/>
                  <a:pt x="14147" y="11232"/>
                </a:cubicBezTo>
                <a:cubicBezTo>
                  <a:pt x="13010" y="11232"/>
                  <a:pt x="11873" y="10368"/>
                  <a:pt x="11873" y="8640"/>
                </a:cubicBezTo>
                <a:cubicBezTo>
                  <a:pt x="11873" y="7776"/>
                  <a:pt x="13010" y="7776"/>
                  <a:pt x="14147" y="7776"/>
                </a:cubicBezTo>
                <a:lnTo>
                  <a:pt x="15284" y="7776"/>
                </a:lnTo>
                <a:cubicBezTo>
                  <a:pt x="15284" y="8640"/>
                  <a:pt x="15284" y="8640"/>
                  <a:pt x="14147" y="8640"/>
                </a:cubicBezTo>
                <a:cubicBezTo>
                  <a:pt x="15284" y="9504"/>
                  <a:pt x="15284" y="8640"/>
                  <a:pt x="16421" y="8640"/>
                </a:cubicBezTo>
                <a:cubicBezTo>
                  <a:pt x="16421" y="9504"/>
                  <a:pt x="16421" y="9504"/>
                  <a:pt x="16421" y="9504"/>
                </a:cubicBezTo>
                <a:cubicBezTo>
                  <a:pt x="17557" y="9504"/>
                  <a:pt x="17557" y="9504"/>
                  <a:pt x="17557" y="8640"/>
                </a:cubicBezTo>
                <a:cubicBezTo>
                  <a:pt x="18694" y="8640"/>
                  <a:pt x="19831" y="9504"/>
                  <a:pt x="20968" y="8640"/>
                </a:cubicBezTo>
                <a:cubicBezTo>
                  <a:pt x="19831" y="8640"/>
                  <a:pt x="19831" y="8640"/>
                  <a:pt x="19831" y="7776"/>
                </a:cubicBezTo>
                <a:cubicBezTo>
                  <a:pt x="19831" y="6912"/>
                  <a:pt x="20968" y="6912"/>
                  <a:pt x="20968" y="5184"/>
                </a:cubicBezTo>
                <a:lnTo>
                  <a:pt x="20968" y="5184"/>
                </a:lnTo>
                <a:lnTo>
                  <a:pt x="19831" y="6048"/>
                </a:lnTo>
                <a:cubicBezTo>
                  <a:pt x="18694" y="6048"/>
                  <a:pt x="16421" y="4320"/>
                  <a:pt x="16421" y="3456"/>
                </a:cubicBezTo>
                <a:cubicBezTo>
                  <a:pt x="16421" y="4320"/>
                  <a:pt x="15284" y="3456"/>
                  <a:pt x="15284" y="3456"/>
                </a:cubicBezTo>
                <a:cubicBezTo>
                  <a:pt x="14147" y="3456"/>
                  <a:pt x="15284" y="2592"/>
                  <a:pt x="14147" y="2592"/>
                </a:cubicBezTo>
                <a:cubicBezTo>
                  <a:pt x="13010" y="1728"/>
                  <a:pt x="13010" y="2592"/>
                  <a:pt x="13010" y="1728"/>
                </a:cubicBezTo>
                <a:cubicBezTo>
                  <a:pt x="13010" y="864"/>
                  <a:pt x="11873" y="1728"/>
                  <a:pt x="10736" y="864"/>
                </a:cubicBezTo>
                <a:cubicBezTo>
                  <a:pt x="10736" y="864"/>
                  <a:pt x="9600" y="864"/>
                  <a:pt x="9600" y="0"/>
                </a:cubicBezTo>
                <a:lnTo>
                  <a:pt x="9600" y="0"/>
                </a:lnTo>
                <a:cubicBezTo>
                  <a:pt x="8463" y="0"/>
                  <a:pt x="7326" y="864"/>
                  <a:pt x="6189" y="864"/>
                </a:cubicBezTo>
                <a:cubicBezTo>
                  <a:pt x="6189" y="1728"/>
                  <a:pt x="6189" y="1728"/>
                  <a:pt x="6189" y="2592"/>
                </a:cubicBezTo>
                <a:cubicBezTo>
                  <a:pt x="6189" y="2592"/>
                  <a:pt x="3915" y="3456"/>
                  <a:pt x="1642" y="3456"/>
                </a:cubicBezTo>
                <a:cubicBezTo>
                  <a:pt x="1642" y="3456"/>
                  <a:pt x="2779" y="3456"/>
                  <a:pt x="2779" y="4320"/>
                </a:cubicBezTo>
                <a:cubicBezTo>
                  <a:pt x="2779" y="5184"/>
                  <a:pt x="505" y="6048"/>
                  <a:pt x="505" y="6912"/>
                </a:cubicBezTo>
                <a:cubicBezTo>
                  <a:pt x="-632" y="6912"/>
                  <a:pt x="505" y="7776"/>
                  <a:pt x="505" y="8640"/>
                </a:cubicBezTo>
                <a:cubicBezTo>
                  <a:pt x="505" y="11232"/>
                  <a:pt x="1642" y="12096"/>
                  <a:pt x="1642" y="14688"/>
                </a:cubicBezTo>
                <a:cubicBezTo>
                  <a:pt x="1642" y="14688"/>
                  <a:pt x="1642" y="14688"/>
                  <a:pt x="1642" y="15552"/>
                </a:cubicBezTo>
                <a:cubicBezTo>
                  <a:pt x="1642" y="15552"/>
                  <a:pt x="1642" y="15552"/>
                  <a:pt x="2779" y="15552"/>
                </a:cubicBezTo>
                <a:cubicBezTo>
                  <a:pt x="2779" y="15552"/>
                  <a:pt x="2779" y="15552"/>
                  <a:pt x="3915" y="15552"/>
                </a:cubicBezTo>
                <a:lnTo>
                  <a:pt x="5052" y="16416"/>
                </a:lnTo>
                <a:cubicBezTo>
                  <a:pt x="5052" y="17280"/>
                  <a:pt x="2779" y="17280"/>
                  <a:pt x="2779" y="17280"/>
                </a:cubicBezTo>
                <a:cubicBezTo>
                  <a:pt x="2779" y="18144"/>
                  <a:pt x="3915" y="18144"/>
                  <a:pt x="3915" y="19008"/>
                </a:cubicBezTo>
                <a:cubicBezTo>
                  <a:pt x="3915" y="19008"/>
                  <a:pt x="3915" y="19008"/>
                  <a:pt x="3915" y="19872"/>
                </a:cubicBezTo>
                <a:lnTo>
                  <a:pt x="5052" y="20736"/>
                </a:lnTo>
                <a:cubicBezTo>
                  <a:pt x="6189" y="20736"/>
                  <a:pt x="6189" y="20736"/>
                  <a:pt x="6189" y="20736"/>
                </a:cubicBezTo>
                <a:cubicBezTo>
                  <a:pt x="7326" y="20736"/>
                  <a:pt x="7326" y="21600"/>
                  <a:pt x="8463" y="21600"/>
                </a:cubicBezTo>
                <a:cubicBezTo>
                  <a:pt x="9600" y="21600"/>
                  <a:pt x="10736" y="19872"/>
                  <a:pt x="11873" y="19872"/>
                </a:cubicBezTo>
                <a:lnTo>
                  <a:pt x="11873" y="19872"/>
                </a:lnTo>
                <a:lnTo>
                  <a:pt x="11873" y="19008"/>
                </a:lnTo>
                <a:lnTo>
                  <a:pt x="11873" y="19008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2" name="Фигура"/>
          <p:cNvSpPr/>
          <p:nvPr/>
        </p:nvSpPr>
        <p:spPr>
          <a:xfrm rot="480000">
            <a:off x="2498837" y="3191094"/>
            <a:ext cx="366714" cy="223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46" y="0"/>
                </a:moveTo>
                <a:cubicBezTo>
                  <a:pt x="6646" y="4800"/>
                  <a:pt x="3323" y="7200"/>
                  <a:pt x="0" y="7200"/>
                </a:cubicBezTo>
                <a:cubicBezTo>
                  <a:pt x="0" y="9600"/>
                  <a:pt x="3323" y="12000"/>
                  <a:pt x="3323" y="12000"/>
                </a:cubicBezTo>
                <a:cubicBezTo>
                  <a:pt x="4985" y="12000"/>
                  <a:pt x="4985" y="9600"/>
                  <a:pt x="4985" y="9600"/>
                </a:cubicBezTo>
                <a:cubicBezTo>
                  <a:pt x="8308" y="9600"/>
                  <a:pt x="6646" y="19200"/>
                  <a:pt x="8308" y="19200"/>
                </a:cubicBezTo>
                <a:cubicBezTo>
                  <a:pt x="9969" y="19200"/>
                  <a:pt x="9969" y="16800"/>
                  <a:pt x="9969" y="16800"/>
                </a:cubicBezTo>
                <a:cubicBezTo>
                  <a:pt x="11631" y="16800"/>
                  <a:pt x="13292" y="21600"/>
                  <a:pt x="14954" y="21600"/>
                </a:cubicBezTo>
                <a:lnTo>
                  <a:pt x="14954" y="21600"/>
                </a:lnTo>
                <a:lnTo>
                  <a:pt x="14954" y="21600"/>
                </a:lnTo>
                <a:lnTo>
                  <a:pt x="14954" y="21600"/>
                </a:lnTo>
                <a:lnTo>
                  <a:pt x="14954" y="21600"/>
                </a:lnTo>
                <a:cubicBezTo>
                  <a:pt x="16615" y="21600"/>
                  <a:pt x="16615" y="21600"/>
                  <a:pt x="18277" y="21600"/>
                </a:cubicBezTo>
                <a:cubicBezTo>
                  <a:pt x="19938" y="21600"/>
                  <a:pt x="19938" y="19200"/>
                  <a:pt x="19938" y="16800"/>
                </a:cubicBezTo>
                <a:cubicBezTo>
                  <a:pt x="19938" y="16800"/>
                  <a:pt x="21600" y="16800"/>
                  <a:pt x="21600" y="14400"/>
                </a:cubicBezTo>
                <a:lnTo>
                  <a:pt x="19938" y="14400"/>
                </a:lnTo>
                <a:cubicBezTo>
                  <a:pt x="19938" y="14400"/>
                  <a:pt x="18277" y="12000"/>
                  <a:pt x="18277" y="9600"/>
                </a:cubicBezTo>
                <a:cubicBezTo>
                  <a:pt x="16615" y="9600"/>
                  <a:pt x="14954" y="14400"/>
                  <a:pt x="13292" y="14400"/>
                </a:cubicBezTo>
                <a:cubicBezTo>
                  <a:pt x="11631" y="14400"/>
                  <a:pt x="11631" y="12000"/>
                  <a:pt x="11631" y="9600"/>
                </a:cubicBezTo>
                <a:cubicBezTo>
                  <a:pt x="11631" y="7200"/>
                  <a:pt x="11631" y="2400"/>
                  <a:pt x="9969" y="2400"/>
                </a:cubicBezTo>
                <a:cubicBezTo>
                  <a:pt x="8308" y="2400"/>
                  <a:pt x="6646" y="2400"/>
                  <a:pt x="6646" y="0"/>
                </a:cubicBezTo>
                <a:lnTo>
                  <a:pt x="6646" y="0"/>
                </a:lnTo>
                <a:lnTo>
                  <a:pt x="6646" y="0"/>
                </a:lnTo>
                <a:lnTo>
                  <a:pt x="6646" y="0"/>
                </a:lnTo>
                <a:lnTo>
                  <a:pt x="6646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3" name="Фигура"/>
          <p:cNvSpPr/>
          <p:nvPr/>
        </p:nvSpPr>
        <p:spPr>
          <a:xfrm rot="480000">
            <a:off x="5219282" y="4931114"/>
            <a:ext cx="476251" cy="406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94" extrusionOk="0">
                <a:moveTo>
                  <a:pt x="1271" y="11435"/>
                </a:moveTo>
                <a:lnTo>
                  <a:pt x="0" y="11435"/>
                </a:lnTo>
                <a:cubicBezTo>
                  <a:pt x="0" y="13976"/>
                  <a:pt x="1271" y="13976"/>
                  <a:pt x="2541" y="13976"/>
                </a:cubicBezTo>
                <a:cubicBezTo>
                  <a:pt x="3812" y="15247"/>
                  <a:pt x="3812" y="15247"/>
                  <a:pt x="3812" y="16518"/>
                </a:cubicBezTo>
                <a:cubicBezTo>
                  <a:pt x="3812" y="17788"/>
                  <a:pt x="5082" y="17788"/>
                  <a:pt x="6353" y="17788"/>
                </a:cubicBezTo>
                <a:cubicBezTo>
                  <a:pt x="6353" y="19059"/>
                  <a:pt x="6353" y="19059"/>
                  <a:pt x="7624" y="19059"/>
                </a:cubicBezTo>
                <a:cubicBezTo>
                  <a:pt x="8894" y="19059"/>
                  <a:pt x="8894" y="17788"/>
                  <a:pt x="10165" y="16518"/>
                </a:cubicBezTo>
                <a:cubicBezTo>
                  <a:pt x="10165" y="17788"/>
                  <a:pt x="10165" y="17788"/>
                  <a:pt x="10165" y="19059"/>
                </a:cubicBezTo>
                <a:cubicBezTo>
                  <a:pt x="10165" y="20329"/>
                  <a:pt x="11435" y="20329"/>
                  <a:pt x="11435" y="20329"/>
                </a:cubicBezTo>
                <a:cubicBezTo>
                  <a:pt x="11435" y="20329"/>
                  <a:pt x="13976" y="21600"/>
                  <a:pt x="15247" y="20329"/>
                </a:cubicBezTo>
                <a:cubicBezTo>
                  <a:pt x="15247" y="17788"/>
                  <a:pt x="17788" y="19059"/>
                  <a:pt x="19059" y="17788"/>
                </a:cubicBezTo>
                <a:cubicBezTo>
                  <a:pt x="20329" y="17788"/>
                  <a:pt x="20329" y="16518"/>
                  <a:pt x="21600" y="16518"/>
                </a:cubicBezTo>
                <a:cubicBezTo>
                  <a:pt x="21600" y="16518"/>
                  <a:pt x="20329" y="15247"/>
                  <a:pt x="20329" y="13976"/>
                </a:cubicBezTo>
                <a:cubicBezTo>
                  <a:pt x="20329" y="13976"/>
                  <a:pt x="20329" y="13976"/>
                  <a:pt x="21600" y="12706"/>
                </a:cubicBezTo>
                <a:lnTo>
                  <a:pt x="21600" y="12706"/>
                </a:lnTo>
                <a:lnTo>
                  <a:pt x="21600" y="12706"/>
                </a:lnTo>
                <a:lnTo>
                  <a:pt x="21600" y="12706"/>
                </a:lnTo>
                <a:cubicBezTo>
                  <a:pt x="21600" y="11435"/>
                  <a:pt x="19059" y="11435"/>
                  <a:pt x="19059" y="8894"/>
                </a:cubicBezTo>
                <a:cubicBezTo>
                  <a:pt x="19059" y="7624"/>
                  <a:pt x="19059" y="7624"/>
                  <a:pt x="17788" y="6353"/>
                </a:cubicBezTo>
                <a:cubicBezTo>
                  <a:pt x="17788" y="6353"/>
                  <a:pt x="17788" y="7624"/>
                  <a:pt x="16518" y="7624"/>
                </a:cubicBezTo>
                <a:cubicBezTo>
                  <a:pt x="16518" y="7624"/>
                  <a:pt x="15247" y="7624"/>
                  <a:pt x="15247" y="6353"/>
                </a:cubicBezTo>
                <a:cubicBezTo>
                  <a:pt x="15247" y="6353"/>
                  <a:pt x="15247" y="6353"/>
                  <a:pt x="15247" y="5082"/>
                </a:cubicBezTo>
                <a:lnTo>
                  <a:pt x="15247" y="5082"/>
                </a:lnTo>
                <a:lnTo>
                  <a:pt x="15247" y="5082"/>
                </a:lnTo>
                <a:lnTo>
                  <a:pt x="15247" y="5082"/>
                </a:lnTo>
                <a:lnTo>
                  <a:pt x="15247" y="5082"/>
                </a:lnTo>
                <a:cubicBezTo>
                  <a:pt x="15247" y="3812"/>
                  <a:pt x="15247" y="2541"/>
                  <a:pt x="16518" y="2541"/>
                </a:cubicBezTo>
                <a:cubicBezTo>
                  <a:pt x="16518" y="0"/>
                  <a:pt x="12706" y="1271"/>
                  <a:pt x="11435" y="0"/>
                </a:cubicBezTo>
                <a:cubicBezTo>
                  <a:pt x="11435" y="0"/>
                  <a:pt x="10165" y="0"/>
                  <a:pt x="10165" y="1271"/>
                </a:cubicBezTo>
                <a:cubicBezTo>
                  <a:pt x="10165" y="2541"/>
                  <a:pt x="11435" y="2541"/>
                  <a:pt x="11435" y="2541"/>
                </a:cubicBezTo>
                <a:cubicBezTo>
                  <a:pt x="11435" y="3812"/>
                  <a:pt x="7624" y="3812"/>
                  <a:pt x="6353" y="5082"/>
                </a:cubicBezTo>
                <a:cubicBezTo>
                  <a:pt x="6353" y="5082"/>
                  <a:pt x="6353" y="5082"/>
                  <a:pt x="5082" y="5082"/>
                </a:cubicBezTo>
                <a:lnTo>
                  <a:pt x="0" y="7624"/>
                </a:lnTo>
                <a:cubicBezTo>
                  <a:pt x="0" y="8894"/>
                  <a:pt x="2541" y="8894"/>
                  <a:pt x="2541" y="10165"/>
                </a:cubicBezTo>
                <a:cubicBezTo>
                  <a:pt x="2541" y="11435"/>
                  <a:pt x="1271" y="11435"/>
                  <a:pt x="0" y="11435"/>
                </a:cubicBezTo>
                <a:lnTo>
                  <a:pt x="0" y="11435"/>
                </a:lnTo>
                <a:lnTo>
                  <a:pt x="1271" y="11435"/>
                </a:lnTo>
                <a:lnTo>
                  <a:pt x="1271" y="11435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4" name="Фигура"/>
          <p:cNvSpPr/>
          <p:nvPr/>
        </p:nvSpPr>
        <p:spPr>
          <a:xfrm rot="480000">
            <a:off x="6456939" y="4286995"/>
            <a:ext cx="1292226" cy="1065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48" y="20595"/>
                </a:moveTo>
                <a:lnTo>
                  <a:pt x="13148" y="20595"/>
                </a:lnTo>
                <a:lnTo>
                  <a:pt x="13148" y="20595"/>
                </a:lnTo>
                <a:cubicBezTo>
                  <a:pt x="13617" y="19591"/>
                  <a:pt x="14087" y="19591"/>
                  <a:pt x="14087" y="19088"/>
                </a:cubicBezTo>
                <a:cubicBezTo>
                  <a:pt x="14087" y="19088"/>
                  <a:pt x="13617" y="19088"/>
                  <a:pt x="13617" y="18586"/>
                </a:cubicBezTo>
                <a:cubicBezTo>
                  <a:pt x="13617" y="18084"/>
                  <a:pt x="13617" y="17581"/>
                  <a:pt x="14087" y="17581"/>
                </a:cubicBezTo>
                <a:cubicBezTo>
                  <a:pt x="13617" y="17581"/>
                  <a:pt x="13617" y="17079"/>
                  <a:pt x="13617" y="17079"/>
                </a:cubicBezTo>
                <a:cubicBezTo>
                  <a:pt x="13617" y="16577"/>
                  <a:pt x="14087" y="16577"/>
                  <a:pt x="14557" y="16577"/>
                </a:cubicBezTo>
                <a:cubicBezTo>
                  <a:pt x="15026" y="16577"/>
                  <a:pt x="15026" y="16074"/>
                  <a:pt x="15496" y="16074"/>
                </a:cubicBezTo>
                <a:cubicBezTo>
                  <a:pt x="15965" y="16074"/>
                  <a:pt x="16435" y="16074"/>
                  <a:pt x="16435" y="15572"/>
                </a:cubicBezTo>
                <a:cubicBezTo>
                  <a:pt x="16904" y="15572"/>
                  <a:pt x="16435" y="15070"/>
                  <a:pt x="16904" y="15070"/>
                </a:cubicBezTo>
                <a:cubicBezTo>
                  <a:pt x="17374" y="14567"/>
                  <a:pt x="17374" y="14065"/>
                  <a:pt x="17843" y="13060"/>
                </a:cubicBezTo>
                <a:cubicBezTo>
                  <a:pt x="18313" y="13060"/>
                  <a:pt x="18783" y="12558"/>
                  <a:pt x="19252" y="12056"/>
                </a:cubicBezTo>
                <a:cubicBezTo>
                  <a:pt x="19722" y="12056"/>
                  <a:pt x="20191" y="11553"/>
                  <a:pt x="20191" y="11051"/>
                </a:cubicBezTo>
                <a:cubicBezTo>
                  <a:pt x="20191" y="10047"/>
                  <a:pt x="18783" y="10047"/>
                  <a:pt x="18783" y="9544"/>
                </a:cubicBezTo>
                <a:cubicBezTo>
                  <a:pt x="18783" y="9042"/>
                  <a:pt x="19722" y="9042"/>
                  <a:pt x="19722" y="9042"/>
                </a:cubicBezTo>
                <a:cubicBezTo>
                  <a:pt x="20191" y="8037"/>
                  <a:pt x="20191" y="6530"/>
                  <a:pt x="21130" y="6530"/>
                </a:cubicBezTo>
                <a:cubicBezTo>
                  <a:pt x="21130" y="6028"/>
                  <a:pt x="21600" y="6028"/>
                  <a:pt x="21600" y="5526"/>
                </a:cubicBezTo>
                <a:cubicBezTo>
                  <a:pt x="21600" y="5023"/>
                  <a:pt x="21600" y="5023"/>
                  <a:pt x="21130" y="4521"/>
                </a:cubicBezTo>
                <a:cubicBezTo>
                  <a:pt x="20661" y="4019"/>
                  <a:pt x="20661" y="4521"/>
                  <a:pt x="20191" y="4019"/>
                </a:cubicBezTo>
                <a:cubicBezTo>
                  <a:pt x="20191" y="4019"/>
                  <a:pt x="19722" y="3516"/>
                  <a:pt x="19722" y="3014"/>
                </a:cubicBezTo>
                <a:cubicBezTo>
                  <a:pt x="19252" y="2512"/>
                  <a:pt x="19252" y="2512"/>
                  <a:pt x="18783" y="2009"/>
                </a:cubicBezTo>
                <a:cubicBezTo>
                  <a:pt x="18783" y="2009"/>
                  <a:pt x="18783" y="2009"/>
                  <a:pt x="18783" y="1507"/>
                </a:cubicBezTo>
                <a:lnTo>
                  <a:pt x="18783" y="1005"/>
                </a:lnTo>
                <a:lnTo>
                  <a:pt x="18783" y="1005"/>
                </a:lnTo>
                <a:lnTo>
                  <a:pt x="18783" y="502"/>
                </a:lnTo>
                <a:lnTo>
                  <a:pt x="18783" y="0"/>
                </a:lnTo>
                <a:lnTo>
                  <a:pt x="18783" y="0"/>
                </a:lnTo>
                <a:cubicBezTo>
                  <a:pt x="17843" y="0"/>
                  <a:pt x="17843" y="2009"/>
                  <a:pt x="17374" y="2009"/>
                </a:cubicBezTo>
                <a:cubicBezTo>
                  <a:pt x="16904" y="2512"/>
                  <a:pt x="16904" y="3014"/>
                  <a:pt x="16904" y="3014"/>
                </a:cubicBezTo>
                <a:cubicBezTo>
                  <a:pt x="16435" y="3014"/>
                  <a:pt x="16435" y="2512"/>
                  <a:pt x="16435" y="2512"/>
                </a:cubicBezTo>
                <a:cubicBezTo>
                  <a:pt x="15965" y="2512"/>
                  <a:pt x="15965" y="3014"/>
                  <a:pt x="15496" y="3014"/>
                </a:cubicBezTo>
                <a:cubicBezTo>
                  <a:pt x="15496" y="3014"/>
                  <a:pt x="15496" y="2512"/>
                  <a:pt x="15026" y="2512"/>
                </a:cubicBezTo>
                <a:lnTo>
                  <a:pt x="14557" y="2512"/>
                </a:lnTo>
                <a:cubicBezTo>
                  <a:pt x="14087" y="2512"/>
                  <a:pt x="14087" y="2512"/>
                  <a:pt x="13617" y="2512"/>
                </a:cubicBezTo>
                <a:lnTo>
                  <a:pt x="13617" y="3014"/>
                </a:lnTo>
                <a:cubicBezTo>
                  <a:pt x="13148" y="3516"/>
                  <a:pt x="12678" y="3014"/>
                  <a:pt x="12209" y="3516"/>
                </a:cubicBezTo>
                <a:cubicBezTo>
                  <a:pt x="11739" y="3516"/>
                  <a:pt x="12209" y="4019"/>
                  <a:pt x="12209" y="4019"/>
                </a:cubicBezTo>
                <a:cubicBezTo>
                  <a:pt x="11739" y="4521"/>
                  <a:pt x="10800" y="4521"/>
                  <a:pt x="10800" y="5023"/>
                </a:cubicBezTo>
                <a:cubicBezTo>
                  <a:pt x="10800" y="5526"/>
                  <a:pt x="11739" y="6028"/>
                  <a:pt x="11739" y="6028"/>
                </a:cubicBezTo>
                <a:cubicBezTo>
                  <a:pt x="11270" y="6530"/>
                  <a:pt x="11270" y="6530"/>
                  <a:pt x="11270" y="7033"/>
                </a:cubicBezTo>
                <a:cubicBezTo>
                  <a:pt x="11270" y="7535"/>
                  <a:pt x="11739" y="8037"/>
                  <a:pt x="11739" y="8037"/>
                </a:cubicBezTo>
                <a:cubicBezTo>
                  <a:pt x="12209" y="8540"/>
                  <a:pt x="11739" y="9544"/>
                  <a:pt x="12209" y="9544"/>
                </a:cubicBezTo>
                <a:cubicBezTo>
                  <a:pt x="12209" y="10549"/>
                  <a:pt x="12209" y="12558"/>
                  <a:pt x="12209" y="12558"/>
                </a:cubicBezTo>
                <a:cubicBezTo>
                  <a:pt x="12209" y="12558"/>
                  <a:pt x="11270" y="14065"/>
                  <a:pt x="10800" y="14567"/>
                </a:cubicBezTo>
                <a:cubicBezTo>
                  <a:pt x="10330" y="15070"/>
                  <a:pt x="9861" y="15572"/>
                  <a:pt x="9861" y="16074"/>
                </a:cubicBezTo>
                <a:cubicBezTo>
                  <a:pt x="9391" y="17581"/>
                  <a:pt x="8452" y="17079"/>
                  <a:pt x="8452" y="18084"/>
                </a:cubicBezTo>
                <a:cubicBezTo>
                  <a:pt x="8452" y="18084"/>
                  <a:pt x="8452" y="18084"/>
                  <a:pt x="8452" y="18586"/>
                </a:cubicBezTo>
                <a:cubicBezTo>
                  <a:pt x="7983" y="18586"/>
                  <a:pt x="7513" y="18586"/>
                  <a:pt x="7513" y="19088"/>
                </a:cubicBezTo>
                <a:cubicBezTo>
                  <a:pt x="7513" y="19088"/>
                  <a:pt x="7513" y="19088"/>
                  <a:pt x="7513" y="18586"/>
                </a:cubicBezTo>
                <a:cubicBezTo>
                  <a:pt x="7043" y="18084"/>
                  <a:pt x="7043" y="18586"/>
                  <a:pt x="6574" y="18586"/>
                </a:cubicBezTo>
                <a:cubicBezTo>
                  <a:pt x="6574" y="18586"/>
                  <a:pt x="6574" y="18084"/>
                  <a:pt x="6104" y="18084"/>
                </a:cubicBezTo>
                <a:cubicBezTo>
                  <a:pt x="6104" y="17079"/>
                  <a:pt x="5635" y="17581"/>
                  <a:pt x="5165" y="17079"/>
                </a:cubicBezTo>
                <a:lnTo>
                  <a:pt x="4696" y="17079"/>
                </a:lnTo>
                <a:cubicBezTo>
                  <a:pt x="4226" y="17079"/>
                  <a:pt x="4226" y="16577"/>
                  <a:pt x="3287" y="16074"/>
                </a:cubicBezTo>
                <a:cubicBezTo>
                  <a:pt x="2817" y="16074"/>
                  <a:pt x="2348" y="16074"/>
                  <a:pt x="2348" y="15572"/>
                </a:cubicBezTo>
                <a:cubicBezTo>
                  <a:pt x="1878" y="15572"/>
                  <a:pt x="2348" y="14567"/>
                  <a:pt x="1878" y="14567"/>
                </a:cubicBezTo>
                <a:cubicBezTo>
                  <a:pt x="939" y="14567"/>
                  <a:pt x="939" y="16577"/>
                  <a:pt x="0" y="16074"/>
                </a:cubicBezTo>
                <a:cubicBezTo>
                  <a:pt x="0" y="16577"/>
                  <a:pt x="470" y="16577"/>
                  <a:pt x="0" y="16577"/>
                </a:cubicBezTo>
                <a:cubicBezTo>
                  <a:pt x="0" y="17079"/>
                  <a:pt x="0" y="17079"/>
                  <a:pt x="0" y="17079"/>
                </a:cubicBezTo>
                <a:cubicBezTo>
                  <a:pt x="0" y="17581"/>
                  <a:pt x="470" y="18084"/>
                  <a:pt x="470" y="18084"/>
                </a:cubicBezTo>
                <a:cubicBezTo>
                  <a:pt x="1878" y="18586"/>
                  <a:pt x="3757" y="18586"/>
                  <a:pt x="5165" y="19088"/>
                </a:cubicBezTo>
                <a:cubicBezTo>
                  <a:pt x="6104" y="19591"/>
                  <a:pt x="5635" y="21600"/>
                  <a:pt x="7043" y="21600"/>
                </a:cubicBezTo>
                <a:cubicBezTo>
                  <a:pt x="8922" y="21600"/>
                  <a:pt x="8922" y="20093"/>
                  <a:pt x="11270" y="20093"/>
                </a:cubicBezTo>
                <a:cubicBezTo>
                  <a:pt x="12209" y="20093"/>
                  <a:pt x="12678" y="20595"/>
                  <a:pt x="13148" y="20595"/>
                </a:cubicBezTo>
                <a:lnTo>
                  <a:pt x="13148" y="20595"/>
                </a:lnTo>
                <a:lnTo>
                  <a:pt x="13148" y="20595"/>
                </a:lnTo>
                <a:lnTo>
                  <a:pt x="13148" y="20595"/>
                </a:lnTo>
                <a:lnTo>
                  <a:pt x="13148" y="20595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5" name="Фигура"/>
          <p:cNvSpPr/>
          <p:nvPr/>
        </p:nvSpPr>
        <p:spPr>
          <a:xfrm rot="480000">
            <a:off x="6795982" y="1738044"/>
            <a:ext cx="2386013" cy="2605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4" y="10286"/>
                </a:moveTo>
                <a:cubicBezTo>
                  <a:pt x="20584" y="10080"/>
                  <a:pt x="20584" y="10080"/>
                  <a:pt x="20584" y="9874"/>
                </a:cubicBezTo>
                <a:lnTo>
                  <a:pt x="20584" y="9874"/>
                </a:lnTo>
                <a:cubicBezTo>
                  <a:pt x="20584" y="9669"/>
                  <a:pt x="20075" y="9669"/>
                  <a:pt x="20075" y="9463"/>
                </a:cubicBezTo>
                <a:cubicBezTo>
                  <a:pt x="19821" y="9257"/>
                  <a:pt x="19567" y="9051"/>
                  <a:pt x="19567" y="8640"/>
                </a:cubicBezTo>
                <a:cubicBezTo>
                  <a:pt x="19567" y="8229"/>
                  <a:pt x="19821" y="8023"/>
                  <a:pt x="19821" y="8023"/>
                </a:cubicBezTo>
                <a:cubicBezTo>
                  <a:pt x="20075" y="8023"/>
                  <a:pt x="20075" y="8023"/>
                  <a:pt x="20075" y="7817"/>
                </a:cubicBezTo>
                <a:cubicBezTo>
                  <a:pt x="20075" y="7611"/>
                  <a:pt x="19821" y="7611"/>
                  <a:pt x="19821" y="7611"/>
                </a:cubicBezTo>
                <a:cubicBezTo>
                  <a:pt x="19821" y="7406"/>
                  <a:pt x="20075" y="7406"/>
                  <a:pt x="20329" y="7200"/>
                </a:cubicBezTo>
                <a:cubicBezTo>
                  <a:pt x="20329" y="6994"/>
                  <a:pt x="20329" y="6994"/>
                  <a:pt x="20329" y="6994"/>
                </a:cubicBezTo>
                <a:cubicBezTo>
                  <a:pt x="20584" y="6994"/>
                  <a:pt x="20584" y="6994"/>
                  <a:pt x="20838" y="6994"/>
                </a:cubicBezTo>
                <a:cubicBezTo>
                  <a:pt x="21092" y="6994"/>
                  <a:pt x="20838" y="6377"/>
                  <a:pt x="21346" y="6171"/>
                </a:cubicBezTo>
                <a:cubicBezTo>
                  <a:pt x="21346" y="6171"/>
                  <a:pt x="21092" y="6171"/>
                  <a:pt x="21092" y="5966"/>
                </a:cubicBezTo>
                <a:cubicBezTo>
                  <a:pt x="21092" y="5760"/>
                  <a:pt x="20838" y="5760"/>
                  <a:pt x="20838" y="5554"/>
                </a:cubicBezTo>
                <a:cubicBezTo>
                  <a:pt x="20838" y="5554"/>
                  <a:pt x="20838" y="5349"/>
                  <a:pt x="20584" y="5143"/>
                </a:cubicBezTo>
                <a:cubicBezTo>
                  <a:pt x="20584" y="4937"/>
                  <a:pt x="20329" y="5143"/>
                  <a:pt x="20329" y="4937"/>
                </a:cubicBezTo>
                <a:cubicBezTo>
                  <a:pt x="20329" y="4731"/>
                  <a:pt x="20584" y="4731"/>
                  <a:pt x="20584" y="4731"/>
                </a:cubicBezTo>
                <a:cubicBezTo>
                  <a:pt x="20584" y="4526"/>
                  <a:pt x="20329" y="4526"/>
                  <a:pt x="20329" y="4320"/>
                </a:cubicBezTo>
                <a:cubicBezTo>
                  <a:pt x="20329" y="4114"/>
                  <a:pt x="20838" y="4114"/>
                  <a:pt x="20838" y="3909"/>
                </a:cubicBezTo>
                <a:cubicBezTo>
                  <a:pt x="21092" y="3909"/>
                  <a:pt x="20838" y="3703"/>
                  <a:pt x="21092" y="3703"/>
                </a:cubicBezTo>
                <a:lnTo>
                  <a:pt x="21346" y="3703"/>
                </a:lnTo>
                <a:lnTo>
                  <a:pt x="21346" y="3497"/>
                </a:lnTo>
                <a:cubicBezTo>
                  <a:pt x="21346" y="3291"/>
                  <a:pt x="21600" y="3291"/>
                  <a:pt x="21600" y="3086"/>
                </a:cubicBezTo>
                <a:lnTo>
                  <a:pt x="21346" y="2880"/>
                </a:lnTo>
                <a:cubicBezTo>
                  <a:pt x="20838" y="2880"/>
                  <a:pt x="21092" y="2469"/>
                  <a:pt x="20584" y="2469"/>
                </a:cubicBezTo>
                <a:lnTo>
                  <a:pt x="20329" y="2469"/>
                </a:lnTo>
                <a:cubicBezTo>
                  <a:pt x="20075" y="2469"/>
                  <a:pt x="19821" y="2469"/>
                  <a:pt x="19821" y="2469"/>
                </a:cubicBezTo>
                <a:cubicBezTo>
                  <a:pt x="19821" y="2263"/>
                  <a:pt x="19821" y="2263"/>
                  <a:pt x="19821" y="2057"/>
                </a:cubicBezTo>
                <a:cubicBezTo>
                  <a:pt x="19567" y="2263"/>
                  <a:pt x="19567" y="2057"/>
                  <a:pt x="19567" y="1851"/>
                </a:cubicBezTo>
                <a:cubicBezTo>
                  <a:pt x="19567" y="1646"/>
                  <a:pt x="19821" y="1440"/>
                  <a:pt x="19821" y="1234"/>
                </a:cubicBezTo>
                <a:cubicBezTo>
                  <a:pt x="20075" y="1029"/>
                  <a:pt x="19821" y="1029"/>
                  <a:pt x="19821" y="823"/>
                </a:cubicBezTo>
                <a:cubicBezTo>
                  <a:pt x="20075" y="823"/>
                  <a:pt x="20075" y="823"/>
                  <a:pt x="20075" y="617"/>
                </a:cubicBezTo>
                <a:cubicBezTo>
                  <a:pt x="20075" y="206"/>
                  <a:pt x="19313" y="0"/>
                  <a:pt x="19059" y="0"/>
                </a:cubicBezTo>
                <a:cubicBezTo>
                  <a:pt x="19059" y="0"/>
                  <a:pt x="19059" y="0"/>
                  <a:pt x="18805" y="0"/>
                </a:cubicBezTo>
                <a:cubicBezTo>
                  <a:pt x="19059" y="206"/>
                  <a:pt x="19313" y="617"/>
                  <a:pt x="19567" y="617"/>
                </a:cubicBezTo>
                <a:cubicBezTo>
                  <a:pt x="19821" y="1234"/>
                  <a:pt x="18551" y="0"/>
                  <a:pt x="18042" y="411"/>
                </a:cubicBezTo>
                <a:cubicBezTo>
                  <a:pt x="17788" y="823"/>
                  <a:pt x="18042" y="206"/>
                  <a:pt x="17026" y="206"/>
                </a:cubicBezTo>
                <a:cubicBezTo>
                  <a:pt x="16264" y="0"/>
                  <a:pt x="15755" y="823"/>
                  <a:pt x="15755" y="1234"/>
                </a:cubicBezTo>
                <a:cubicBezTo>
                  <a:pt x="15755" y="1440"/>
                  <a:pt x="15501" y="2263"/>
                  <a:pt x="14485" y="1851"/>
                </a:cubicBezTo>
                <a:cubicBezTo>
                  <a:pt x="13976" y="2057"/>
                  <a:pt x="13468" y="2469"/>
                  <a:pt x="13468" y="2263"/>
                </a:cubicBezTo>
                <a:cubicBezTo>
                  <a:pt x="13468" y="2057"/>
                  <a:pt x="13976" y="1646"/>
                  <a:pt x="12960" y="1851"/>
                </a:cubicBezTo>
                <a:cubicBezTo>
                  <a:pt x="11944" y="2263"/>
                  <a:pt x="12960" y="3086"/>
                  <a:pt x="12452" y="3291"/>
                </a:cubicBezTo>
                <a:cubicBezTo>
                  <a:pt x="12452" y="3291"/>
                  <a:pt x="12452" y="2469"/>
                  <a:pt x="12198" y="2674"/>
                </a:cubicBezTo>
                <a:lnTo>
                  <a:pt x="11944" y="2880"/>
                </a:lnTo>
                <a:cubicBezTo>
                  <a:pt x="11689" y="2880"/>
                  <a:pt x="12198" y="2674"/>
                  <a:pt x="12198" y="2469"/>
                </a:cubicBezTo>
                <a:cubicBezTo>
                  <a:pt x="11435" y="2469"/>
                  <a:pt x="10927" y="3291"/>
                  <a:pt x="10165" y="3086"/>
                </a:cubicBezTo>
                <a:cubicBezTo>
                  <a:pt x="10927" y="3703"/>
                  <a:pt x="10165" y="3497"/>
                  <a:pt x="10165" y="4114"/>
                </a:cubicBezTo>
                <a:cubicBezTo>
                  <a:pt x="10673" y="4114"/>
                  <a:pt x="10419" y="3497"/>
                  <a:pt x="10673" y="4320"/>
                </a:cubicBezTo>
                <a:cubicBezTo>
                  <a:pt x="11435" y="4526"/>
                  <a:pt x="11181" y="4731"/>
                  <a:pt x="10673" y="4731"/>
                </a:cubicBezTo>
                <a:cubicBezTo>
                  <a:pt x="10165" y="4937"/>
                  <a:pt x="11435" y="5349"/>
                  <a:pt x="10419" y="5143"/>
                </a:cubicBezTo>
                <a:cubicBezTo>
                  <a:pt x="9402" y="5143"/>
                  <a:pt x="9911" y="5143"/>
                  <a:pt x="9402" y="5760"/>
                </a:cubicBezTo>
                <a:cubicBezTo>
                  <a:pt x="8894" y="6171"/>
                  <a:pt x="8640" y="5349"/>
                  <a:pt x="8640" y="5760"/>
                </a:cubicBezTo>
                <a:cubicBezTo>
                  <a:pt x="8640" y="6171"/>
                  <a:pt x="9402" y="6994"/>
                  <a:pt x="8386" y="6789"/>
                </a:cubicBezTo>
                <a:cubicBezTo>
                  <a:pt x="7878" y="6789"/>
                  <a:pt x="7369" y="6583"/>
                  <a:pt x="7369" y="5966"/>
                </a:cubicBezTo>
                <a:cubicBezTo>
                  <a:pt x="7369" y="5760"/>
                  <a:pt x="6861" y="5966"/>
                  <a:pt x="6861" y="5554"/>
                </a:cubicBezTo>
                <a:cubicBezTo>
                  <a:pt x="6607" y="5349"/>
                  <a:pt x="6861" y="5143"/>
                  <a:pt x="5845" y="5143"/>
                </a:cubicBezTo>
                <a:cubicBezTo>
                  <a:pt x="5845" y="5760"/>
                  <a:pt x="4828" y="5143"/>
                  <a:pt x="4574" y="5554"/>
                </a:cubicBezTo>
                <a:cubicBezTo>
                  <a:pt x="4320" y="5554"/>
                  <a:pt x="4828" y="5966"/>
                  <a:pt x="4828" y="6171"/>
                </a:cubicBezTo>
                <a:cubicBezTo>
                  <a:pt x="5082" y="6583"/>
                  <a:pt x="4066" y="6583"/>
                  <a:pt x="3558" y="6583"/>
                </a:cubicBezTo>
                <a:cubicBezTo>
                  <a:pt x="2795" y="6994"/>
                  <a:pt x="3049" y="6171"/>
                  <a:pt x="2795" y="6377"/>
                </a:cubicBezTo>
                <a:lnTo>
                  <a:pt x="2795" y="6377"/>
                </a:lnTo>
                <a:lnTo>
                  <a:pt x="2033" y="6377"/>
                </a:lnTo>
                <a:lnTo>
                  <a:pt x="2033" y="6377"/>
                </a:lnTo>
                <a:cubicBezTo>
                  <a:pt x="1779" y="6583"/>
                  <a:pt x="1271" y="6789"/>
                  <a:pt x="1271" y="6789"/>
                </a:cubicBezTo>
                <a:cubicBezTo>
                  <a:pt x="1016" y="6377"/>
                  <a:pt x="1016" y="6789"/>
                  <a:pt x="508" y="6789"/>
                </a:cubicBezTo>
                <a:cubicBezTo>
                  <a:pt x="508" y="6994"/>
                  <a:pt x="254" y="6994"/>
                  <a:pt x="254" y="6994"/>
                </a:cubicBezTo>
                <a:cubicBezTo>
                  <a:pt x="254" y="7200"/>
                  <a:pt x="254" y="7200"/>
                  <a:pt x="254" y="7406"/>
                </a:cubicBezTo>
                <a:cubicBezTo>
                  <a:pt x="508" y="7406"/>
                  <a:pt x="508" y="7611"/>
                  <a:pt x="508" y="7817"/>
                </a:cubicBezTo>
                <a:cubicBezTo>
                  <a:pt x="762" y="8229"/>
                  <a:pt x="1016" y="8229"/>
                  <a:pt x="1271" y="8434"/>
                </a:cubicBezTo>
                <a:cubicBezTo>
                  <a:pt x="1525" y="8640"/>
                  <a:pt x="1271" y="8846"/>
                  <a:pt x="1525" y="9051"/>
                </a:cubicBezTo>
                <a:lnTo>
                  <a:pt x="1779" y="9257"/>
                </a:lnTo>
                <a:cubicBezTo>
                  <a:pt x="1779" y="9669"/>
                  <a:pt x="1525" y="9669"/>
                  <a:pt x="1271" y="9669"/>
                </a:cubicBezTo>
                <a:lnTo>
                  <a:pt x="1271" y="9669"/>
                </a:lnTo>
                <a:lnTo>
                  <a:pt x="1016" y="10697"/>
                </a:lnTo>
                <a:lnTo>
                  <a:pt x="1016" y="10697"/>
                </a:lnTo>
                <a:cubicBezTo>
                  <a:pt x="1016" y="10697"/>
                  <a:pt x="1016" y="10697"/>
                  <a:pt x="1016" y="10903"/>
                </a:cubicBezTo>
                <a:cubicBezTo>
                  <a:pt x="1016" y="11109"/>
                  <a:pt x="762" y="11109"/>
                  <a:pt x="508" y="11109"/>
                </a:cubicBezTo>
                <a:cubicBezTo>
                  <a:pt x="508" y="11109"/>
                  <a:pt x="254" y="11520"/>
                  <a:pt x="0" y="11520"/>
                </a:cubicBezTo>
                <a:cubicBezTo>
                  <a:pt x="508" y="12137"/>
                  <a:pt x="762" y="12960"/>
                  <a:pt x="762" y="13783"/>
                </a:cubicBezTo>
                <a:cubicBezTo>
                  <a:pt x="762" y="13989"/>
                  <a:pt x="508" y="13989"/>
                  <a:pt x="254" y="14194"/>
                </a:cubicBezTo>
                <a:cubicBezTo>
                  <a:pt x="508" y="14194"/>
                  <a:pt x="762" y="14194"/>
                  <a:pt x="762" y="14400"/>
                </a:cubicBezTo>
                <a:cubicBezTo>
                  <a:pt x="1016" y="14606"/>
                  <a:pt x="762" y="14606"/>
                  <a:pt x="762" y="14811"/>
                </a:cubicBezTo>
                <a:cubicBezTo>
                  <a:pt x="762" y="15223"/>
                  <a:pt x="1271" y="15223"/>
                  <a:pt x="1271" y="15634"/>
                </a:cubicBezTo>
                <a:cubicBezTo>
                  <a:pt x="1271" y="15840"/>
                  <a:pt x="1016" y="15840"/>
                  <a:pt x="1016" y="16046"/>
                </a:cubicBezTo>
                <a:cubicBezTo>
                  <a:pt x="1016" y="16251"/>
                  <a:pt x="1016" y="16251"/>
                  <a:pt x="1016" y="16663"/>
                </a:cubicBezTo>
                <a:cubicBezTo>
                  <a:pt x="1271" y="16663"/>
                  <a:pt x="1525" y="16663"/>
                  <a:pt x="1525" y="16663"/>
                </a:cubicBezTo>
                <a:cubicBezTo>
                  <a:pt x="1779" y="16663"/>
                  <a:pt x="1779" y="16663"/>
                  <a:pt x="2033" y="16663"/>
                </a:cubicBezTo>
                <a:cubicBezTo>
                  <a:pt x="2287" y="16869"/>
                  <a:pt x="2795" y="16663"/>
                  <a:pt x="2795" y="16869"/>
                </a:cubicBezTo>
                <a:cubicBezTo>
                  <a:pt x="2795" y="17074"/>
                  <a:pt x="2541" y="17074"/>
                  <a:pt x="2541" y="17074"/>
                </a:cubicBezTo>
                <a:cubicBezTo>
                  <a:pt x="3049" y="17280"/>
                  <a:pt x="3304" y="17280"/>
                  <a:pt x="3304" y="17486"/>
                </a:cubicBezTo>
                <a:cubicBezTo>
                  <a:pt x="3558" y="17691"/>
                  <a:pt x="3304" y="17897"/>
                  <a:pt x="3558" y="18103"/>
                </a:cubicBezTo>
                <a:cubicBezTo>
                  <a:pt x="3558" y="18309"/>
                  <a:pt x="4066" y="18309"/>
                  <a:pt x="4066" y="18514"/>
                </a:cubicBezTo>
                <a:cubicBezTo>
                  <a:pt x="4066" y="18720"/>
                  <a:pt x="4066" y="18720"/>
                  <a:pt x="4066" y="18720"/>
                </a:cubicBezTo>
                <a:cubicBezTo>
                  <a:pt x="4066" y="18926"/>
                  <a:pt x="4320" y="19131"/>
                  <a:pt x="4828" y="19337"/>
                </a:cubicBezTo>
                <a:cubicBezTo>
                  <a:pt x="4828" y="19543"/>
                  <a:pt x="4574" y="19749"/>
                  <a:pt x="4574" y="19954"/>
                </a:cubicBezTo>
                <a:cubicBezTo>
                  <a:pt x="4574" y="20366"/>
                  <a:pt x="4574" y="20571"/>
                  <a:pt x="4574" y="20983"/>
                </a:cubicBezTo>
                <a:cubicBezTo>
                  <a:pt x="4574" y="21189"/>
                  <a:pt x="4574" y="21394"/>
                  <a:pt x="4828" y="21394"/>
                </a:cubicBezTo>
                <a:cubicBezTo>
                  <a:pt x="5591" y="21394"/>
                  <a:pt x="5845" y="20777"/>
                  <a:pt x="6353" y="20777"/>
                </a:cubicBezTo>
                <a:cubicBezTo>
                  <a:pt x="6353" y="20777"/>
                  <a:pt x="6353" y="20983"/>
                  <a:pt x="6861" y="20983"/>
                </a:cubicBezTo>
                <a:cubicBezTo>
                  <a:pt x="6861" y="20571"/>
                  <a:pt x="7115" y="20571"/>
                  <a:pt x="7369" y="20160"/>
                </a:cubicBezTo>
                <a:cubicBezTo>
                  <a:pt x="7624" y="19543"/>
                  <a:pt x="7115" y="19131"/>
                  <a:pt x="8132" y="19131"/>
                </a:cubicBezTo>
                <a:cubicBezTo>
                  <a:pt x="8894" y="19131"/>
                  <a:pt x="8640" y="19749"/>
                  <a:pt x="9148" y="19749"/>
                </a:cubicBezTo>
                <a:cubicBezTo>
                  <a:pt x="9402" y="19749"/>
                  <a:pt x="9402" y="19749"/>
                  <a:pt x="9402" y="19543"/>
                </a:cubicBezTo>
                <a:lnTo>
                  <a:pt x="9402" y="19543"/>
                </a:lnTo>
                <a:lnTo>
                  <a:pt x="9911" y="19543"/>
                </a:lnTo>
                <a:lnTo>
                  <a:pt x="9911" y="19543"/>
                </a:lnTo>
                <a:cubicBezTo>
                  <a:pt x="9911" y="19749"/>
                  <a:pt x="9911" y="19749"/>
                  <a:pt x="10165" y="19954"/>
                </a:cubicBezTo>
                <a:cubicBezTo>
                  <a:pt x="10165" y="20160"/>
                  <a:pt x="10419" y="20366"/>
                  <a:pt x="10673" y="20366"/>
                </a:cubicBezTo>
                <a:cubicBezTo>
                  <a:pt x="11181" y="20777"/>
                  <a:pt x="11181" y="21600"/>
                  <a:pt x="11944" y="21600"/>
                </a:cubicBezTo>
                <a:cubicBezTo>
                  <a:pt x="12198" y="21394"/>
                  <a:pt x="12198" y="21189"/>
                  <a:pt x="12706" y="21189"/>
                </a:cubicBezTo>
                <a:cubicBezTo>
                  <a:pt x="13214" y="21189"/>
                  <a:pt x="13214" y="21189"/>
                  <a:pt x="13722" y="21189"/>
                </a:cubicBezTo>
                <a:cubicBezTo>
                  <a:pt x="13976" y="21189"/>
                  <a:pt x="14231" y="21189"/>
                  <a:pt x="14485" y="21189"/>
                </a:cubicBezTo>
                <a:cubicBezTo>
                  <a:pt x="14739" y="21189"/>
                  <a:pt x="14739" y="21394"/>
                  <a:pt x="15247" y="21394"/>
                </a:cubicBezTo>
                <a:cubicBezTo>
                  <a:pt x="15501" y="21394"/>
                  <a:pt x="15755" y="21189"/>
                  <a:pt x="16264" y="21189"/>
                </a:cubicBezTo>
                <a:cubicBezTo>
                  <a:pt x="16518" y="21189"/>
                  <a:pt x="16772" y="20777"/>
                  <a:pt x="17026" y="20777"/>
                </a:cubicBezTo>
                <a:cubicBezTo>
                  <a:pt x="17280" y="20571"/>
                  <a:pt x="17534" y="20571"/>
                  <a:pt x="17788" y="20571"/>
                </a:cubicBezTo>
                <a:cubicBezTo>
                  <a:pt x="18296" y="20160"/>
                  <a:pt x="18296" y="19954"/>
                  <a:pt x="18805" y="19749"/>
                </a:cubicBezTo>
                <a:cubicBezTo>
                  <a:pt x="18805" y="19337"/>
                  <a:pt x="18805" y="18926"/>
                  <a:pt x="18805" y="18720"/>
                </a:cubicBezTo>
                <a:cubicBezTo>
                  <a:pt x="18805" y="18309"/>
                  <a:pt x="18042" y="18514"/>
                  <a:pt x="18042" y="18309"/>
                </a:cubicBezTo>
                <a:cubicBezTo>
                  <a:pt x="18042" y="18309"/>
                  <a:pt x="18042" y="18103"/>
                  <a:pt x="18296" y="18103"/>
                </a:cubicBezTo>
                <a:lnTo>
                  <a:pt x="18296" y="18103"/>
                </a:lnTo>
                <a:lnTo>
                  <a:pt x="18296" y="17691"/>
                </a:lnTo>
                <a:lnTo>
                  <a:pt x="18296" y="17691"/>
                </a:lnTo>
                <a:cubicBezTo>
                  <a:pt x="17788" y="17691"/>
                  <a:pt x="17788" y="17691"/>
                  <a:pt x="17534" y="17486"/>
                </a:cubicBezTo>
                <a:lnTo>
                  <a:pt x="17788" y="17280"/>
                </a:lnTo>
                <a:cubicBezTo>
                  <a:pt x="17788" y="17074"/>
                  <a:pt x="17788" y="16869"/>
                  <a:pt x="17788" y="16457"/>
                </a:cubicBezTo>
                <a:cubicBezTo>
                  <a:pt x="17788" y="15634"/>
                  <a:pt x="18805" y="16046"/>
                  <a:pt x="18805" y="15223"/>
                </a:cubicBezTo>
                <a:cubicBezTo>
                  <a:pt x="18805" y="15017"/>
                  <a:pt x="19059" y="15223"/>
                  <a:pt x="19313" y="15017"/>
                </a:cubicBezTo>
                <a:cubicBezTo>
                  <a:pt x="19567" y="15017"/>
                  <a:pt x="19567" y="14811"/>
                  <a:pt x="19567" y="14400"/>
                </a:cubicBezTo>
                <a:cubicBezTo>
                  <a:pt x="19567" y="14400"/>
                  <a:pt x="19821" y="14400"/>
                  <a:pt x="19821" y="14194"/>
                </a:cubicBezTo>
                <a:cubicBezTo>
                  <a:pt x="19821" y="13783"/>
                  <a:pt x="18805" y="13577"/>
                  <a:pt x="18805" y="13166"/>
                </a:cubicBezTo>
                <a:cubicBezTo>
                  <a:pt x="18805" y="12960"/>
                  <a:pt x="18805" y="12960"/>
                  <a:pt x="18805" y="12960"/>
                </a:cubicBezTo>
                <a:cubicBezTo>
                  <a:pt x="18805" y="12754"/>
                  <a:pt x="19059" y="12549"/>
                  <a:pt x="19059" y="12343"/>
                </a:cubicBezTo>
                <a:cubicBezTo>
                  <a:pt x="19059" y="12137"/>
                  <a:pt x="18551" y="11726"/>
                  <a:pt x="18551" y="11520"/>
                </a:cubicBezTo>
                <a:cubicBezTo>
                  <a:pt x="18551" y="11314"/>
                  <a:pt x="18805" y="11314"/>
                  <a:pt x="19059" y="11314"/>
                </a:cubicBezTo>
                <a:cubicBezTo>
                  <a:pt x="19313" y="11314"/>
                  <a:pt x="19313" y="11314"/>
                  <a:pt x="19313" y="11314"/>
                </a:cubicBezTo>
                <a:cubicBezTo>
                  <a:pt x="19567" y="11314"/>
                  <a:pt x="19567" y="11314"/>
                  <a:pt x="19821" y="11314"/>
                </a:cubicBezTo>
                <a:cubicBezTo>
                  <a:pt x="20075" y="11109"/>
                  <a:pt x="20075" y="10697"/>
                  <a:pt x="20584" y="10697"/>
                </a:cubicBezTo>
                <a:cubicBezTo>
                  <a:pt x="20838" y="10697"/>
                  <a:pt x="20584" y="10903"/>
                  <a:pt x="20838" y="10697"/>
                </a:cubicBezTo>
                <a:cubicBezTo>
                  <a:pt x="21092" y="10697"/>
                  <a:pt x="20838" y="10286"/>
                  <a:pt x="20838" y="10286"/>
                </a:cubicBezTo>
                <a:lnTo>
                  <a:pt x="20838" y="10286"/>
                </a:lnTo>
                <a:lnTo>
                  <a:pt x="20584" y="10286"/>
                </a:lnTo>
                <a:lnTo>
                  <a:pt x="20584" y="10286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6" name="Фигура"/>
          <p:cNvSpPr/>
          <p:nvPr/>
        </p:nvSpPr>
        <p:spPr>
          <a:xfrm rot="480000">
            <a:off x="7712213" y="1732107"/>
            <a:ext cx="255588" cy="24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480"/>
                </a:moveTo>
                <a:lnTo>
                  <a:pt x="21600" y="4320"/>
                </a:lnTo>
                <a:cubicBezTo>
                  <a:pt x="19200" y="4320"/>
                  <a:pt x="21600" y="0"/>
                  <a:pt x="19200" y="0"/>
                </a:cubicBezTo>
                <a:cubicBezTo>
                  <a:pt x="16800" y="0"/>
                  <a:pt x="16800" y="0"/>
                  <a:pt x="14400" y="2160"/>
                </a:cubicBezTo>
                <a:cubicBezTo>
                  <a:pt x="14400" y="2160"/>
                  <a:pt x="12000" y="4320"/>
                  <a:pt x="9600" y="4320"/>
                </a:cubicBezTo>
                <a:lnTo>
                  <a:pt x="9600" y="2160"/>
                </a:lnTo>
                <a:cubicBezTo>
                  <a:pt x="7200" y="2160"/>
                  <a:pt x="7200" y="4320"/>
                  <a:pt x="7200" y="4320"/>
                </a:cubicBezTo>
                <a:cubicBezTo>
                  <a:pt x="7200" y="6480"/>
                  <a:pt x="9600" y="6480"/>
                  <a:pt x="9600" y="8640"/>
                </a:cubicBezTo>
                <a:lnTo>
                  <a:pt x="9600" y="8640"/>
                </a:lnTo>
                <a:lnTo>
                  <a:pt x="9600" y="8640"/>
                </a:lnTo>
                <a:lnTo>
                  <a:pt x="9600" y="8640"/>
                </a:lnTo>
                <a:lnTo>
                  <a:pt x="7200" y="8640"/>
                </a:lnTo>
                <a:lnTo>
                  <a:pt x="7200" y="8640"/>
                </a:lnTo>
                <a:cubicBezTo>
                  <a:pt x="4800" y="8640"/>
                  <a:pt x="2400" y="6480"/>
                  <a:pt x="2400" y="6480"/>
                </a:cubicBezTo>
                <a:cubicBezTo>
                  <a:pt x="0" y="6480"/>
                  <a:pt x="0" y="10800"/>
                  <a:pt x="0" y="10800"/>
                </a:cubicBezTo>
                <a:cubicBezTo>
                  <a:pt x="0" y="12960"/>
                  <a:pt x="0" y="12960"/>
                  <a:pt x="0" y="12960"/>
                </a:cubicBezTo>
                <a:cubicBezTo>
                  <a:pt x="0" y="12960"/>
                  <a:pt x="0" y="12960"/>
                  <a:pt x="0" y="15120"/>
                </a:cubicBezTo>
                <a:cubicBezTo>
                  <a:pt x="0" y="17280"/>
                  <a:pt x="2400" y="15120"/>
                  <a:pt x="2400" y="17280"/>
                </a:cubicBezTo>
                <a:cubicBezTo>
                  <a:pt x="2400" y="17280"/>
                  <a:pt x="2400" y="17280"/>
                  <a:pt x="2400" y="19440"/>
                </a:cubicBezTo>
                <a:cubicBezTo>
                  <a:pt x="4800" y="21600"/>
                  <a:pt x="7200" y="21600"/>
                  <a:pt x="9600" y="21600"/>
                </a:cubicBezTo>
                <a:lnTo>
                  <a:pt x="12000" y="21600"/>
                </a:lnTo>
                <a:cubicBezTo>
                  <a:pt x="14400" y="21600"/>
                  <a:pt x="14400" y="21600"/>
                  <a:pt x="14400" y="19440"/>
                </a:cubicBezTo>
                <a:lnTo>
                  <a:pt x="14400" y="17280"/>
                </a:lnTo>
                <a:lnTo>
                  <a:pt x="14400" y="17280"/>
                </a:lnTo>
                <a:lnTo>
                  <a:pt x="14400" y="17280"/>
                </a:lnTo>
                <a:lnTo>
                  <a:pt x="14400" y="17280"/>
                </a:lnTo>
                <a:cubicBezTo>
                  <a:pt x="16800" y="17280"/>
                  <a:pt x="16800" y="15120"/>
                  <a:pt x="16800" y="12960"/>
                </a:cubicBezTo>
                <a:cubicBezTo>
                  <a:pt x="16800" y="10800"/>
                  <a:pt x="21600" y="12960"/>
                  <a:pt x="21600" y="10800"/>
                </a:cubicBezTo>
                <a:cubicBezTo>
                  <a:pt x="21600" y="10800"/>
                  <a:pt x="21600" y="10800"/>
                  <a:pt x="21600" y="8640"/>
                </a:cubicBezTo>
                <a:cubicBezTo>
                  <a:pt x="19200" y="8640"/>
                  <a:pt x="21600" y="8640"/>
                  <a:pt x="19200" y="8640"/>
                </a:cubicBezTo>
                <a:lnTo>
                  <a:pt x="19200" y="10800"/>
                </a:lnTo>
                <a:cubicBezTo>
                  <a:pt x="16800" y="10800"/>
                  <a:pt x="14400" y="6480"/>
                  <a:pt x="14400" y="6480"/>
                </a:cubicBezTo>
                <a:cubicBezTo>
                  <a:pt x="14400" y="4320"/>
                  <a:pt x="14400" y="4320"/>
                  <a:pt x="14400" y="4320"/>
                </a:cubicBezTo>
                <a:lnTo>
                  <a:pt x="14400" y="4320"/>
                </a:lnTo>
                <a:cubicBezTo>
                  <a:pt x="14400" y="6480"/>
                  <a:pt x="16800" y="8640"/>
                  <a:pt x="19200" y="8640"/>
                </a:cubicBezTo>
                <a:cubicBezTo>
                  <a:pt x="21600" y="8640"/>
                  <a:pt x="21600" y="8640"/>
                  <a:pt x="21600" y="6480"/>
                </a:cubicBezTo>
                <a:lnTo>
                  <a:pt x="21600" y="6480"/>
                </a:lnTo>
                <a:lnTo>
                  <a:pt x="21600" y="648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7" name="Фигура"/>
          <p:cNvSpPr/>
          <p:nvPr/>
        </p:nvSpPr>
        <p:spPr>
          <a:xfrm rot="480000">
            <a:off x="8016924" y="1690787"/>
            <a:ext cx="166688" cy="98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6200"/>
                </a:moveTo>
                <a:cubicBezTo>
                  <a:pt x="18000" y="16200"/>
                  <a:pt x="21600" y="5400"/>
                  <a:pt x="21600" y="0"/>
                </a:cubicBezTo>
                <a:lnTo>
                  <a:pt x="21600" y="0"/>
                </a:lnTo>
                <a:lnTo>
                  <a:pt x="18000" y="0"/>
                </a:lnTo>
                <a:lnTo>
                  <a:pt x="10800" y="0"/>
                </a:lnTo>
                <a:cubicBezTo>
                  <a:pt x="10800" y="5400"/>
                  <a:pt x="10800" y="5400"/>
                  <a:pt x="10800" y="5400"/>
                </a:cubicBezTo>
                <a:lnTo>
                  <a:pt x="10800" y="5400"/>
                </a:lnTo>
                <a:lnTo>
                  <a:pt x="7200" y="5400"/>
                </a:lnTo>
                <a:lnTo>
                  <a:pt x="7200" y="5400"/>
                </a:lnTo>
                <a:lnTo>
                  <a:pt x="7200" y="5400"/>
                </a:lnTo>
                <a:cubicBezTo>
                  <a:pt x="3600" y="5400"/>
                  <a:pt x="3600" y="10800"/>
                  <a:pt x="3600" y="16200"/>
                </a:cubicBezTo>
                <a:cubicBezTo>
                  <a:pt x="0" y="10800"/>
                  <a:pt x="0" y="10800"/>
                  <a:pt x="0" y="10800"/>
                </a:cubicBezTo>
                <a:lnTo>
                  <a:pt x="0" y="10800"/>
                </a:lnTo>
                <a:lnTo>
                  <a:pt x="0" y="10800"/>
                </a:lnTo>
                <a:lnTo>
                  <a:pt x="0" y="10800"/>
                </a:lnTo>
                <a:lnTo>
                  <a:pt x="0" y="10800"/>
                </a:lnTo>
                <a:cubicBezTo>
                  <a:pt x="0" y="16200"/>
                  <a:pt x="0" y="21600"/>
                  <a:pt x="3600" y="21600"/>
                </a:cubicBezTo>
                <a:cubicBezTo>
                  <a:pt x="7200" y="21600"/>
                  <a:pt x="7200" y="21600"/>
                  <a:pt x="10800" y="21600"/>
                </a:cubicBezTo>
                <a:lnTo>
                  <a:pt x="10800" y="21600"/>
                </a:lnTo>
                <a:cubicBezTo>
                  <a:pt x="10800" y="16200"/>
                  <a:pt x="14400" y="16200"/>
                  <a:pt x="14400" y="16200"/>
                </a:cubicBezTo>
                <a:lnTo>
                  <a:pt x="14400" y="16200"/>
                </a:lnTo>
                <a:lnTo>
                  <a:pt x="14400" y="16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8" name="Фигура"/>
          <p:cNvSpPr/>
          <p:nvPr/>
        </p:nvSpPr>
        <p:spPr>
          <a:xfrm rot="480000">
            <a:off x="7972788" y="2002941"/>
            <a:ext cx="139701" cy="105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360" extrusionOk="0">
                <a:moveTo>
                  <a:pt x="4320" y="1080"/>
                </a:moveTo>
                <a:lnTo>
                  <a:pt x="0" y="5400"/>
                </a:lnTo>
                <a:cubicBezTo>
                  <a:pt x="0" y="9720"/>
                  <a:pt x="4320" y="9720"/>
                  <a:pt x="4320" y="14040"/>
                </a:cubicBezTo>
                <a:cubicBezTo>
                  <a:pt x="4320" y="14040"/>
                  <a:pt x="0" y="14040"/>
                  <a:pt x="0" y="18360"/>
                </a:cubicBezTo>
                <a:lnTo>
                  <a:pt x="4320" y="18360"/>
                </a:lnTo>
                <a:lnTo>
                  <a:pt x="4320" y="14040"/>
                </a:lnTo>
                <a:cubicBezTo>
                  <a:pt x="4320" y="14040"/>
                  <a:pt x="8640" y="14040"/>
                  <a:pt x="12960" y="9720"/>
                </a:cubicBezTo>
                <a:cubicBezTo>
                  <a:pt x="17280" y="9720"/>
                  <a:pt x="21600" y="9720"/>
                  <a:pt x="21600" y="5400"/>
                </a:cubicBezTo>
                <a:cubicBezTo>
                  <a:pt x="21600" y="-3240"/>
                  <a:pt x="8640" y="1080"/>
                  <a:pt x="4320" y="1080"/>
                </a:cubicBezTo>
                <a:lnTo>
                  <a:pt x="4320" y="1080"/>
                </a:lnTo>
                <a:lnTo>
                  <a:pt x="4320" y="108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9" name="Фигура"/>
          <p:cNvSpPr/>
          <p:nvPr/>
        </p:nvSpPr>
        <p:spPr>
          <a:xfrm rot="480000">
            <a:off x="3414860" y="2491725"/>
            <a:ext cx="1401763" cy="772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63" extrusionOk="0">
                <a:moveTo>
                  <a:pt x="11664" y="19575"/>
                </a:moveTo>
                <a:lnTo>
                  <a:pt x="12096" y="18900"/>
                </a:lnTo>
                <a:cubicBezTo>
                  <a:pt x="12528" y="17550"/>
                  <a:pt x="12528" y="16200"/>
                  <a:pt x="12960" y="15525"/>
                </a:cubicBezTo>
                <a:cubicBezTo>
                  <a:pt x="12960" y="14850"/>
                  <a:pt x="13824" y="14175"/>
                  <a:pt x="13824" y="14175"/>
                </a:cubicBezTo>
                <a:cubicBezTo>
                  <a:pt x="13824" y="12825"/>
                  <a:pt x="13824" y="11475"/>
                  <a:pt x="14688" y="11475"/>
                </a:cubicBezTo>
                <a:cubicBezTo>
                  <a:pt x="14688" y="11475"/>
                  <a:pt x="14688" y="11475"/>
                  <a:pt x="15120" y="11475"/>
                </a:cubicBezTo>
                <a:lnTo>
                  <a:pt x="15120" y="11475"/>
                </a:lnTo>
                <a:cubicBezTo>
                  <a:pt x="15984" y="11475"/>
                  <a:pt x="15984" y="10800"/>
                  <a:pt x="16848" y="10125"/>
                </a:cubicBezTo>
                <a:cubicBezTo>
                  <a:pt x="17712" y="9450"/>
                  <a:pt x="18144" y="8775"/>
                  <a:pt x="19440" y="8100"/>
                </a:cubicBezTo>
                <a:cubicBezTo>
                  <a:pt x="19872" y="8100"/>
                  <a:pt x="21168" y="7425"/>
                  <a:pt x="21168" y="6075"/>
                </a:cubicBezTo>
                <a:cubicBezTo>
                  <a:pt x="21168" y="5400"/>
                  <a:pt x="21168" y="4725"/>
                  <a:pt x="21168" y="4725"/>
                </a:cubicBezTo>
                <a:cubicBezTo>
                  <a:pt x="21168" y="4050"/>
                  <a:pt x="21168" y="4050"/>
                  <a:pt x="21600" y="3375"/>
                </a:cubicBezTo>
                <a:lnTo>
                  <a:pt x="21600" y="3375"/>
                </a:lnTo>
                <a:lnTo>
                  <a:pt x="21600" y="3375"/>
                </a:lnTo>
                <a:lnTo>
                  <a:pt x="21600" y="3375"/>
                </a:lnTo>
                <a:cubicBezTo>
                  <a:pt x="19872" y="3375"/>
                  <a:pt x="19008" y="6750"/>
                  <a:pt x="17712" y="6075"/>
                </a:cubicBezTo>
                <a:cubicBezTo>
                  <a:pt x="17280" y="6075"/>
                  <a:pt x="13824" y="3375"/>
                  <a:pt x="12528" y="2025"/>
                </a:cubicBezTo>
                <a:cubicBezTo>
                  <a:pt x="11664" y="1350"/>
                  <a:pt x="11232" y="0"/>
                  <a:pt x="10800" y="0"/>
                </a:cubicBezTo>
                <a:cubicBezTo>
                  <a:pt x="9936" y="675"/>
                  <a:pt x="9072" y="675"/>
                  <a:pt x="8208" y="675"/>
                </a:cubicBezTo>
                <a:cubicBezTo>
                  <a:pt x="7776" y="675"/>
                  <a:pt x="7776" y="675"/>
                  <a:pt x="7776" y="675"/>
                </a:cubicBezTo>
                <a:cubicBezTo>
                  <a:pt x="7344" y="1350"/>
                  <a:pt x="6480" y="2025"/>
                  <a:pt x="6480" y="2700"/>
                </a:cubicBezTo>
                <a:cubicBezTo>
                  <a:pt x="6480" y="3375"/>
                  <a:pt x="6912" y="3375"/>
                  <a:pt x="6912" y="4050"/>
                </a:cubicBezTo>
                <a:cubicBezTo>
                  <a:pt x="6912" y="4725"/>
                  <a:pt x="6912" y="4725"/>
                  <a:pt x="6912" y="5400"/>
                </a:cubicBezTo>
                <a:cubicBezTo>
                  <a:pt x="6912" y="6075"/>
                  <a:pt x="6912" y="6075"/>
                  <a:pt x="6912" y="6075"/>
                </a:cubicBezTo>
                <a:cubicBezTo>
                  <a:pt x="6480" y="6075"/>
                  <a:pt x="6480" y="5400"/>
                  <a:pt x="6048" y="5400"/>
                </a:cubicBezTo>
                <a:lnTo>
                  <a:pt x="6048" y="5400"/>
                </a:lnTo>
                <a:cubicBezTo>
                  <a:pt x="5616" y="5400"/>
                  <a:pt x="5616" y="5400"/>
                  <a:pt x="5616" y="5400"/>
                </a:cubicBezTo>
                <a:lnTo>
                  <a:pt x="5184" y="5400"/>
                </a:lnTo>
                <a:cubicBezTo>
                  <a:pt x="4752" y="5400"/>
                  <a:pt x="4752" y="4725"/>
                  <a:pt x="4752" y="4725"/>
                </a:cubicBezTo>
                <a:cubicBezTo>
                  <a:pt x="3888" y="4050"/>
                  <a:pt x="3456" y="3375"/>
                  <a:pt x="2592" y="3375"/>
                </a:cubicBezTo>
                <a:lnTo>
                  <a:pt x="2592" y="3375"/>
                </a:lnTo>
                <a:cubicBezTo>
                  <a:pt x="2592" y="4050"/>
                  <a:pt x="3024" y="4725"/>
                  <a:pt x="3024" y="5400"/>
                </a:cubicBezTo>
                <a:cubicBezTo>
                  <a:pt x="3024" y="6075"/>
                  <a:pt x="3024" y="6075"/>
                  <a:pt x="3024" y="6750"/>
                </a:cubicBezTo>
                <a:cubicBezTo>
                  <a:pt x="3024" y="7425"/>
                  <a:pt x="3024" y="7425"/>
                  <a:pt x="3024" y="7425"/>
                </a:cubicBezTo>
                <a:cubicBezTo>
                  <a:pt x="3024" y="8100"/>
                  <a:pt x="2592" y="8100"/>
                  <a:pt x="2592" y="8100"/>
                </a:cubicBezTo>
                <a:cubicBezTo>
                  <a:pt x="2160" y="8100"/>
                  <a:pt x="1728" y="9450"/>
                  <a:pt x="1728" y="10125"/>
                </a:cubicBezTo>
                <a:lnTo>
                  <a:pt x="2592" y="10800"/>
                </a:lnTo>
                <a:cubicBezTo>
                  <a:pt x="3024" y="10800"/>
                  <a:pt x="3024" y="9450"/>
                  <a:pt x="3456" y="9450"/>
                </a:cubicBezTo>
                <a:cubicBezTo>
                  <a:pt x="3456" y="9450"/>
                  <a:pt x="3888" y="10125"/>
                  <a:pt x="3888" y="10800"/>
                </a:cubicBezTo>
                <a:cubicBezTo>
                  <a:pt x="3888" y="10800"/>
                  <a:pt x="3024" y="11475"/>
                  <a:pt x="3024" y="12150"/>
                </a:cubicBezTo>
                <a:cubicBezTo>
                  <a:pt x="3024" y="12150"/>
                  <a:pt x="2592" y="12150"/>
                  <a:pt x="2592" y="12825"/>
                </a:cubicBezTo>
                <a:cubicBezTo>
                  <a:pt x="2160" y="12825"/>
                  <a:pt x="3024" y="13500"/>
                  <a:pt x="2592" y="14175"/>
                </a:cubicBezTo>
                <a:cubicBezTo>
                  <a:pt x="2160" y="14175"/>
                  <a:pt x="1728" y="14175"/>
                  <a:pt x="1296" y="14175"/>
                </a:cubicBezTo>
                <a:cubicBezTo>
                  <a:pt x="432" y="14175"/>
                  <a:pt x="432" y="16200"/>
                  <a:pt x="432" y="16875"/>
                </a:cubicBezTo>
                <a:cubicBezTo>
                  <a:pt x="0" y="17550"/>
                  <a:pt x="0" y="17550"/>
                  <a:pt x="0" y="17550"/>
                </a:cubicBezTo>
                <a:cubicBezTo>
                  <a:pt x="0" y="18225"/>
                  <a:pt x="0" y="18225"/>
                  <a:pt x="432" y="18225"/>
                </a:cubicBezTo>
                <a:lnTo>
                  <a:pt x="432" y="18225"/>
                </a:lnTo>
                <a:lnTo>
                  <a:pt x="0" y="18900"/>
                </a:lnTo>
                <a:lnTo>
                  <a:pt x="0" y="18900"/>
                </a:lnTo>
                <a:cubicBezTo>
                  <a:pt x="432" y="19575"/>
                  <a:pt x="0" y="20250"/>
                  <a:pt x="432" y="20250"/>
                </a:cubicBezTo>
                <a:cubicBezTo>
                  <a:pt x="864" y="20250"/>
                  <a:pt x="864" y="19575"/>
                  <a:pt x="1296" y="19575"/>
                </a:cubicBezTo>
                <a:cubicBezTo>
                  <a:pt x="1728" y="19575"/>
                  <a:pt x="1728" y="19575"/>
                  <a:pt x="2160" y="19575"/>
                </a:cubicBezTo>
                <a:cubicBezTo>
                  <a:pt x="2160" y="19575"/>
                  <a:pt x="2160" y="19575"/>
                  <a:pt x="2592" y="18900"/>
                </a:cubicBezTo>
                <a:cubicBezTo>
                  <a:pt x="2592" y="19575"/>
                  <a:pt x="2592" y="20250"/>
                  <a:pt x="3024" y="20250"/>
                </a:cubicBezTo>
                <a:cubicBezTo>
                  <a:pt x="3024" y="20250"/>
                  <a:pt x="3024" y="19575"/>
                  <a:pt x="3456" y="19575"/>
                </a:cubicBezTo>
                <a:lnTo>
                  <a:pt x="3456" y="19575"/>
                </a:lnTo>
                <a:cubicBezTo>
                  <a:pt x="3888" y="19575"/>
                  <a:pt x="3888" y="19575"/>
                  <a:pt x="3888" y="18900"/>
                </a:cubicBezTo>
                <a:cubicBezTo>
                  <a:pt x="3888" y="18225"/>
                  <a:pt x="3888" y="18225"/>
                  <a:pt x="3888" y="17550"/>
                </a:cubicBezTo>
                <a:cubicBezTo>
                  <a:pt x="3888" y="17550"/>
                  <a:pt x="3888" y="17550"/>
                  <a:pt x="4320" y="17550"/>
                </a:cubicBezTo>
                <a:lnTo>
                  <a:pt x="4320" y="17550"/>
                </a:lnTo>
                <a:cubicBezTo>
                  <a:pt x="4752" y="17550"/>
                  <a:pt x="5616" y="17550"/>
                  <a:pt x="5616" y="18225"/>
                </a:cubicBezTo>
                <a:cubicBezTo>
                  <a:pt x="5616" y="18900"/>
                  <a:pt x="5616" y="18900"/>
                  <a:pt x="5616" y="18900"/>
                </a:cubicBezTo>
                <a:lnTo>
                  <a:pt x="5616" y="18900"/>
                </a:lnTo>
                <a:cubicBezTo>
                  <a:pt x="6048" y="18900"/>
                  <a:pt x="6048" y="20250"/>
                  <a:pt x="6480" y="20250"/>
                </a:cubicBezTo>
                <a:cubicBezTo>
                  <a:pt x="7344" y="20250"/>
                  <a:pt x="7344" y="20250"/>
                  <a:pt x="8208" y="20250"/>
                </a:cubicBezTo>
                <a:cubicBezTo>
                  <a:pt x="8208" y="20250"/>
                  <a:pt x="8208" y="19575"/>
                  <a:pt x="8640" y="19575"/>
                </a:cubicBezTo>
                <a:cubicBezTo>
                  <a:pt x="9504" y="19575"/>
                  <a:pt x="9936" y="21600"/>
                  <a:pt x="11232" y="20925"/>
                </a:cubicBezTo>
                <a:lnTo>
                  <a:pt x="11232" y="20925"/>
                </a:lnTo>
                <a:lnTo>
                  <a:pt x="11664" y="19575"/>
                </a:lnTo>
                <a:lnTo>
                  <a:pt x="11664" y="19575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0" name="Фигура"/>
          <p:cNvSpPr/>
          <p:nvPr/>
        </p:nvSpPr>
        <p:spPr>
          <a:xfrm rot="480000">
            <a:off x="2924274" y="3198994"/>
            <a:ext cx="306388" cy="195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2700"/>
                </a:moveTo>
                <a:cubicBezTo>
                  <a:pt x="5891" y="2700"/>
                  <a:pt x="5891" y="0"/>
                  <a:pt x="3927" y="0"/>
                </a:cubicBezTo>
                <a:cubicBezTo>
                  <a:pt x="1964" y="0"/>
                  <a:pt x="0" y="2700"/>
                  <a:pt x="0" y="5400"/>
                </a:cubicBezTo>
                <a:cubicBezTo>
                  <a:pt x="0" y="5400"/>
                  <a:pt x="1964" y="8100"/>
                  <a:pt x="1964" y="10800"/>
                </a:cubicBezTo>
                <a:lnTo>
                  <a:pt x="5891" y="10800"/>
                </a:lnTo>
                <a:cubicBezTo>
                  <a:pt x="7855" y="13500"/>
                  <a:pt x="5891" y="16200"/>
                  <a:pt x="7855" y="16200"/>
                </a:cubicBezTo>
                <a:lnTo>
                  <a:pt x="7855" y="18900"/>
                </a:lnTo>
                <a:cubicBezTo>
                  <a:pt x="9818" y="18900"/>
                  <a:pt x="9818" y="18900"/>
                  <a:pt x="9818" y="18900"/>
                </a:cubicBezTo>
                <a:cubicBezTo>
                  <a:pt x="11782" y="18900"/>
                  <a:pt x="11782" y="18900"/>
                  <a:pt x="13745" y="18900"/>
                </a:cubicBezTo>
                <a:lnTo>
                  <a:pt x="15709" y="18900"/>
                </a:lnTo>
                <a:cubicBezTo>
                  <a:pt x="15709" y="18900"/>
                  <a:pt x="15709" y="18900"/>
                  <a:pt x="17673" y="18900"/>
                </a:cubicBezTo>
                <a:cubicBezTo>
                  <a:pt x="17673" y="18900"/>
                  <a:pt x="17673" y="18900"/>
                  <a:pt x="19636" y="18900"/>
                </a:cubicBezTo>
                <a:lnTo>
                  <a:pt x="19636" y="18900"/>
                </a:lnTo>
                <a:lnTo>
                  <a:pt x="19636" y="18900"/>
                </a:lnTo>
                <a:lnTo>
                  <a:pt x="19636" y="21600"/>
                </a:lnTo>
                <a:lnTo>
                  <a:pt x="19636" y="21600"/>
                </a:lnTo>
                <a:lnTo>
                  <a:pt x="19636" y="21600"/>
                </a:lnTo>
                <a:cubicBezTo>
                  <a:pt x="19636" y="18900"/>
                  <a:pt x="21600" y="18900"/>
                  <a:pt x="21600" y="16200"/>
                </a:cubicBezTo>
                <a:cubicBezTo>
                  <a:pt x="21600" y="16200"/>
                  <a:pt x="19636" y="16200"/>
                  <a:pt x="19636" y="13500"/>
                </a:cubicBezTo>
                <a:lnTo>
                  <a:pt x="19636" y="13500"/>
                </a:lnTo>
                <a:cubicBezTo>
                  <a:pt x="17673" y="13500"/>
                  <a:pt x="19636" y="10800"/>
                  <a:pt x="17673" y="8100"/>
                </a:cubicBezTo>
                <a:lnTo>
                  <a:pt x="17673" y="8100"/>
                </a:lnTo>
                <a:cubicBezTo>
                  <a:pt x="17673" y="8100"/>
                  <a:pt x="17673" y="8100"/>
                  <a:pt x="15709" y="8100"/>
                </a:cubicBezTo>
                <a:cubicBezTo>
                  <a:pt x="15709" y="5400"/>
                  <a:pt x="13745" y="8100"/>
                  <a:pt x="11782" y="5400"/>
                </a:cubicBezTo>
                <a:cubicBezTo>
                  <a:pt x="9818" y="5400"/>
                  <a:pt x="9818" y="5400"/>
                  <a:pt x="9818" y="2700"/>
                </a:cubicBezTo>
                <a:cubicBezTo>
                  <a:pt x="7855" y="2700"/>
                  <a:pt x="7855" y="2700"/>
                  <a:pt x="7855" y="2700"/>
                </a:cubicBezTo>
                <a:lnTo>
                  <a:pt x="7855" y="2700"/>
                </a:lnTo>
                <a:lnTo>
                  <a:pt x="7855" y="2700"/>
                </a:lnTo>
                <a:lnTo>
                  <a:pt x="7855" y="27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1" name="Фигура"/>
          <p:cNvSpPr/>
          <p:nvPr/>
        </p:nvSpPr>
        <p:spPr>
          <a:xfrm rot="480000">
            <a:off x="2832309" y="3375335"/>
            <a:ext cx="530226" cy="395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42" y="0"/>
                </a:moveTo>
                <a:lnTo>
                  <a:pt x="13642" y="0"/>
                </a:lnTo>
                <a:lnTo>
                  <a:pt x="13642" y="0"/>
                </a:lnTo>
                <a:cubicBezTo>
                  <a:pt x="12505" y="0"/>
                  <a:pt x="12505" y="0"/>
                  <a:pt x="12505" y="0"/>
                </a:cubicBezTo>
                <a:cubicBezTo>
                  <a:pt x="11368" y="0"/>
                  <a:pt x="11368" y="0"/>
                  <a:pt x="11368" y="0"/>
                </a:cubicBezTo>
                <a:lnTo>
                  <a:pt x="10232" y="0"/>
                </a:lnTo>
                <a:cubicBezTo>
                  <a:pt x="9095" y="0"/>
                  <a:pt x="9095" y="0"/>
                  <a:pt x="7958" y="0"/>
                </a:cubicBezTo>
                <a:cubicBezTo>
                  <a:pt x="7958" y="0"/>
                  <a:pt x="7958" y="0"/>
                  <a:pt x="6821" y="0"/>
                </a:cubicBezTo>
                <a:cubicBezTo>
                  <a:pt x="6821" y="1350"/>
                  <a:pt x="4547" y="1350"/>
                  <a:pt x="4547" y="2700"/>
                </a:cubicBezTo>
                <a:cubicBezTo>
                  <a:pt x="4547" y="4050"/>
                  <a:pt x="4547" y="4050"/>
                  <a:pt x="4547" y="4050"/>
                </a:cubicBezTo>
                <a:lnTo>
                  <a:pt x="3411" y="5400"/>
                </a:lnTo>
                <a:cubicBezTo>
                  <a:pt x="2274" y="5400"/>
                  <a:pt x="2274" y="4050"/>
                  <a:pt x="2274" y="4050"/>
                </a:cubicBezTo>
                <a:cubicBezTo>
                  <a:pt x="1137" y="4050"/>
                  <a:pt x="1137" y="4050"/>
                  <a:pt x="0" y="5400"/>
                </a:cubicBezTo>
                <a:cubicBezTo>
                  <a:pt x="1137" y="5400"/>
                  <a:pt x="1137" y="5400"/>
                  <a:pt x="1137" y="5400"/>
                </a:cubicBezTo>
                <a:cubicBezTo>
                  <a:pt x="2274" y="6750"/>
                  <a:pt x="2274" y="5400"/>
                  <a:pt x="3411" y="6750"/>
                </a:cubicBezTo>
                <a:cubicBezTo>
                  <a:pt x="3411" y="6750"/>
                  <a:pt x="3411" y="8100"/>
                  <a:pt x="4547" y="8100"/>
                </a:cubicBezTo>
                <a:cubicBezTo>
                  <a:pt x="5684" y="8100"/>
                  <a:pt x="5684" y="8100"/>
                  <a:pt x="6821" y="8100"/>
                </a:cubicBezTo>
                <a:lnTo>
                  <a:pt x="6821" y="9450"/>
                </a:lnTo>
                <a:cubicBezTo>
                  <a:pt x="6821" y="10800"/>
                  <a:pt x="7958" y="13500"/>
                  <a:pt x="9095" y="13500"/>
                </a:cubicBezTo>
                <a:cubicBezTo>
                  <a:pt x="10232" y="13500"/>
                  <a:pt x="10232" y="13500"/>
                  <a:pt x="10232" y="13500"/>
                </a:cubicBezTo>
                <a:lnTo>
                  <a:pt x="11368" y="13500"/>
                </a:lnTo>
                <a:cubicBezTo>
                  <a:pt x="12505" y="14850"/>
                  <a:pt x="12505" y="16200"/>
                  <a:pt x="13642" y="17550"/>
                </a:cubicBezTo>
                <a:lnTo>
                  <a:pt x="14779" y="17550"/>
                </a:lnTo>
                <a:cubicBezTo>
                  <a:pt x="14779" y="18900"/>
                  <a:pt x="14779" y="18900"/>
                  <a:pt x="14779" y="20250"/>
                </a:cubicBezTo>
                <a:cubicBezTo>
                  <a:pt x="14779" y="20250"/>
                  <a:pt x="14779" y="21600"/>
                  <a:pt x="15916" y="21600"/>
                </a:cubicBezTo>
                <a:cubicBezTo>
                  <a:pt x="15916" y="20250"/>
                  <a:pt x="15916" y="20250"/>
                  <a:pt x="15916" y="20250"/>
                </a:cubicBezTo>
                <a:cubicBezTo>
                  <a:pt x="15916" y="18900"/>
                  <a:pt x="18189" y="17550"/>
                  <a:pt x="18189" y="16200"/>
                </a:cubicBezTo>
                <a:cubicBezTo>
                  <a:pt x="18189" y="14850"/>
                  <a:pt x="17053" y="14850"/>
                  <a:pt x="17053" y="14850"/>
                </a:cubicBezTo>
                <a:cubicBezTo>
                  <a:pt x="19326" y="14850"/>
                  <a:pt x="21600" y="13500"/>
                  <a:pt x="21600" y="13500"/>
                </a:cubicBezTo>
                <a:cubicBezTo>
                  <a:pt x="21600" y="12150"/>
                  <a:pt x="20463" y="12150"/>
                  <a:pt x="21600" y="10800"/>
                </a:cubicBezTo>
                <a:cubicBezTo>
                  <a:pt x="20463" y="10800"/>
                  <a:pt x="20463" y="10800"/>
                  <a:pt x="20463" y="10800"/>
                </a:cubicBezTo>
                <a:lnTo>
                  <a:pt x="20463" y="10800"/>
                </a:lnTo>
                <a:lnTo>
                  <a:pt x="20463" y="9450"/>
                </a:lnTo>
                <a:lnTo>
                  <a:pt x="20463" y="9450"/>
                </a:lnTo>
                <a:cubicBezTo>
                  <a:pt x="20463" y="9450"/>
                  <a:pt x="21600" y="9450"/>
                  <a:pt x="21600" y="8100"/>
                </a:cubicBezTo>
                <a:lnTo>
                  <a:pt x="21600" y="8100"/>
                </a:lnTo>
                <a:lnTo>
                  <a:pt x="20463" y="8100"/>
                </a:lnTo>
                <a:lnTo>
                  <a:pt x="20463" y="8100"/>
                </a:lnTo>
                <a:cubicBezTo>
                  <a:pt x="20463" y="8100"/>
                  <a:pt x="20463" y="8100"/>
                  <a:pt x="20463" y="6750"/>
                </a:cubicBezTo>
                <a:lnTo>
                  <a:pt x="20463" y="6750"/>
                </a:lnTo>
                <a:lnTo>
                  <a:pt x="20463" y="6750"/>
                </a:lnTo>
                <a:lnTo>
                  <a:pt x="20463" y="6750"/>
                </a:lnTo>
                <a:lnTo>
                  <a:pt x="20463" y="6750"/>
                </a:lnTo>
                <a:cubicBezTo>
                  <a:pt x="19326" y="6750"/>
                  <a:pt x="19326" y="6750"/>
                  <a:pt x="19326" y="6750"/>
                </a:cubicBezTo>
                <a:cubicBezTo>
                  <a:pt x="19326" y="6750"/>
                  <a:pt x="19326" y="6750"/>
                  <a:pt x="19326" y="8100"/>
                </a:cubicBezTo>
                <a:cubicBezTo>
                  <a:pt x="19326" y="8100"/>
                  <a:pt x="18189" y="8100"/>
                  <a:pt x="17053" y="8100"/>
                </a:cubicBezTo>
                <a:cubicBezTo>
                  <a:pt x="17053" y="8100"/>
                  <a:pt x="15916" y="8100"/>
                  <a:pt x="15916" y="6750"/>
                </a:cubicBezTo>
                <a:cubicBezTo>
                  <a:pt x="15916" y="6750"/>
                  <a:pt x="15916" y="6750"/>
                  <a:pt x="15916" y="5400"/>
                </a:cubicBezTo>
                <a:cubicBezTo>
                  <a:pt x="14779" y="5400"/>
                  <a:pt x="13642" y="1350"/>
                  <a:pt x="13642" y="1350"/>
                </a:cubicBezTo>
                <a:lnTo>
                  <a:pt x="13642" y="1350"/>
                </a:lnTo>
                <a:lnTo>
                  <a:pt x="13642" y="0"/>
                </a:lnTo>
                <a:lnTo>
                  <a:pt x="13642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2" name="Фигура"/>
          <p:cNvSpPr/>
          <p:nvPr/>
        </p:nvSpPr>
        <p:spPr>
          <a:xfrm rot="480000">
            <a:off x="2827429" y="3278319"/>
            <a:ext cx="225426" cy="17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257"/>
                </a:moveTo>
                <a:cubicBezTo>
                  <a:pt x="18900" y="12343"/>
                  <a:pt x="13500" y="12343"/>
                  <a:pt x="13500" y="15429"/>
                </a:cubicBezTo>
                <a:cubicBezTo>
                  <a:pt x="13500" y="18514"/>
                  <a:pt x="13500" y="18514"/>
                  <a:pt x="13500" y="18514"/>
                </a:cubicBezTo>
                <a:lnTo>
                  <a:pt x="10800" y="21600"/>
                </a:lnTo>
                <a:cubicBezTo>
                  <a:pt x="8100" y="21600"/>
                  <a:pt x="8100" y="18514"/>
                  <a:pt x="8100" y="18514"/>
                </a:cubicBezTo>
                <a:cubicBezTo>
                  <a:pt x="5400" y="18514"/>
                  <a:pt x="5400" y="18514"/>
                  <a:pt x="2700" y="21600"/>
                </a:cubicBezTo>
                <a:cubicBezTo>
                  <a:pt x="2700" y="18514"/>
                  <a:pt x="0" y="15429"/>
                  <a:pt x="0" y="15429"/>
                </a:cubicBezTo>
                <a:cubicBezTo>
                  <a:pt x="0" y="15429"/>
                  <a:pt x="2700" y="15429"/>
                  <a:pt x="2700" y="12343"/>
                </a:cubicBezTo>
                <a:cubicBezTo>
                  <a:pt x="2700" y="12343"/>
                  <a:pt x="0" y="12343"/>
                  <a:pt x="0" y="9257"/>
                </a:cubicBezTo>
                <a:lnTo>
                  <a:pt x="5400" y="6171"/>
                </a:lnTo>
                <a:cubicBezTo>
                  <a:pt x="5400" y="3086"/>
                  <a:pt x="5400" y="0"/>
                  <a:pt x="10800" y="0"/>
                </a:cubicBezTo>
                <a:lnTo>
                  <a:pt x="16200" y="0"/>
                </a:lnTo>
                <a:cubicBezTo>
                  <a:pt x="18900" y="3086"/>
                  <a:pt x="16200" y="6171"/>
                  <a:pt x="18900" y="6171"/>
                </a:cubicBezTo>
                <a:lnTo>
                  <a:pt x="18900" y="9257"/>
                </a:lnTo>
                <a:lnTo>
                  <a:pt x="18900" y="9257"/>
                </a:lnTo>
                <a:lnTo>
                  <a:pt x="21600" y="9257"/>
                </a:lnTo>
                <a:lnTo>
                  <a:pt x="21600" y="9257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3" name="Фигура"/>
          <p:cNvSpPr/>
          <p:nvPr/>
        </p:nvSpPr>
        <p:spPr>
          <a:xfrm rot="480000">
            <a:off x="5624741" y="4866194"/>
            <a:ext cx="841376" cy="468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21600"/>
                </a:moveTo>
                <a:cubicBezTo>
                  <a:pt x="3600" y="19326"/>
                  <a:pt x="5040" y="18189"/>
                  <a:pt x="6480" y="17053"/>
                </a:cubicBezTo>
                <a:cubicBezTo>
                  <a:pt x="8640" y="15916"/>
                  <a:pt x="12240" y="17053"/>
                  <a:pt x="12240" y="18189"/>
                </a:cubicBezTo>
                <a:cubicBezTo>
                  <a:pt x="11520" y="20463"/>
                  <a:pt x="13680" y="20463"/>
                  <a:pt x="15840" y="20463"/>
                </a:cubicBezTo>
                <a:cubicBezTo>
                  <a:pt x="18720" y="20463"/>
                  <a:pt x="20880" y="20463"/>
                  <a:pt x="20880" y="17053"/>
                </a:cubicBezTo>
                <a:cubicBezTo>
                  <a:pt x="20880" y="15916"/>
                  <a:pt x="19440" y="15916"/>
                  <a:pt x="19440" y="13642"/>
                </a:cubicBezTo>
                <a:cubicBezTo>
                  <a:pt x="19440" y="11368"/>
                  <a:pt x="20880" y="9095"/>
                  <a:pt x="20880" y="7958"/>
                </a:cubicBezTo>
                <a:cubicBezTo>
                  <a:pt x="20880" y="7958"/>
                  <a:pt x="20160" y="6821"/>
                  <a:pt x="20160" y="5684"/>
                </a:cubicBezTo>
                <a:cubicBezTo>
                  <a:pt x="20160" y="5684"/>
                  <a:pt x="20160" y="5684"/>
                  <a:pt x="20160" y="4547"/>
                </a:cubicBezTo>
                <a:cubicBezTo>
                  <a:pt x="20880" y="4547"/>
                  <a:pt x="20160" y="4547"/>
                  <a:pt x="20160" y="3411"/>
                </a:cubicBezTo>
                <a:cubicBezTo>
                  <a:pt x="20880" y="3411"/>
                  <a:pt x="21600" y="3411"/>
                  <a:pt x="21600" y="2274"/>
                </a:cubicBezTo>
                <a:lnTo>
                  <a:pt x="20880" y="2274"/>
                </a:lnTo>
                <a:cubicBezTo>
                  <a:pt x="20160" y="2274"/>
                  <a:pt x="20160" y="2274"/>
                  <a:pt x="20160" y="2274"/>
                </a:cubicBezTo>
                <a:cubicBezTo>
                  <a:pt x="18720" y="2274"/>
                  <a:pt x="18000" y="1137"/>
                  <a:pt x="17280" y="1137"/>
                </a:cubicBezTo>
                <a:cubicBezTo>
                  <a:pt x="17280" y="0"/>
                  <a:pt x="17280" y="0"/>
                  <a:pt x="16560" y="0"/>
                </a:cubicBezTo>
                <a:cubicBezTo>
                  <a:pt x="15840" y="0"/>
                  <a:pt x="15840" y="0"/>
                  <a:pt x="15840" y="0"/>
                </a:cubicBezTo>
                <a:lnTo>
                  <a:pt x="15840" y="1137"/>
                </a:lnTo>
                <a:cubicBezTo>
                  <a:pt x="14400" y="1137"/>
                  <a:pt x="12960" y="1137"/>
                  <a:pt x="12240" y="2274"/>
                </a:cubicBezTo>
                <a:cubicBezTo>
                  <a:pt x="11520" y="2274"/>
                  <a:pt x="12240" y="3411"/>
                  <a:pt x="11520" y="4547"/>
                </a:cubicBezTo>
                <a:cubicBezTo>
                  <a:pt x="11520" y="4547"/>
                  <a:pt x="11520" y="4547"/>
                  <a:pt x="10800" y="4547"/>
                </a:cubicBezTo>
                <a:cubicBezTo>
                  <a:pt x="10080" y="7958"/>
                  <a:pt x="9360" y="11368"/>
                  <a:pt x="7200" y="11368"/>
                </a:cubicBezTo>
                <a:cubicBezTo>
                  <a:pt x="6480" y="11368"/>
                  <a:pt x="6480" y="11368"/>
                  <a:pt x="5760" y="10232"/>
                </a:cubicBezTo>
                <a:lnTo>
                  <a:pt x="5760" y="10232"/>
                </a:lnTo>
                <a:lnTo>
                  <a:pt x="4320" y="10232"/>
                </a:lnTo>
                <a:lnTo>
                  <a:pt x="4320" y="10232"/>
                </a:lnTo>
                <a:lnTo>
                  <a:pt x="3600" y="9095"/>
                </a:lnTo>
                <a:cubicBezTo>
                  <a:pt x="3600" y="9095"/>
                  <a:pt x="3600" y="9095"/>
                  <a:pt x="2880" y="9095"/>
                </a:cubicBezTo>
                <a:cubicBezTo>
                  <a:pt x="2880" y="10232"/>
                  <a:pt x="2880" y="10232"/>
                  <a:pt x="2880" y="10232"/>
                </a:cubicBezTo>
                <a:cubicBezTo>
                  <a:pt x="2880" y="11368"/>
                  <a:pt x="1440" y="12505"/>
                  <a:pt x="720" y="12505"/>
                </a:cubicBezTo>
                <a:lnTo>
                  <a:pt x="720" y="12505"/>
                </a:lnTo>
                <a:lnTo>
                  <a:pt x="0" y="12505"/>
                </a:lnTo>
                <a:lnTo>
                  <a:pt x="0" y="12505"/>
                </a:lnTo>
                <a:lnTo>
                  <a:pt x="0" y="12505"/>
                </a:lnTo>
                <a:cubicBezTo>
                  <a:pt x="720" y="13642"/>
                  <a:pt x="720" y="13642"/>
                  <a:pt x="720" y="14779"/>
                </a:cubicBezTo>
                <a:cubicBezTo>
                  <a:pt x="720" y="17053"/>
                  <a:pt x="2160" y="17053"/>
                  <a:pt x="2160" y="18189"/>
                </a:cubicBezTo>
                <a:lnTo>
                  <a:pt x="2160" y="18189"/>
                </a:lnTo>
                <a:lnTo>
                  <a:pt x="2160" y="18189"/>
                </a:lnTo>
                <a:lnTo>
                  <a:pt x="2160" y="18189"/>
                </a:lnTo>
                <a:cubicBezTo>
                  <a:pt x="1440" y="19326"/>
                  <a:pt x="1440" y="19326"/>
                  <a:pt x="1440" y="19326"/>
                </a:cubicBezTo>
                <a:cubicBezTo>
                  <a:pt x="1440" y="20463"/>
                  <a:pt x="2160" y="21600"/>
                  <a:pt x="2160" y="21600"/>
                </a:cubicBezTo>
                <a:lnTo>
                  <a:pt x="2160" y="21600"/>
                </a:lnTo>
                <a:lnTo>
                  <a:pt x="2160" y="21600"/>
                </a:lnTo>
                <a:lnTo>
                  <a:pt x="216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4" name="Фигура"/>
          <p:cNvSpPr/>
          <p:nvPr/>
        </p:nvSpPr>
        <p:spPr>
          <a:xfrm rot="480000">
            <a:off x="5594647" y="4621369"/>
            <a:ext cx="309563" cy="496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0"/>
                </a:moveTo>
                <a:lnTo>
                  <a:pt x="5891" y="0"/>
                </a:lnTo>
                <a:lnTo>
                  <a:pt x="5891" y="0"/>
                </a:lnTo>
                <a:cubicBezTo>
                  <a:pt x="3927" y="1080"/>
                  <a:pt x="3927" y="1080"/>
                  <a:pt x="3927" y="1080"/>
                </a:cubicBezTo>
                <a:cubicBezTo>
                  <a:pt x="3927" y="2160"/>
                  <a:pt x="3927" y="2160"/>
                  <a:pt x="3927" y="3240"/>
                </a:cubicBezTo>
                <a:cubicBezTo>
                  <a:pt x="3927" y="4320"/>
                  <a:pt x="3927" y="5400"/>
                  <a:pt x="3927" y="5400"/>
                </a:cubicBezTo>
                <a:cubicBezTo>
                  <a:pt x="3927" y="6480"/>
                  <a:pt x="3927" y="6480"/>
                  <a:pt x="3927" y="6480"/>
                </a:cubicBezTo>
                <a:cubicBezTo>
                  <a:pt x="7855" y="6480"/>
                  <a:pt x="7855" y="6480"/>
                  <a:pt x="7855" y="7560"/>
                </a:cubicBezTo>
                <a:cubicBezTo>
                  <a:pt x="7855" y="8640"/>
                  <a:pt x="5891" y="9720"/>
                  <a:pt x="5891" y="10800"/>
                </a:cubicBezTo>
                <a:cubicBezTo>
                  <a:pt x="5891" y="11880"/>
                  <a:pt x="5891" y="12960"/>
                  <a:pt x="5891" y="14040"/>
                </a:cubicBezTo>
                <a:cubicBezTo>
                  <a:pt x="5891" y="17280"/>
                  <a:pt x="0" y="17280"/>
                  <a:pt x="0" y="19440"/>
                </a:cubicBezTo>
                <a:lnTo>
                  <a:pt x="0" y="19440"/>
                </a:lnTo>
                <a:lnTo>
                  <a:pt x="0" y="19440"/>
                </a:lnTo>
                <a:lnTo>
                  <a:pt x="0" y="19440"/>
                </a:lnTo>
                <a:lnTo>
                  <a:pt x="0" y="19440"/>
                </a:lnTo>
                <a:cubicBezTo>
                  <a:pt x="0" y="20520"/>
                  <a:pt x="0" y="20520"/>
                  <a:pt x="0" y="20520"/>
                </a:cubicBezTo>
                <a:cubicBezTo>
                  <a:pt x="0" y="21600"/>
                  <a:pt x="1964" y="21600"/>
                  <a:pt x="1964" y="21600"/>
                </a:cubicBezTo>
                <a:cubicBezTo>
                  <a:pt x="3927" y="21600"/>
                  <a:pt x="3927" y="20520"/>
                  <a:pt x="3927" y="20520"/>
                </a:cubicBezTo>
                <a:lnTo>
                  <a:pt x="3927" y="20520"/>
                </a:lnTo>
                <a:lnTo>
                  <a:pt x="3927" y="20520"/>
                </a:lnTo>
                <a:lnTo>
                  <a:pt x="5891" y="20520"/>
                </a:lnTo>
                <a:lnTo>
                  <a:pt x="5891" y="20520"/>
                </a:lnTo>
                <a:cubicBezTo>
                  <a:pt x="7855" y="20520"/>
                  <a:pt x="11782" y="19440"/>
                  <a:pt x="11782" y="18360"/>
                </a:cubicBezTo>
                <a:cubicBezTo>
                  <a:pt x="11782" y="18360"/>
                  <a:pt x="11782" y="18360"/>
                  <a:pt x="11782" y="17280"/>
                </a:cubicBezTo>
                <a:cubicBezTo>
                  <a:pt x="13745" y="17280"/>
                  <a:pt x="13745" y="17280"/>
                  <a:pt x="13745" y="17280"/>
                </a:cubicBezTo>
                <a:cubicBezTo>
                  <a:pt x="13745" y="15120"/>
                  <a:pt x="17673" y="15120"/>
                  <a:pt x="19636" y="14040"/>
                </a:cubicBezTo>
                <a:cubicBezTo>
                  <a:pt x="19636" y="14040"/>
                  <a:pt x="19636" y="12960"/>
                  <a:pt x="19636" y="11880"/>
                </a:cubicBezTo>
                <a:cubicBezTo>
                  <a:pt x="19636" y="11880"/>
                  <a:pt x="21600" y="11880"/>
                  <a:pt x="21600" y="10800"/>
                </a:cubicBezTo>
                <a:cubicBezTo>
                  <a:pt x="21600" y="10800"/>
                  <a:pt x="21600" y="10800"/>
                  <a:pt x="21600" y="9720"/>
                </a:cubicBezTo>
                <a:cubicBezTo>
                  <a:pt x="17673" y="8640"/>
                  <a:pt x="19636" y="4320"/>
                  <a:pt x="15709" y="3240"/>
                </a:cubicBezTo>
                <a:cubicBezTo>
                  <a:pt x="13745" y="3240"/>
                  <a:pt x="13745" y="2160"/>
                  <a:pt x="11782" y="2160"/>
                </a:cubicBezTo>
                <a:lnTo>
                  <a:pt x="9818" y="2160"/>
                </a:lnTo>
                <a:cubicBezTo>
                  <a:pt x="7855" y="2160"/>
                  <a:pt x="5891" y="1080"/>
                  <a:pt x="5891" y="0"/>
                </a:cubicBezTo>
                <a:lnTo>
                  <a:pt x="5891" y="0"/>
                </a:lnTo>
                <a:lnTo>
                  <a:pt x="5891" y="0"/>
                </a:lnTo>
                <a:lnTo>
                  <a:pt x="5891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5" name="Фигура"/>
          <p:cNvSpPr/>
          <p:nvPr/>
        </p:nvSpPr>
        <p:spPr>
          <a:xfrm rot="480000">
            <a:off x="1430455" y="3752923"/>
            <a:ext cx="139701" cy="198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600" y="10800"/>
                </a:lnTo>
                <a:cubicBezTo>
                  <a:pt x="21600" y="8100"/>
                  <a:pt x="12960" y="2700"/>
                  <a:pt x="8640" y="2700"/>
                </a:cubicBezTo>
                <a:lnTo>
                  <a:pt x="4320" y="0"/>
                </a:lnTo>
                <a:lnTo>
                  <a:pt x="4320" y="0"/>
                </a:lnTo>
                <a:lnTo>
                  <a:pt x="0" y="0"/>
                </a:lnTo>
                <a:lnTo>
                  <a:pt x="0" y="2700"/>
                </a:lnTo>
                <a:lnTo>
                  <a:pt x="0" y="2700"/>
                </a:lnTo>
                <a:cubicBezTo>
                  <a:pt x="0" y="2700"/>
                  <a:pt x="4320" y="5400"/>
                  <a:pt x="8640" y="5400"/>
                </a:cubicBezTo>
                <a:cubicBezTo>
                  <a:pt x="8640" y="5400"/>
                  <a:pt x="8640" y="5400"/>
                  <a:pt x="12960" y="5400"/>
                </a:cubicBezTo>
                <a:cubicBezTo>
                  <a:pt x="12960" y="5400"/>
                  <a:pt x="12960" y="5400"/>
                  <a:pt x="12960" y="8100"/>
                </a:cubicBezTo>
                <a:cubicBezTo>
                  <a:pt x="12960" y="8100"/>
                  <a:pt x="8640" y="10800"/>
                  <a:pt x="4320" y="10800"/>
                </a:cubicBezTo>
                <a:cubicBezTo>
                  <a:pt x="4320" y="13500"/>
                  <a:pt x="8640" y="16200"/>
                  <a:pt x="4320" y="16200"/>
                </a:cubicBezTo>
                <a:cubicBezTo>
                  <a:pt x="4320" y="13500"/>
                  <a:pt x="4320" y="13500"/>
                  <a:pt x="0" y="13500"/>
                </a:cubicBezTo>
                <a:cubicBezTo>
                  <a:pt x="0" y="13500"/>
                  <a:pt x="0" y="13500"/>
                  <a:pt x="0" y="16200"/>
                </a:cubicBezTo>
                <a:cubicBezTo>
                  <a:pt x="0" y="18900"/>
                  <a:pt x="0" y="21600"/>
                  <a:pt x="4320" y="21600"/>
                </a:cubicBezTo>
                <a:cubicBezTo>
                  <a:pt x="8640" y="21600"/>
                  <a:pt x="12960" y="16200"/>
                  <a:pt x="12960" y="13500"/>
                </a:cubicBezTo>
                <a:cubicBezTo>
                  <a:pt x="17280" y="13500"/>
                  <a:pt x="17280" y="13500"/>
                  <a:pt x="17280" y="13500"/>
                </a:cubicBezTo>
                <a:lnTo>
                  <a:pt x="17280" y="16200"/>
                </a:lnTo>
                <a:cubicBezTo>
                  <a:pt x="21600" y="16200"/>
                  <a:pt x="17280" y="10800"/>
                  <a:pt x="21600" y="10800"/>
                </a:cubicBezTo>
                <a:lnTo>
                  <a:pt x="21600" y="10800"/>
                </a:lnTo>
                <a:lnTo>
                  <a:pt x="216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6" name="Фигура"/>
          <p:cNvSpPr/>
          <p:nvPr/>
        </p:nvSpPr>
        <p:spPr>
          <a:xfrm rot="480000">
            <a:off x="1714747" y="3818209"/>
            <a:ext cx="479426" cy="446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35" y="1200"/>
                </a:moveTo>
                <a:cubicBezTo>
                  <a:pt x="11435" y="2400"/>
                  <a:pt x="11435" y="1200"/>
                  <a:pt x="11435" y="1200"/>
                </a:cubicBezTo>
                <a:cubicBezTo>
                  <a:pt x="11435" y="2400"/>
                  <a:pt x="11435" y="2400"/>
                  <a:pt x="12706" y="2400"/>
                </a:cubicBezTo>
                <a:lnTo>
                  <a:pt x="12706" y="2400"/>
                </a:lnTo>
                <a:lnTo>
                  <a:pt x="12706" y="2400"/>
                </a:lnTo>
                <a:lnTo>
                  <a:pt x="13976" y="2400"/>
                </a:lnTo>
                <a:lnTo>
                  <a:pt x="13976" y="2400"/>
                </a:lnTo>
                <a:lnTo>
                  <a:pt x="13976" y="2400"/>
                </a:lnTo>
                <a:cubicBezTo>
                  <a:pt x="13976" y="4800"/>
                  <a:pt x="11435" y="4800"/>
                  <a:pt x="10165" y="6000"/>
                </a:cubicBezTo>
                <a:cubicBezTo>
                  <a:pt x="8894" y="6000"/>
                  <a:pt x="10165" y="6000"/>
                  <a:pt x="8894" y="6000"/>
                </a:cubicBezTo>
                <a:cubicBezTo>
                  <a:pt x="8894" y="7200"/>
                  <a:pt x="8894" y="7200"/>
                  <a:pt x="8894" y="7200"/>
                </a:cubicBezTo>
                <a:cubicBezTo>
                  <a:pt x="7624" y="7200"/>
                  <a:pt x="7624" y="7200"/>
                  <a:pt x="7624" y="7200"/>
                </a:cubicBezTo>
                <a:cubicBezTo>
                  <a:pt x="6353" y="7200"/>
                  <a:pt x="6353" y="6000"/>
                  <a:pt x="6353" y="4800"/>
                </a:cubicBezTo>
                <a:cubicBezTo>
                  <a:pt x="6353" y="3600"/>
                  <a:pt x="3812" y="3600"/>
                  <a:pt x="3812" y="1200"/>
                </a:cubicBezTo>
                <a:lnTo>
                  <a:pt x="3812" y="1200"/>
                </a:lnTo>
                <a:lnTo>
                  <a:pt x="3812" y="1200"/>
                </a:lnTo>
                <a:lnTo>
                  <a:pt x="3812" y="1200"/>
                </a:lnTo>
                <a:cubicBezTo>
                  <a:pt x="2541" y="2400"/>
                  <a:pt x="2541" y="2400"/>
                  <a:pt x="2541" y="2400"/>
                </a:cubicBezTo>
                <a:cubicBezTo>
                  <a:pt x="1271" y="2400"/>
                  <a:pt x="1271" y="2400"/>
                  <a:pt x="1271" y="2400"/>
                </a:cubicBezTo>
                <a:cubicBezTo>
                  <a:pt x="0" y="2400"/>
                  <a:pt x="0" y="2400"/>
                  <a:pt x="0" y="3600"/>
                </a:cubicBezTo>
                <a:cubicBezTo>
                  <a:pt x="0" y="3600"/>
                  <a:pt x="0" y="4800"/>
                  <a:pt x="1271" y="4800"/>
                </a:cubicBezTo>
                <a:cubicBezTo>
                  <a:pt x="1271" y="4800"/>
                  <a:pt x="1271" y="3600"/>
                  <a:pt x="2541" y="3600"/>
                </a:cubicBezTo>
                <a:cubicBezTo>
                  <a:pt x="2541" y="6000"/>
                  <a:pt x="3812" y="4800"/>
                  <a:pt x="3812" y="4800"/>
                </a:cubicBezTo>
                <a:cubicBezTo>
                  <a:pt x="5082" y="6000"/>
                  <a:pt x="5082" y="6000"/>
                  <a:pt x="5082" y="6000"/>
                </a:cubicBezTo>
                <a:cubicBezTo>
                  <a:pt x="5082" y="7200"/>
                  <a:pt x="7624" y="8400"/>
                  <a:pt x="7624" y="9600"/>
                </a:cubicBezTo>
                <a:cubicBezTo>
                  <a:pt x="7624" y="9600"/>
                  <a:pt x="6353" y="9600"/>
                  <a:pt x="6353" y="10800"/>
                </a:cubicBezTo>
                <a:cubicBezTo>
                  <a:pt x="6353" y="13200"/>
                  <a:pt x="10165" y="14400"/>
                  <a:pt x="10165" y="16800"/>
                </a:cubicBezTo>
                <a:lnTo>
                  <a:pt x="10165" y="18000"/>
                </a:lnTo>
                <a:cubicBezTo>
                  <a:pt x="10165" y="19200"/>
                  <a:pt x="11435" y="19200"/>
                  <a:pt x="12706" y="20400"/>
                </a:cubicBezTo>
                <a:lnTo>
                  <a:pt x="12706" y="21600"/>
                </a:lnTo>
                <a:lnTo>
                  <a:pt x="12706" y="21600"/>
                </a:lnTo>
                <a:lnTo>
                  <a:pt x="12706" y="21600"/>
                </a:lnTo>
                <a:lnTo>
                  <a:pt x="12706" y="21600"/>
                </a:lnTo>
                <a:cubicBezTo>
                  <a:pt x="13976" y="21600"/>
                  <a:pt x="15247" y="21600"/>
                  <a:pt x="16518" y="20400"/>
                </a:cubicBezTo>
                <a:cubicBezTo>
                  <a:pt x="16518" y="19200"/>
                  <a:pt x="17788" y="19200"/>
                  <a:pt x="17788" y="19200"/>
                </a:cubicBezTo>
                <a:lnTo>
                  <a:pt x="16518" y="18000"/>
                </a:lnTo>
                <a:cubicBezTo>
                  <a:pt x="16518" y="16800"/>
                  <a:pt x="17788" y="16800"/>
                  <a:pt x="17788" y="15600"/>
                </a:cubicBezTo>
                <a:lnTo>
                  <a:pt x="17788" y="14400"/>
                </a:lnTo>
                <a:cubicBezTo>
                  <a:pt x="17788" y="13200"/>
                  <a:pt x="17788" y="13200"/>
                  <a:pt x="17788" y="13200"/>
                </a:cubicBezTo>
                <a:cubicBezTo>
                  <a:pt x="19059" y="13200"/>
                  <a:pt x="19059" y="13200"/>
                  <a:pt x="19059" y="13200"/>
                </a:cubicBezTo>
                <a:cubicBezTo>
                  <a:pt x="19059" y="13200"/>
                  <a:pt x="21600" y="13200"/>
                  <a:pt x="21600" y="12000"/>
                </a:cubicBezTo>
                <a:cubicBezTo>
                  <a:pt x="21600" y="12000"/>
                  <a:pt x="20329" y="10800"/>
                  <a:pt x="20329" y="9600"/>
                </a:cubicBezTo>
                <a:cubicBezTo>
                  <a:pt x="20329" y="9600"/>
                  <a:pt x="21600" y="9600"/>
                  <a:pt x="21600" y="8400"/>
                </a:cubicBezTo>
                <a:lnTo>
                  <a:pt x="21600" y="8400"/>
                </a:lnTo>
                <a:lnTo>
                  <a:pt x="21600" y="8400"/>
                </a:lnTo>
                <a:lnTo>
                  <a:pt x="21600" y="8400"/>
                </a:lnTo>
                <a:cubicBezTo>
                  <a:pt x="20329" y="8400"/>
                  <a:pt x="20329" y="7200"/>
                  <a:pt x="20329" y="6000"/>
                </a:cubicBezTo>
                <a:cubicBezTo>
                  <a:pt x="20329" y="3600"/>
                  <a:pt x="19059" y="2400"/>
                  <a:pt x="19059" y="1200"/>
                </a:cubicBezTo>
                <a:lnTo>
                  <a:pt x="17788" y="1200"/>
                </a:lnTo>
                <a:cubicBezTo>
                  <a:pt x="16518" y="1200"/>
                  <a:pt x="16518" y="0"/>
                  <a:pt x="16518" y="0"/>
                </a:cubicBezTo>
                <a:cubicBezTo>
                  <a:pt x="16518" y="0"/>
                  <a:pt x="16518" y="1200"/>
                  <a:pt x="15247" y="1200"/>
                </a:cubicBezTo>
                <a:lnTo>
                  <a:pt x="13976" y="0"/>
                </a:lnTo>
                <a:cubicBezTo>
                  <a:pt x="12706" y="0"/>
                  <a:pt x="12706" y="1200"/>
                  <a:pt x="11435" y="1200"/>
                </a:cubicBezTo>
                <a:lnTo>
                  <a:pt x="11435" y="1200"/>
                </a:lnTo>
                <a:lnTo>
                  <a:pt x="11435" y="1200"/>
                </a:lnTo>
                <a:lnTo>
                  <a:pt x="11435" y="12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7" name="Фигура"/>
          <p:cNvSpPr/>
          <p:nvPr/>
        </p:nvSpPr>
        <p:spPr>
          <a:xfrm rot="480000">
            <a:off x="1660823" y="4172088"/>
            <a:ext cx="280988" cy="496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240"/>
                </a:moveTo>
                <a:cubicBezTo>
                  <a:pt x="21600" y="4320"/>
                  <a:pt x="19440" y="4320"/>
                  <a:pt x="19440" y="4320"/>
                </a:cubicBezTo>
                <a:cubicBezTo>
                  <a:pt x="19440" y="5400"/>
                  <a:pt x="19440" y="6480"/>
                  <a:pt x="21600" y="7560"/>
                </a:cubicBezTo>
                <a:cubicBezTo>
                  <a:pt x="21600" y="8640"/>
                  <a:pt x="17280" y="10800"/>
                  <a:pt x="17280" y="10800"/>
                </a:cubicBezTo>
                <a:cubicBezTo>
                  <a:pt x="12960" y="12960"/>
                  <a:pt x="17280" y="15120"/>
                  <a:pt x="15120" y="17280"/>
                </a:cubicBezTo>
                <a:cubicBezTo>
                  <a:pt x="15120" y="18360"/>
                  <a:pt x="15120" y="19440"/>
                  <a:pt x="15120" y="20520"/>
                </a:cubicBezTo>
                <a:cubicBezTo>
                  <a:pt x="15120" y="20520"/>
                  <a:pt x="15120" y="20520"/>
                  <a:pt x="12960" y="20520"/>
                </a:cubicBezTo>
                <a:lnTo>
                  <a:pt x="10800" y="20520"/>
                </a:lnTo>
                <a:cubicBezTo>
                  <a:pt x="8640" y="20520"/>
                  <a:pt x="8640" y="21600"/>
                  <a:pt x="6480" y="21600"/>
                </a:cubicBezTo>
                <a:lnTo>
                  <a:pt x="4320" y="20520"/>
                </a:lnTo>
                <a:lnTo>
                  <a:pt x="4320" y="20520"/>
                </a:lnTo>
                <a:lnTo>
                  <a:pt x="4320" y="17280"/>
                </a:lnTo>
                <a:lnTo>
                  <a:pt x="4320" y="17280"/>
                </a:lnTo>
                <a:cubicBezTo>
                  <a:pt x="2160" y="16200"/>
                  <a:pt x="2160" y="15120"/>
                  <a:pt x="2160" y="14040"/>
                </a:cubicBezTo>
                <a:cubicBezTo>
                  <a:pt x="2160" y="14040"/>
                  <a:pt x="0" y="14040"/>
                  <a:pt x="0" y="12960"/>
                </a:cubicBezTo>
                <a:cubicBezTo>
                  <a:pt x="0" y="10800"/>
                  <a:pt x="2160" y="9720"/>
                  <a:pt x="6480" y="9720"/>
                </a:cubicBezTo>
                <a:cubicBezTo>
                  <a:pt x="6480" y="9720"/>
                  <a:pt x="6480" y="10800"/>
                  <a:pt x="8640" y="10800"/>
                </a:cubicBezTo>
                <a:cubicBezTo>
                  <a:pt x="10800" y="10800"/>
                  <a:pt x="10800" y="9720"/>
                  <a:pt x="10800" y="8640"/>
                </a:cubicBezTo>
                <a:lnTo>
                  <a:pt x="12960" y="7560"/>
                </a:lnTo>
                <a:cubicBezTo>
                  <a:pt x="12960" y="6480"/>
                  <a:pt x="17280" y="6480"/>
                  <a:pt x="15120" y="6480"/>
                </a:cubicBezTo>
                <a:cubicBezTo>
                  <a:pt x="10800" y="5400"/>
                  <a:pt x="10800" y="5400"/>
                  <a:pt x="8640" y="4320"/>
                </a:cubicBezTo>
                <a:cubicBezTo>
                  <a:pt x="8640" y="3240"/>
                  <a:pt x="8640" y="3240"/>
                  <a:pt x="8640" y="2160"/>
                </a:cubicBezTo>
                <a:lnTo>
                  <a:pt x="10800" y="2160"/>
                </a:lnTo>
                <a:lnTo>
                  <a:pt x="10800" y="2160"/>
                </a:lnTo>
                <a:lnTo>
                  <a:pt x="10800" y="0"/>
                </a:lnTo>
                <a:lnTo>
                  <a:pt x="10800" y="0"/>
                </a:lnTo>
                <a:cubicBezTo>
                  <a:pt x="12960" y="0"/>
                  <a:pt x="15120" y="0"/>
                  <a:pt x="17280" y="0"/>
                </a:cubicBezTo>
                <a:cubicBezTo>
                  <a:pt x="17280" y="1080"/>
                  <a:pt x="19440" y="1080"/>
                  <a:pt x="21600" y="2160"/>
                </a:cubicBezTo>
                <a:lnTo>
                  <a:pt x="21600" y="3240"/>
                </a:lnTo>
                <a:lnTo>
                  <a:pt x="21600" y="3240"/>
                </a:lnTo>
                <a:lnTo>
                  <a:pt x="21600" y="3240"/>
                </a:lnTo>
                <a:lnTo>
                  <a:pt x="21600" y="324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8" name="Фигура"/>
          <p:cNvSpPr/>
          <p:nvPr/>
        </p:nvSpPr>
        <p:spPr>
          <a:xfrm rot="480000">
            <a:off x="1634884" y="4240039"/>
            <a:ext cx="243762" cy="173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45" h="21600" extrusionOk="0">
                <a:moveTo>
                  <a:pt x="11760" y="0"/>
                </a:moveTo>
                <a:lnTo>
                  <a:pt x="11760" y="0"/>
                </a:lnTo>
                <a:cubicBezTo>
                  <a:pt x="9600" y="0"/>
                  <a:pt x="9600" y="0"/>
                  <a:pt x="9600" y="0"/>
                </a:cubicBezTo>
                <a:cubicBezTo>
                  <a:pt x="7440" y="0"/>
                  <a:pt x="3120" y="0"/>
                  <a:pt x="3120" y="3086"/>
                </a:cubicBezTo>
                <a:lnTo>
                  <a:pt x="3120" y="6171"/>
                </a:lnTo>
                <a:cubicBezTo>
                  <a:pt x="3120" y="9257"/>
                  <a:pt x="3120" y="9257"/>
                  <a:pt x="960" y="9257"/>
                </a:cubicBezTo>
                <a:lnTo>
                  <a:pt x="960" y="9257"/>
                </a:lnTo>
                <a:cubicBezTo>
                  <a:pt x="-1200" y="9257"/>
                  <a:pt x="960" y="9257"/>
                  <a:pt x="960" y="12343"/>
                </a:cubicBezTo>
                <a:cubicBezTo>
                  <a:pt x="960" y="12343"/>
                  <a:pt x="3120" y="12343"/>
                  <a:pt x="3120" y="15429"/>
                </a:cubicBezTo>
                <a:cubicBezTo>
                  <a:pt x="5280" y="15429"/>
                  <a:pt x="3120" y="18514"/>
                  <a:pt x="5280" y="21600"/>
                </a:cubicBezTo>
                <a:lnTo>
                  <a:pt x="5280" y="21600"/>
                </a:lnTo>
                <a:lnTo>
                  <a:pt x="5280" y="21600"/>
                </a:lnTo>
                <a:lnTo>
                  <a:pt x="5280" y="21600"/>
                </a:lnTo>
                <a:cubicBezTo>
                  <a:pt x="5280" y="21600"/>
                  <a:pt x="7440" y="18514"/>
                  <a:pt x="9600" y="18514"/>
                </a:cubicBezTo>
                <a:cubicBezTo>
                  <a:pt x="9600" y="18514"/>
                  <a:pt x="9600" y="21600"/>
                  <a:pt x="11760" y="21600"/>
                </a:cubicBezTo>
                <a:cubicBezTo>
                  <a:pt x="13920" y="21600"/>
                  <a:pt x="13920" y="18514"/>
                  <a:pt x="13920" y="15429"/>
                </a:cubicBezTo>
                <a:lnTo>
                  <a:pt x="16080" y="12343"/>
                </a:lnTo>
                <a:cubicBezTo>
                  <a:pt x="16080" y="9257"/>
                  <a:pt x="20400" y="9257"/>
                  <a:pt x="18240" y="9257"/>
                </a:cubicBezTo>
                <a:cubicBezTo>
                  <a:pt x="13920" y="6171"/>
                  <a:pt x="13920" y="6171"/>
                  <a:pt x="11760" y="3086"/>
                </a:cubicBezTo>
                <a:lnTo>
                  <a:pt x="11760" y="3086"/>
                </a:lnTo>
                <a:lnTo>
                  <a:pt x="11760" y="0"/>
                </a:lnTo>
                <a:lnTo>
                  <a:pt x="1176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9" name="Фигура"/>
          <p:cNvSpPr/>
          <p:nvPr/>
        </p:nvSpPr>
        <p:spPr>
          <a:xfrm rot="480000">
            <a:off x="1428846" y="3956162"/>
            <a:ext cx="196851" cy="17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cubicBezTo>
                  <a:pt x="15429" y="3086"/>
                  <a:pt x="15429" y="3086"/>
                  <a:pt x="12343" y="3086"/>
                </a:cubicBezTo>
                <a:cubicBezTo>
                  <a:pt x="9257" y="3086"/>
                  <a:pt x="9257" y="0"/>
                  <a:pt x="6171" y="0"/>
                </a:cubicBezTo>
                <a:cubicBezTo>
                  <a:pt x="3086" y="0"/>
                  <a:pt x="0" y="3086"/>
                  <a:pt x="0" y="6171"/>
                </a:cubicBezTo>
                <a:cubicBezTo>
                  <a:pt x="0" y="9257"/>
                  <a:pt x="6171" y="18514"/>
                  <a:pt x="9257" y="21600"/>
                </a:cubicBezTo>
                <a:cubicBezTo>
                  <a:pt x="9257" y="18514"/>
                  <a:pt x="15429" y="15429"/>
                  <a:pt x="18514" y="15429"/>
                </a:cubicBezTo>
                <a:lnTo>
                  <a:pt x="18514" y="15429"/>
                </a:lnTo>
                <a:cubicBezTo>
                  <a:pt x="18514" y="12343"/>
                  <a:pt x="18514" y="12343"/>
                  <a:pt x="18514" y="9257"/>
                </a:cubicBezTo>
                <a:cubicBezTo>
                  <a:pt x="18514" y="9257"/>
                  <a:pt x="21600" y="9257"/>
                  <a:pt x="21600" y="6171"/>
                </a:cubicBezTo>
                <a:cubicBezTo>
                  <a:pt x="21600" y="3086"/>
                  <a:pt x="15429" y="3086"/>
                  <a:pt x="15429" y="0"/>
                </a:cubicBezTo>
                <a:lnTo>
                  <a:pt x="15429" y="0"/>
                </a:lnTo>
                <a:lnTo>
                  <a:pt x="15429" y="0"/>
                </a:lnTo>
                <a:lnTo>
                  <a:pt x="15429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0" name="Фигура"/>
          <p:cNvSpPr/>
          <p:nvPr/>
        </p:nvSpPr>
        <p:spPr>
          <a:xfrm rot="480000">
            <a:off x="1500247" y="4092711"/>
            <a:ext cx="227014" cy="123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7280"/>
                </a:moveTo>
                <a:cubicBezTo>
                  <a:pt x="21600" y="12960"/>
                  <a:pt x="21600" y="12960"/>
                  <a:pt x="21600" y="12960"/>
                </a:cubicBezTo>
                <a:cubicBezTo>
                  <a:pt x="18900" y="12960"/>
                  <a:pt x="18900" y="8640"/>
                  <a:pt x="18900" y="8640"/>
                </a:cubicBezTo>
                <a:cubicBezTo>
                  <a:pt x="13500" y="12960"/>
                  <a:pt x="13500" y="0"/>
                  <a:pt x="8100" y="0"/>
                </a:cubicBezTo>
                <a:cubicBezTo>
                  <a:pt x="5400" y="0"/>
                  <a:pt x="0" y="4320"/>
                  <a:pt x="0" y="8640"/>
                </a:cubicBezTo>
                <a:lnTo>
                  <a:pt x="2700" y="8640"/>
                </a:lnTo>
                <a:cubicBezTo>
                  <a:pt x="2700" y="12960"/>
                  <a:pt x="5400" y="21600"/>
                  <a:pt x="5400" y="21600"/>
                </a:cubicBezTo>
                <a:lnTo>
                  <a:pt x="10800" y="21600"/>
                </a:lnTo>
                <a:cubicBezTo>
                  <a:pt x="13500" y="21600"/>
                  <a:pt x="13500" y="21600"/>
                  <a:pt x="13500" y="21600"/>
                </a:cubicBezTo>
                <a:cubicBezTo>
                  <a:pt x="13500" y="21600"/>
                  <a:pt x="13500" y="21600"/>
                  <a:pt x="16200" y="21600"/>
                </a:cubicBezTo>
                <a:lnTo>
                  <a:pt x="16200" y="21600"/>
                </a:lnTo>
                <a:cubicBezTo>
                  <a:pt x="18900" y="21600"/>
                  <a:pt x="18900" y="17280"/>
                  <a:pt x="21600" y="17280"/>
                </a:cubicBezTo>
                <a:lnTo>
                  <a:pt x="21600" y="17280"/>
                </a:lnTo>
                <a:lnTo>
                  <a:pt x="18900" y="17280"/>
                </a:lnTo>
                <a:lnTo>
                  <a:pt x="18900" y="1728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1" name="Фигура"/>
          <p:cNvSpPr/>
          <p:nvPr/>
        </p:nvSpPr>
        <p:spPr>
          <a:xfrm rot="480000">
            <a:off x="1544687" y="4195879"/>
            <a:ext cx="193676" cy="103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43" y="21600"/>
                </a:moveTo>
                <a:lnTo>
                  <a:pt x="12343" y="21600"/>
                </a:lnTo>
                <a:cubicBezTo>
                  <a:pt x="15429" y="21600"/>
                  <a:pt x="15429" y="21600"/>
                  <a:pt x="15429" y="16200"/>
                </a:cubicBezTo>
                <a:lnTo>
                  <a:pt x="15429" y="10800"/>
                </a:lnTo>
                <a:cubicBezTo>
                  <a:pt x="15429" y="5400"/>
                  <a:pt x="18514" y="5400"/>
                  <a:pt x="21600" y="5400"/>
                </a:cubicBezTo>
                <a:cubicBezTo>
                  <a:pt x="21600" y="0"/>
                  <a:pt x="18514" y="0"/>
                  <a:pt x="18514" y="0"/>
                </a:cubicBezTo>
                <a:cubicBezTo>
                  <a:pt x="15429" y="0"/>
                  <a:pt x="15429" y="5400"/>
                  <a:pt x="12343" y="5400"/>
                </a:cubicBezTo>
                <a:lnTo>
                  <a:pt x="12343" y="5400"/>
                </a:lnTo>
                <a:cubicBezTo>
                  <a:pt x="9257" y="5400"/>
                  <a:pt x="9257" y="5400"/>
                  <a:pt x="9257" y="5400"/>
                </a:cubicBezTo>
                <a:cubicBezTo>
                  <a:pt x="9257" y="5400"/>
                  <a:pt x="9257" y="5400"/>
                  <a:pt x="6171" y="5400"/>
                </a:cubicBezTo>
                <a:lnTo>
                  <a:pt x="0" y="5400"/>
                </a:lnTo>
                <a:cubicBezTo>
                  <a:pt x="0" y="10800"/>
                  <a:pt x="3086" y="10800"/>
                  <a:pt x="3086" y="16200"/>
                </a:cubicBezTo>
                <a:lnTo>
                  <a:pt x="3086" y="16200"/>
                </a:lnTo>
                <a:cubicBezTo>
                  <a:pt x="3086" y="21600"/>
                  <a:pt x="9257" y="21600"/>
                  <a:pt x="12343" y="21600"/>
                </a:cubicBezTo>
                <a:lnTo>
                  <a:pt x="12343" y="21600"/>
                </a:lnTo>
                <a:lnTo>
                  <a:pt x="12343" y="21600"/>
                </a:lnTo>
                <a:lnTo>
                  <a:pt x="12343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2" name="Фигура"/>
          <p:cNvSpPr/>
          <p:nvPr/>
        </p:nvSpPr>
        <p:spPr>
          <a:xfrm rot="480000">
            <a:off x="3241860" y="3289454"/>
            <a:ext cx="280988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2960" y="21600"/>
                  <a:pt x="15120" y="19938"/>
                  <a:pt x="17280" y="19938"/>
                </a:cubicBezTo>
                <a:cubicBezTo>
                  <a:pt x="15120" y="18277"/>
                  <a:pt x="15120" y="18277"/>
                  <a:pt x="15120" y="18277"/>
                </a:cubicBezTo>
                <a:cubicBezTo>
                  <a:pt x="15120" y="16615"/>
                  <a:pt x="17280" y="16615"/>
                  <a:pt x="19440" y="14954"/>
                </a:cubicBezTo>
                <a:cubicBezTo>
                  <a:pt x="19440" y="14954"/>
                  <a:pt x="19440" y="13292"/>
                  <a:pt x="19440" y="11631"/>
                </a:cubicBezTo>
                <a:cubicBezTo>
                  <a:pt x="21600" y="9969"/>
                  <a:pt x="21600" y="6646"/>
                  <a:pt x="21600" y="4985"/>
                </a:cubicBezTo>
                <a:cubicBezTo>
                  <a:pt x="19440" y="3323"/>
                  <a:pt x="15120" y="0"/>
                  <a:pt x="12960" y="0"/>
                </a:cubicBezTo>
                <a:cubicBezTo>
                  <a:pt x="10800" y="0"/>
                  <a:pt x="10800" y="6646"/>
                  <a:pt x="8640" y="6646"/>
                </a:cubicBezTo>
                <a:cubicBezTo>
                  <a:pt x="6480" y="6646"/>
                  <a:pt x="6480" y="4985"/>
                  <a:pt x="6480" y="4985"/>
                </a:cubicBezTo>
                <a:lnTo>
                  <a:pt x="4320" y="6646"/>
                </a:lnTo>
                <a:cubicBezTo>
                  <a:pt x="4320" y="6646"/>
                  <a:pt x="4320" y="8308"/>
                  <a:pt x="2160" y="9969"/>
                </a:cubicBezTo>
                <a:cubicBezTo>
                  <a:pt x="2160" y="11631"/>
                  <a:pt x="0" y="11631"/>
                  <a:pt x="0" y="13292"/>
                </a:cubicBezTo>
                <a:lnTo>
                  <a:pt x="0" y="14954"/>
                </a:lnTo>
                <a:cubicBezTo>
                  <a:pt x="0" y="16615"/>
                  <a:pt x="0" y="16615"/>
                  <a:pt x="0" y="16615"/>
                </a:cubicBezTo>
                <a:cubicBezTo>
                  <a:pt x="0" y="18277"/>
                  <a:pt x="2160" y="18277"/>
                  <a:pt x="2160" y="18277"/>
                </a:cubicBezTo>
                <a:cubicBezTo>
                  <a:pt x="4320" y="18277"/>
                  <a:pt x="6480" y="18277"/>
                  <a:pt x="6480" y="18277"/>
                </a:cubicBezTo>
                <a:cubicBezTo>
                  <a:pt x="6480" y="16615"/>
                  <a:pt x="6480" y="16615"/>
                  <a:pt x="6480" y="16615"/>
                </a:cubicBezTo>
                <a:cubicBezTo>
                  <a:pt x="6480" y="16615"/>
                  <a:pt x="6480" y="16615"/>
                  <a:pt x="8640" y="16615"/>
                </a:cubicBezTo>
                <a:lnTo>
                  <a:pt x="8640" y="16615"/>
                </a:lnTo>
                <a:lnTo>
                  <a:pt x="8640" y="16615"/>
                </a:lnTo>
                <a:lnTo>
                  <a:pt x="8640" y="16615"/>
                </a:lnTo>
                <a:lnTo>
                  <a:pt x="8640" y="16615"/>
                </a:lnTo>
                <a:cubicBezTo>
                  <a:pt x="8640" y="18277"/>
                  <a:pt x="8640" y="18277"/>
                  <a:pt x="8640" y="18277"/>
                </a:cubicBezTo>
                <a:lnTo>
                  <a:pt x="8640" y="18277"/>
                </a:lnTo>
                <a:lnTo>
                  <a:pt x="10800" y="18277"/>
                </a:lnTo>
                <a:lnTo>
                  <a:pt x="10800" y="18277"/>
                </a:lnTo>
                <a:cubicBezTo>
                  <a:pt x="10800" y="19938"/>
                  <a:pt x="8640" y="19938"/>
                  <a:pt x="8640" y="19938"/>
                </a:cubicBezTo>
                <a:lnTo>
                  <a:pt x="8640" y="19938"/>
                </a:lnTo>
                <a:lnTo>
                  <a:pt x="8640" y="21600"/>
                </a:lnTo>
                <a:lnTo>
                  <a:pt x="8640" y="21600"/>
                </a:lnTo>
                <a:cubicBezTo>
                  <a:pt x="8640" y="21600"/>
                  <a:pt x="8640" y="21600"/>
                  <a:pt x="10800" y="21600"/>
                </a:cubicBezTo>
                <a:lnTo>
                  <a:pt x="10800" y="21600"/>
                </a:lnTo>
                <a:lnTo>
                  <a:pt x="10800" y="21600"/>
                </a:lnTo>
                <a:lnTo>
                  <a:pt x="108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3" name="Фигура"/>
          <p:cNvSpPr/>
          <p:nvPr/>
        </p:nvSpPr>
        <p:spPr>
          <a:xfrm rot="480000">
            <a:off x="5864980" y="2916849"/>
            <a:ext cx="1122363" cy="131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5706"/>
                </a:moveTo>
                <a:cubicBezTo>
                  <a:pt x="2160" y="6521"/>
                  <a:pt x="1620" y="6928"/>
                  <a:pt x="1080" y="7743"/>
                </a:cubicBezTo>
                <a:cubicBezTo>
                  <a:pt x="1080" y="7743"/>
                  <a:pt x="540" y="7743"/>
                  <a:pt x="540" y="8151"/>
                </a:cubicBezTo>
                <a:cubicBezTo>
                  <a:pt x="540" y="8558"/>
                  <a:pt x="540" y="8558"/>
                  <a:pt x="540" y="8558"/>
                </a:cubicBezTo>
                <a:cubicBezTo>
                  <a:pt x="540" y="8966"/>
                  <a:pt x="0" y="8966"/>
                  <a:pt x="0" y="9374"/>
                </a:cubicBezTo>
                <a:cubicBezTo>
                  <a:pt x="0" y="9781"/>
                  <a:pt x="540" y="9781"/>
                  <a:pt x="540" y="10189"/>
                </a:cubicBezTo>
                <a:lnTo>
                  <a:pt x="540" y="10596"/>
                </a:lnTo>
                <a:cubicBezTo>
                  <a:pt x="540" y="11411"/>
                  <a:pt x="1080" y="11411"/>
                  <a:pt x="1620" y="11411"/>
                </a:cubicBezTo>
                <a:cubicBezTo>
                  <a:pt x="2700" y="11411"/>
                  <a:pt x="3240" y="11819"/>
                  <a:pt x="3780" y="12634"/>
                </a:cubicBezTo>
                <a:cubicBezTo>
                  <a:pt x="3780" y="12634"/>
                  <a:pt x="3780" y="12634"/>
                  <a:pt x="3780" y="13042"/>
                </a:cubicBezTo>
                <a:cubicBezTo>
                  <a:pt x="3780" y="13042"/>
                  <a:pt x="3780" y="13449"/>
                  <a:pt x="3240" y="13449"/>
                </a:cubicBezTo>
                <a:cubicBezTo>
                  <a:pt x="3240" y="13857"/>
                  <a:pt x="3780" y="14264"/>
                  <a:pt x="3240" y="14264"/>
                </a:cubicBezTo>
                <a:cubicBezTo>
                  <a:pt x="3240" y="14672"/>
                  <a:pt x="2700" y="15079"/>
                  <a:pt x="2700" y="15487"/>
                </a:cubicBezTo>
                <a:cubicBezTo>
                  <a:pt x="2700" y="15894"/>
                  <a:pt x="2160" y="15487"/>
                  <a:pt x="2160" y="16302"/>
                </a:cubicBezTo>
                <a:cubicBezTo>
                  <a:pt x="2160" y="16709"/>
                  <a:pt x="2160" y="16709"/>
                  <a:pt x="2700" y="17117"/>
                </a:cubicBezTo>
                <a:lnTo>
                  <a:pt x="2700" y="17525"/>
                </a:lnTo>
                <a:cubicBezTo>
                  <a:pt x="2700" y="18340"/>
                  <a:pt x="2700" y="19155"/>
                  <a:pt x="3240" y="19155"/>
                </a:cubicBezTo>
                <a:cubicBezTo>
                  <a:pt x="3780" y="19155"/>
                  <a:pt x="4320" y="18747"/>
                  <a:pt x="4320" y="18340"/>
                </a:cubicBezTo>
                <a:cubicBezTo>
                  <a:pt x="4860" y="18340"/>
                  <a:pt x="4860" y="18340"/>
                  <a:pt x="4860" y="18340"/>
                </a:cubicBezTo>
                <a:cubicBezTo>
                  <a:pt x="4860" y="18340"/>
                  <a:pt x="4860" y="18340"/>
                  <a:pt x="4860" y="17932"/>
                </a:cubicBezTo>
                <a:cubicBezTo>
                  <a:pt x="4860" y="17932"/>
                  <a:pt x="4860" y="17932"/>
                  <a:pt x="4860" y="17525"/>
                </a:cubicBezTo>
                <a:lnTo>
                  <a:pt x="4860" y="17525"/>
                </a:lnTo>
                <a:lnTo>
                  <a:pt x="4860" y="17525"/>
                </a:lnTo>
                <a:lnTo>
                  <a:pt x="4860" y="17525"/>
                </a:lnTo>
                <a:cubicBezTo>
                  <a:pt x="5400" y="17932"/>
                  <a:pt x="5400" y="18340"/>
                  <a:pt x="5940" y="18340"/>
                </a:cubicBezTo>
                <a:cubicBezTo>
                  <a:pt x="6480" y="18340"/>
                  <a:pt x="6480" y="17932"/>
                  <a:pt x="7020" y="17932"/>
                </a:cubicBezTo>
                <a:cubicBezTo>
                  <a:pt x="7560" y="17932"/>
                  <a:pt x="8100" y="18340"/>
                  <a:pt x="8100" y="18747"/>
                </a:cubicBezTo>
                <a:cubicBezTo>
                  <a:pt x="8100" y="19562"/>
                  <a:pt x="7560" y="19970"/>
                  <a:pt x="7560" y="20377"/>
                </a:cubicBezTo>
                <a:cubicBezTo>
                  <a:pt x="7560" y="21192"/>
                  <a:pt x="8640" y="21192"/>
                  <a:pt x="9720" y="21192"/>
                </a:cubicBezTo>
                <a:cubicBezTo>
                  <a:pt x="10260" y="21192"/>
                  <a:pt x="10260" y="20785"/>
                  <a:pt x="10800" y="20785"/>
                </a:cubicBezTo>
                <a:cubicBezTo>
                  <a:pt x="11340" y="20377"/>
                  <a:pt x="11340" y="20785"/>
                  <a:pt x="11880" y="20377"/>
                </a:cubicBezTo>
                <a:cubicBezTo>
                  <a:pt x="12420" y="20377"/>
                  <a:pt x="12960" y="19970"/>
                  <a:pt x="13500" y="19562"/>
                </a:cubicBezTo>
                <a:cubicBezTo>
                  <a:pt x="14040" y="19970"/>
                  <a:pt x="15120" y="19970"/>
                  <a:pt x="15120" y="20377"/>
                </a:cubicBezTo>
                <a:lnTo>
                  <a:pt x="17280" y="20377"/>
                </a:lnTo>
                <a:cubicBezTo>
                  <a:pt x="17280" y="20377"/>
                  <a:pt x="17280" y="20785"/>
                  <a:pt x="17820" y="21192"/>
                </a:cubicBezTo>
                <a:cubicBezTo>
                  <a:pt x="17820" y="20785"/>
                  <a:pt x="18360" y="20785"/>
                  <a:pt x="18360" y="20785"/>
                </a:cubicBezTo>
                <a:cubicBezTo>
                  <a:pt x="18360" y="20785"/>
                  <a:pt x="18360" y="21192"/>
                  <a:pt x="18900" y="21192"/>
                </a:cubicBezTo>
                <a:lnTo>
                  <a:pt x="19980" y="21600"/>
                </a:lnTo>
                <a:cubicBezTo>
                  <a:pt x="20520" y="21600"/>
                  <a:pt x="20520" y="21600"/>
                  <a:pt x="20520" y="21600"/>
                </a:cubicBezTo>
                <a:lnTo>
                  <a:pt x="20520" y="21192"/>
                </a:lnTo>
                <a:cubicBezTo>
                  <a:pt x="20520" y="20785"/>
                  <a:pt x="21060" y="20785"/>
                  <a:pt x="21060" y="20785"/>
                </a:cubicBezTo>
                <a:lnTo>
                  <a:pt x="21060" y="20377"/>
                </a:lnTo>
                <a:cubicBezTo>
                  <a:pt x="21060" y="19970"/>
                  <a:pt x="19980" y="19970"/>
                  <a:pt x="19980" y="19970"/>
                </a:cubicBezTo>
                <a:cubicBezTo>
                  <a:pt x="19980" y="19155"/>
                  <a:pt x="21060" y="19155"/>
                  <a:pt x="21060" y="18747"/>
                </a:cubicBezTo>
                <a:lnTo>
                  <a:pt x="20520" y="18340"/>
                </a:lnTo>
                <a:lnTo>
                  <a:pt x="20520" y="18340"/>
                </a:lnTo>
                <a:lnTo>
                  <a:pt x="19440" y="18340"/>
                </a:lnTo>
                <a:lnTo>
                  <a:pt x="19440" y="18340"/>
                </a:lnTo>
                <a:cubicBezTo>
                  <a:pt x="19440" y="18340"/>
                  <a:pt x="19440" y="17932"/>
                  <a:pt x="19440" y="17525"/>
                </a:cubicBezTo>
                <a:cubicBezTo>
                  <a:pt x="19440" y="17117"/>
                  <a:pt x="19440" y="17117"/>
                  <a:pt x="19440" y="16709"/>
                </a:cubicBezTo>
                <a:lnTo>
                  <a:pt x="19440" y="16302"/>
                </a:lnTo>
                <a:cubicBezTo>
                  <a:pt x="19440" y="16302"/>
                  <a:pt x="19440" y="15894"/>
                  <a:pt x="19980" y="15894"/>
                </a:cubicBezTo>
                <a:lnTo>
                  <a:pt x="20520" y="15487"/>
                </a:lnTo>
                <a:cubicBezTo>
                  <a:pt x="20520" y="15079"/>
                  <a:pt x="20520" y="15079"/>
                  <a:pt x="20520" y="14672"/>
                </a:cubicBezTo>
                <a:lnTo>
                  <a:pt x="20520" y="14264"/>
                </a:lnTo>
                <a:lnTo>
                  <a:pt x="20520" y="13857"/>
                </a:lnTo>
                <a:cubicBezTo>
                  <a:pt x="20520" y="13449"/>
                  <a:pt x="19980" y="13449"/>
                  <a:pt x="19980" y="12634"/>
                </a:cubicBezTo>
                <a:cubicBezTo>
                  <a:pt x="19980" y="12226"/>
                  <a:pt x="20520" y="12226"/>
                  <a:pt x="20520" y="12226"/>
                </a:cubicBezTo>
                <a:cubicBezTo>
                  <a:pt x="20520" y="11819"/>
                  <a:pt x="19980" y="11819"/>
                  <a:pt x="19980" y="11411"/>
                </a:cubicBezTo>
                <a:cubicBezTo>
                  <a:pt x="19980" y="10596"/>
                  <a:pt x="21060" y="11004"/>
                  <a:pt x="21600" y="10596"/>
                </a:cubicBezTo>
                <a:lnTo>
                  <a:pt x="21600" y="10596"/>
                </a:lnTo>
                <a:lnTo>
                  <a:pt x="21600" y="10189"/>
                </a:lnTo>
                <a:lnTo>
                  <a:pt x="21600" y="10189"/>
                </a:lnTo>
                <a:lnTo>
                  <a:pt x="21060" y="10189"/>
                </a:lnTo>
                <a:lnTo>
                  <a:pt x="20520" y="10189"/>
                </a:lnTo>
                <a:cubicBezTo>
                  <a:pt x="19980" y="10189"/>
                  <a:pt x="19980" y="10189"/>
                  <a:pt x="19440" y="10189"/>
                </a:cubicBezTo>
                <a:cubicBezTo>
                  <a:pt x="19440" y="10189"/>
                  <a:pt x="18900" y="10189"/>
                  <a:pt x="18360" y="10189"/>
                </a:cubicBezTo>
                <a:cubicBezTo>
                  <a:pt x="18360" y="9374"/>
                  <a:pt x="18360" y="9374"/>
                  <a:pt x="18360" y="8966"/>
                </a:cubicBezTo>
                <a:cubicBezTo>
                  <a:pt x="18360" y="8558"/>
                  <a:pt x="18900" y="8558"/>
                  <a:pt x="18900" y="8151"/>
                </a:cubicBezTo>
                <a:cubicBezTo>
                  <a:pt x="18900" y="7336"/>
                  <a:pt x="17820" y="7336"/>
                  <a:pt x="17820" y="6521"/>
                </a:cubicBezTo>
                <a:cubicBezTo>
                  <a:pt x="17820" y="6113"/>
                  <a:pt x="18360" y="6113"/>
                  <a:pt x="17820" y="5706"/>
                </a:cubicBezTo>
                <a:cubicBezTo>
                  <a:pt x="17820" y="5298"/>
                  <a:pt x="17280" y="5298"/>
                  <a:pt x="16740" y="5298"/>
                </a:cubicBezTo>
                <a:cubicBezTo>
                  <a:pt x="17280" y="4891"/>
                  <a:pt x="17820" y="4891"/>
                  <a:pt x="17820" y="4483"/>
                </a:cubicBezTo>
                <a:cubicBezTo>
                  <a:pt x="17820" y="2853"/>
                  <a:pt x="17280" y="1223"/>
                  <a:pt x="16200" y="0"/>
                </a:cubicBezTo>
                <a:cubicBezTo>
                  <a:pt x="15660" y="408"/>
                  <a:pt x="15660" y="815"/>
                  <a:pt x="15120" y="815"/>
                </a:cubicBezTo>
                <a:cubicBezTo>
                  <a:pt x="15120" y="815"/>
                  <a:pt x="15120" y="408"/>
                  <a:pt x="14580" y="408"/>
                </a:cubicBezTo>
                <a:lnTo>
                  <a:pt x="14580" y="815"/>
                </a:lnTo>
                <a:cubicBezTo>
                  <a:pt x="14040" y="1223"/>
                  <a:pt x="13500" y="815"/>
                  <a:pt x="13500" y="815"/>
                </a:cubicBezTo>
                <a:cubicBezTo>
                  <a:pt x="12420" y="815"/>
                  <a:pt x="12420" y="815"/>
                  <a:pt x="11880" y="815"/>
                </a:cubicBezTo>
                <a:cubicBezTo>
                  <a:pt x="11340" y="815"/>
                  <a:pt x="11340" y="815"/>
                  <a:pt x="10800" y="815"/>
                </a:cubicBezTo>
                <a:cubicBezTo>
                  <a:pt x="10800" y="815"/>
                  <a:pt x="10800" y="0"/>
                  <a:pt x="10260" y="0"/>
                </a:cubicBezTo>
                <a:cubicBezTo>
                  <a:pt x="9720" y="0"/>
                  <a:pt x="9720" y="815"/>
                  <a:pt x="9180" y="815"/>
                </a:cubicBezTo>
                <a:cubicBezTo>
                  <a:pt x="9180" y="815"/>
                  <a:pt x="9180" y="815"/>
                  <a:pt x="8640" y="815"/>
                </a:cubicBezTo>
                <a:cubicBezTo>
                  <a:pt x="7560" y="815"/>
                  <a:pt x="7020" y="1630"/>
                  <a:pt x="6480" y="2038"/>
                </a:cubicBezTo>
                <a:cubicBezTo>
                  <a:pt x="5940" y="2038"/>
                  <a:pt x="5400" y="2853"/>
                  <a:pt x="5400" y="3260"/>
                </a:cubicBezTo>
                <a:cubicBezTo>
                  <a:pt x="5400" y="3260"/>
                  <a:pt x="5400" y="3668"/>
                  <a:pt x="4860" y="3668"/>
                </a:cubicBezTo>
                <a:lnTo>
                  <a:pt x="4860" y="3668"/>
                </a:lnTo>
                <a:cubicBezTo>
                  <a:pt x="3780" y="3668"/>
                  <a:pt x="3780" y="4891"/>
                  <a:pt x="2700" y="5706"/>
                </a:cubicBezTo>
                <a:lnTo>
                  <a:pt x="2700" y="5706"/>
                </a:lnTo>
                <a:lnTo>
                  <a:pt x="2700" y="5706"/>
                </a:lnTo>
                <a:lnTo>
                  <a:pt x="2700" y="5706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4" name="Фигура"/>
          <p:cNvSpPr/>
          <p:nvPr/>
        </p:nvSpPr>
        <p:spPr>
          <a:xfrm rot="480000">
            <a:off x="5553398" y="1877098"/>
            <a:ext cx="1487489" cy="1359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2" extrusionOk="0">
                <a:moveTo>
                  <a:pt x="2038" y="19538"/>
                </a:moveTo>
                <a:cubicBezTo>
                  <a:pt x="2445" y="19931"/>
                  <a:pt x="2853" y="21502"/>
                  <a:pt x="3668" y="21502"/>
                </a:cubicBezTo>
                <a:cubicBezTo>
                  <a:pt x="4075" y="21502"/>
                  <a:pt x="4075" y="20324"/>
                  <a:pt x="4891" y="20324"/>
                </a:cubicBezTo>
                <a:cubicBezTo>
                  <a:pt x="5706" y="20324"/>
                  <a:pt x="4891" y="21502"/>
                  <a:pt x="5706" y="21502"/>
                </a:cubicBezTo>
                <a:cubicBezTo>
                  <a:pt x="6521" y="21502"/>
                  <a:pt x="7336" y="21109"/>
                  <a:pt x="8558" y="21502"/>
                </a:cubicBezTo>
                <a:lnTo>
                  <a:pt x="8558" y="21502"/>
                </a:lnTo>
                <a:cubicBezTo>
                  <a:pt x="9374" y="20717"/>
                  <a:pt x="9374" y="19538"/>
                  <a:pt x="10189" y="19538"/>
                </a:cubicBezTo>
                <a:lnTo>
                  <a:pt x="10189" y="19538"/>
                </a:lnTo>
                <a:cubicBezTo>
                  <a:pt x="10596" y="19538"/>
                  <a:pt x="10596" y="19146"/>
                  <a:pt x="10596" y="19146"/>
                </a:cubicBezTo>
                <a:cubicBezTo>
                  <a:pt x="10596" y="18753"/>
                  <a:pt x="11004" y="17967"/>
                  <a:pt x="11411" y="17967"/>
                </a:cubicBezTo>
                <a:cubicBezTo>
                  <a:pt x="11819" y="17575"/>
                  <a:pt x="12226" y="16789"/>
                  <a:pt x="13042" y="16789"/>
                </a:cubicBezTo>
                <a:cubicBezTo>
                  <a:pt x="13449" y="16789"/>
                  <a:pt x="13449" y="16789"/>
                  <a:pt x="13449" y="16789"/>
                </a:cubicBezTo>
                <a:cubicBezTo>
                  <a:pt x="13857" y="16789"/>
                  <a:pt x="13857" y="16004"/>
                  <a:pt x="14264" y="16004"/>
                </a:cubicBezTo>
                <a:cubicBezTo>
                  <a:pt x="14672" y="16004"/>
                  <a:pt x="14672" y="16789"/>
                  <a:pt x="14672" y="16789"/>
                </a:cubicBezTo>
                <a:cubicBezTo>
                  <a:pt x="15079" y="16789"/>
                  <a:pt x="15079" y="16789"/>
                  <a:pt x="15487" y="16789"/>
                </a:cubicBezTo>
                <a:cubicBezTo>
                  <a:pt x="15894" y="16789"/>
                  <a:pt x="15894" y="16789"/>
                  <a:pt x="16709" y="16789"/>
                </a:cubicBezTo>
                <a:cubicBezTo>
                  <a:pt x="16709" y="16789"/>
                  <a:pt x="17117" y="17182"/>
                  <a:pt x="17525" y="16789"/>
                </a:cubicBezTo>
                <a:lnTo>
                  <a:pt x="17525" y="16397"/>
                </a:lnTo>
                <a:cubicBezTo>
                  <a:pt x="17932" y="16397"/>
                  <a:pt x="17932" y="16789"/>
                  <a:pt x="17932" y="16789"/>
                </a:cubicBezTo>
                <a:cubicBezTo>
                  <a:pt x="18340" y="16789"/>
                  <a:pt x="18340" y="16397"/>
                  <a:pt x="18747" y="16004"/>
                </a:cubicBezTo>
                <a:cubicBezTo>
                  <a:pt x="19155" y="16004"/>
                  <a:pt x="19562" y="15218"/>
                  <a:pt x="19562" y="15218"/>
                </a:cubicBezTo>
                <a:cubicBezTo>
                  <a:pt x="19970" y="15218"/>
                  <a:pt x="20377" y="15218"/>
                  <a:pt x="20377" y="14826"/>
                </a:cubicBezTo>
                <a:cubicBezTo>
                  <a:pt x="20377" y="14433"/>
                  <a:pt x="20377" y="14433"/>
                  <a:pt x="20377" y="14433"/>
                </a:cubicBezTo>
                <a:lnTo>
                  <a:pt x="20377" y="14433"/>
                </a:lnTo>
                <a:lnTo>
                  <a:pt x="20785" y="12469"/>
                </a:lnTo>
                <a:lnTo>
                  <a:pt x="20785" y="12469"/>
                </a:lnTo>
                <a:cubicBezTo>
                  <a:pt x="21192" y="12469"/>
                  <a:pt x="21600" y="12469"/>
                  <a:pt x="21600" y="11684"/>
                </a:cubicBezTo>
                <a:lnTo>
                  <a:pt x="21192" y="11291"/>
                </a:lnTo>
                <a:cubicBezTo>
                  <a:pt x="20785" y="10898"/>
                  <a:pt x="21192" y="10506"/>
                  <a:pt x="20785" y="10113"/>
                </a:cubicBezTo>
                <a:cubicBezTo>
                  <a:pt x="20377" y="9720"/>
                  <a:pt x="19970" y="9720"/>
                  <a:pt x="19562" y="8935"/>
                </a:cubicBezTo>
                <a:cubicBezTo>
                  <a:pt x="19562" y="8542"/>
                  <a:pt x="19562" y="8149"/>
                  <a:pt x="19155" y="8149"/>
                </a:cubicBezTo>
                <a:cubicBezTo>
                  <a:pt x="19155" y="7757"/>
                  <a:pt x="19155" y="7757"/>
                  <a:pt x="19155" y="7364"/>
                </a:cubicBezTo>
                <a:cubicBezTo>
                  <a:pt x="19155" y="7364"/>
                  <a:pt x="19562" y="7364"/>
                  <a:pt x="19562" y="6971"/>
                </a:cubicBezTo>
                <a:lnTo>
                  <a:pt x="19562" y="6971"/>
                </a:lnTo>
                <a:lnTo>
                  <a:pt x="19155" y="6971"/>
                </a:lnTo>
                <a:lnTo>
                  <a:pt x="19155" y="6971"/>
                </a:lnTo>
                <a:cubicBezTo>
                  <a:pt x="19155" y="6971"/>
                  <a:pt x="19155" y="6971"/>
                  <a:pt x="18747" y="6578"/>
                </a:cubicBezTo>
                <a:cubicBezTo>
                  <a:pt x="17525" y="6971"/>
                  <a:pt x="19155" y="7757"/>
                  <a:pt x="18747" y="7757"/>
                </a:cubicBezTo>
                <a:cubicBezTo>
                  <a:pt x="18340" y="8935"/>
                  <a:pt x="17117" y="8935"/>
                  <a:pt x="16709" y="9720"/>
                </a:cubicBezTo>
                <a:cubicBezTo>
                  <a:pt x="16709" y="8542"/>
                  <a:pt x="19562" y="5793"/>
                  <a:pt x="19562" y="3829"/>
                </a:cubicBezTo>
                <a:cubicBezTo>
                  <a:pt x="19562" y="3044"/>
                  <a:pt x="18340" y="1473"/>
                  <a:pt x="17525" y="1473"/>
                </a:cubicBezTo>
                <a:cubicBezTo>
                  <a:pt x="17117" y="1473"/>
                  <a:pt x="16709" y="1473"/>
                  <a:pt x="16302" y="1473"/>
                </a:cubicBezTo>
                <a:cubicBezTo>
                  <a:pt x="16302" y="2258"/>
                  <a:pt x="15894" y="2258"/>
                  <a:pt x="15487" y="2258"/>
                </a:cubicBezTo>
                <a:cubicBezTo>
                  <a:pt x="15079" y="2258"/>
                  <a:pt x="16709" y="687"/>
                  <a:pt x="14264" y="1080"/>
                </a:cubicBezTo>
                <a:cubicBezTo>
                  <a:pt x="13857" y="1080"/>
                  <a:pt x="15487" y="687"/>
                  <a:pt x="14672" y="295"/>
                </a:cubicBezTo>
                <a:cubicBezTo>
                  <a:pt x="13857" y="-98"/>
                  <a:pt x="13449" y="-98"/>
                  <a:pt x="13449" y="295"/>
                </a:cubicBezTo>
                <a:cubicBezTo>
                  <a:pt x="13042" y="295"/>
                  <a:pt x="13042" y="1080"/>
                  <a:pt x="12634" y="1473"/>
                </a:cubicBezTo>
                <a:cubicBezTo>
                  <a:pt x="12226" y="1866"/>
                  <a:pt x="13449" y="2651"/>
                  <a:pt x="12226" y="3044"/>
                </a:cubicBezTo>
                <a:cubicBezTo>
                  <a:pt x="12226" y="3044"/>
                  <a:pt x="11004" y="2651"/>
                  <a:pt x="12226" y="3829"/>
                </a:cubicBezTo>
                <a:cubicBezTo>
                  <a:pt x="11819" y="3437"/>
                  <a:pt x="11819" y="3437"/>
                  <a:pt x="11411" y="3437"/>
                </a:cubicBezTo>
                <a:cubicBezTo>
                  <a:pt x="11411" y="3437"/>
                  <a:pt x="11004" y="4222"/>
                  <a:pt x="10596" y="4222"/>
                </a:cubicBezTo>
                <a:cubicBezTo>
                  <a:pt x="10189" y="4222"/>
                  <a:pt x="11004" y="3437"/>
                  <a:pt x="10596" y="3437"/>
                </a:cubicBezTo>
                <a:cubicBezTo>
                  <a:pt x="10189" y="3829"/>
                  <a:pt x="9781" y="3829"/>
                  <a:pt x="9374" y="3829"/>
                </a:cubicBezTo>
                <a:cubicBezTo>
                  <a:pt x="8151" y="3829"/>
                  <a:pt x="9374" y="4222"/>
                  <a:pt x="8966" y="4615"/>
                </a:cubicBezTo>
                <a:cubicBezTo>
                  <a:pt x="8558" y="4615"/>
                  <a:pt x="7743" y="5007"/>
                  <a:pt x="7336" y="5007"/>
                </a:cubicBezTo>
                <a:cubicBezTo>
                  <a:pt x="6521" y="5793"/>
                  <a:pt x="6113" y="6186"/>
                  <a:pt x="5706" y="6971"/>
                </a:cubicBezTo>
                <a:cubicBezTo>
                  <a:pt x="5298" y="7364"/>
                  <a:pt x="6928" y="9720"/>
                  <a:pt x="5298" y="8542"/>
                </a:cubicBezTo>
                <a:cubicBezTo>
                  <a:pt x="4075" y="8935"/>
                  <a:pt x="3668" y="8542"/>
                  <a:pt x="2853" y="8542"/>
                </a:cubicBezTo>
                <a:cubicBezTo>
                  <a:pt x="1630" y="8542"/>
                  <a:pt x="1630" y="9327"/>
                  <a:pt x="2038" y="10113"/>
                </a:cubicBezTo>
                <a:cubicBezTo>
                  <a:pt x="2038" y="10506"/>
                  <a:pt x="1630" y="11291"/>
                  <a:pt x="2445" y="11684"/>
                </a:cubicBezTo>
                <a:cubicBezTo>
                  <a:pt x="2853" y="11291"/>
                  <a:pt x="2445" y="12469"/>
                  <a:pt x="2853" y="12469"/>
                </a:cubicBezTo>
                <a:cubicBezTo>
                  <a:pt x="3260" y="12862"/>
                  <a:pt x="3668" y="13255"/>
                  <a:pt x="2853" y="13647"/>
                </a:cubicBezTo>
                <a:cubicBezTo>
                  <a:pt x="2853" y="13647"/>
                  <a:pt x="3668" y="14826"/>
                  <a:pt x="3260" y="15218"/>
                </a:cubicBezTo>
                <a:cubicBezTo>
                  <a:pt x="2853" y="16397"/>
                  <a:pt x="2853" y="16004"/>
                  <a:pt x="2445" y="15611"/>
                </a:cubicBezTo>
                <a:cubicBezTo>
                  <a:pt x="3260" y="14040"/>
                  <a:pt x="2853" y="13647"/>
                  <a:pt x="2038" y="15218"/>
                </a:cubicBezTo>
                <a:cubicBezTo>
                  <a:pt x="2038" y="15218"/>
                  <a:pt x="2445" y="13647"/>
                  <a:pt x="2853" y="13647"/>
                </a:cubicBezTo>
                <a:cubicBezTo>
                  <a:pt x="3668" y="11684"/>
                  <a:pt x="2445" y="13255"/>
                  <a:pt x="2038" y="12469"/>
                </a:cubicBezTo>
                <a:cubicBezTo>
                  <a:pt x="1630" y="11684"/>
                  <a:pt x="1223" y="11684"/>
                  <a:pt x="815" y="10898"/>
                </a:cubicBezTo>
                <a:cubicBezTo>
                  <a:pt x="815" y="11291"/>
                  <a:pt x="815" y="11291"/>
                  <a:pt x="408" y="11291"/>
                </a:cubicBezTo>
                <a:lnTo>
                  <a:pt x="408" y="11291"/>
                </a:lnTo>
                <a:cubicBezTo>
                  <a:pt x="408" y="12077"/>
                  <a:pt x="1223" y="11684"/>
                  <a:pt x="1223" y="12469"/>
                </a:cubicBezTo>
                <a:cubicBezTo>
                  <a:pt x="1630" y="13255"/>
                  <a:pt x="815" y="12862"/>
                  <a:pt x="815" y="13255"/>
                </a:cubicBezTo>
                <a:cubicBezTo>
                  <a:pt x="815" y="13647"/>
                  <a:pt x="1223" y="14040"/>
                  <a:pt x="1223" y="14433"/>
                </a:cubicBezTo>
                <a:cubicBezTo>
                  <a:pt x="1223" y="15611"/>
                  <a:pt x="0" y="15218"/>
                  <a:pt x="0" y="16397"/>
                </a:cubicBezTo>
                <a:cubicBezTo>
                  <a:pt x="0" y="16789"/>
                  <a:pt x="815" y="17575"/>
                  <a:pt x="1223" y="17575"/>
                </a:cubicBezTo>
                <a:cubicBezTo>
                  <a:pt x="1630" y="17575"/>
                  <a:pt x="1630" y="17575"/>
                  <a:pt x="1630" y="17575"/>
                </a:cubicBezTo>
                <a:cubicBezTo>
                  <a:pt x="2038" y="17967"/>
                  <a:pt x="2445" y="17967"/>
                  <a:pt x="2445" y="18360"/>
                </a:cubicBezTo>
                <a:cubicBezTo>
                  <a:pt x="2445" y="18753"/>
                  <a:pt x="2445" y="18753"/>
                  <a:pt x="2038" y="19146"/>
                </a:cubicBezTo>
                <a:lnTo>
                  <a:pt x="2038" y="19146"/>
                </a:lnTo>
                <a:lnTo>
                  <a:pt x="2038" y="19146"/>
                </a:lnTo>
                <a:lnTo>
                  <a:pt x="2038" y="19538"/>
                </a:lnTo>
                <a:lnTo>
                  <a:pt x="2038" y="19538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5" name="Фигура"/>
          <p:cNvSpPr/>
          <p:nvPr/>
        </p:nvSpPr>
        <p:spPr>
          <a:xfrm rot="480000">
            <a:off x="4093227" y="2974230"/>
            <a:ext cx="1574276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21600" extrusionOk="0">
                <a:moveTo>
                  <a:pt x="11368" y="21600"/>
                </a:moveTo>
                <a:lnTo>
                  <a:pt x="11368" y="21600"/>
                </a:lnTo>
                <a:lnTo>
                  <a:pt x="11368" y="21600"/>
                </a:lnTo>
                <a:cubicBezTo>
                  <a:pt x="11747" y="21086"/>
                  <a:pt x="11747" y="20571"/>
                  <a:pt x="11747" y="20057"/>
                </a:cubicBezTo>
                <a:cubicBezTo>
                  <a:pt x="12126" y="19543"/>
                  <a:pt x="12505" y="20057"/>
                  <a:pt x="12884" y="19543"/>
                </a:cubicBezTo>
                <a:cubicBezTo>
                  <a:pt x="13263" y="18514"/>
                  <a:pt x="13263" y="16971"/>
                  <a:pt x="14021" y="16971"/>
                </a:cubicBezTo>
                <a:cubicBezTo>
                  <a:pt x="14400" y="16971"/>
                  <a:pt x="14400" y="16971"/>
                  <a:pt x="14779" y="16971"/>
                </a:cubicBezTo>
                <a:lnTo>
                  <a:pt x="14779" y="16971"/>
                </a:lnTo>
                <a:lnTo>
                  <a:pt x="15537" y="16971"/>
                </a:lnTo>
                <a:lnTo>
                  <a:pt x="15537" y="16971"/>
                </a:lnTo>
                <a:cubicBezTo>
                  <a:pt x="15916" y="17486"/>
                  <a:pt x="16295" y="17486"/>
                  <a:pt x="16674" y="17486"/>
                </a:cubicBezTo>
                <a:cubicBezTo>
                  <a:pt x="17432" y="17486"/>
                  <a:pt x="17432" y="18514"/>
                  <a:pt x="17811" y="18514"/>
                </a:cubicBezTo>
                <a:cubicBezTo>
                  <a:pt x="18568" y="18514"/>
                  <a:pt x="18568" y="17486"/>
                  <a:pt x="19326" y="17486"/>
                </a:cubicBezTo>
                <a:lnTo>
                  <a:pt x="19705" y="18000"/>
                </a:lnTo>
                <a:cubicBezTo>
                  <a:pt x="19705" y="16971"/>
                  <a:pt x="21600" y="17486"/>
                  <a:pt x="21221" y="15943"/>
                </a:cubicBezTo>
                <a:cubicBezTo>
                  <a:pt x="20463" y="15943"/>
                  <a:pt x="20084" y="15429"/>
                  <a:pt x="20084" y="14400"/>
                </a:cubicBezTo>
                <a:cubicBezTo>
                  <a:pt x="20084" y="13886"/>
                  <a:pt x="19705" y="13886"/>
                  <a:pt x="19705" y="13886"/>
                </a:cubicBezTo>
                <a:cubicBezTo>
                  <a:pt x="19326" y="13371"/>
                  <a:pt x="19326" y="13886"/>
                  <a:pt x="18947" y="13371"/>
                </a:cubicBezTo>
                <a:cubicBezTo>
                  <a:pt x="18947" y="13371"/>
                  <a:pt x="18947" y="12857"/>
                  <a:pt x="18568" y="12857"/>
                </a:cubicBezTo>
                <a:cubicBezTo>
                  <a:pt x="18568" y="12857"/>
                  <a:pt x="18189" y="12857"/>
                  <a:pt x="17811" y="12857"/>
                </a:cubicBezTo>
                <a:cubicBezTo>
                  <a:pt x="17811" y="12343"/>
                  <a:pt x="17811" y="11829"/>
                  <a:pt x="17432" y="11829"/>
                </a:cubicBezTo>
                <a:cubicBezTo>
                  <a:pt x="16674" y="11829"/>
                  <a:pt x="16674" y="12857"/>
                  <a:pt x="16295" y="12857"/>
                </a:cubicBezTo>
                <a:cubicBezTo>
                  <a:pt x="15916" y="12857"/>
                  <a:pt x="15537" y="12857"/>
                  <a:pt x="15537" y="12857"/>
                </a:cubicBezTo>
                <a:cubicBezTo>
                  <a:pt x="14400" y="12857"/>
                  <a:pt x="14400" y="11314"/>
                  <a:pt x="13642" y="10800"/>
                </a:cubicBezTo>
                <a:cubicBezTo>
                  <a:pt x="13263" y="10800"/>
                  <a:pt x="12505" y="10800"/>
                  <a:pt x="11747" y="10286"/>
                </a:cubicBezTo>
                <a:cubicBezTo>
                  <a:pt x="11747" y="10286"/>
                  <a:pt x="11368" y="9771"/>
                  <a:pt x="11368" y="9257"/>
                </a:cubicBezTo>
                <a:lnTo>
                  <a:pt x="11368" y="9257"/>
                </a:lnTo>
                <a:lnTo>
                  <a:pt x="10232" y="9257"/>
                </a:lnTo>
                <a:lnTo>
                  <a:pt x="10232" y="9257"/>
                </a:lnTo>
                <a:cubicBezTo>
                  <a:pt x="9853" y="9257"/>
                  <a:pt x="10232" y="8743"/>
                  <a:pt x="9853" y="8229"/>
                </a:cubicBezTo>
                <a:cubicBezTo>
                  <a:pt x="9853" y="7714"/>
                  <a:pt x="9853" y="7200"/>
                  <a:pt x="9853" y="7200"/>
                </a:cubicBezTo>
                <a:cubicBezTo>
                  <a:pt x="9853" y="7200"/>
                  <a:pt x="9853" y="7200"/>
                  <a:pt x="9853" y="6686"/>
                </a:cubicBezTo>
                <a:cubicBezTo>
                  <a:pt x="9853" y="6686"/>
                  <a:pt x="9095" y="5657"/>
                  <a:pt x="8716" y="5657"/>
                </a:cubicBezTo>
                <a:lnTo>
                  <a:pt x="8337" y="6171"/>
                </a:lnTo>
                <a:cubicBezTo>
                  <a:pt x="8337" y="6171"/>
                  <a:pt x="8337" y="6171"/>
                  <a:pt x="7958" y="5657"/>
                </a:cubicBezTo>
                <a:cubicBezTo>
                  <a:pt x="7958" y="6171"/>
                  <a:pt x="7579" y="6171"/>
                  <a:pt x="7579" y="6171"/>
                </a:cubicBezTo>
                <a:cubicBezTo>
                  <a:pt x="6821" y="6171"/>
                  <a:pt x="7200" y="4114"/>
                  <a:pt x="6442" y="4114"/>
                </a:cubicBezTo>
                <a:cubicBezTo>
                  <a:pt x="6063" y="4114"/>
                  <a:pt x="5684" y="4114"/>
                  <a:pt x="5305" y="4114"/>
                </a:cubicBezTo>
                <a:cubicBezTo>
                  <a:pt x="4926" y="4114"/>
                  <a:pt x="4547" y="4114"/>
                  <a:pt x="4547" y="3600"/>
                </a:cubicBezTo>
                <a:lnTo>
                  <a:pt x="4168" y="3086"/>
                </a:lnTo>
                <a:cubicBezTo>
                  <a:pt x="4168" y="2057"/>
                  <a:pt x="4547" y="2057"/>
                  <a:pt x="4547" y="1543"/>
                </a:cubicBezTo>
                <a:cubicBezTo>
                  <a:pt x="4547" y="1029"/>
                  <a:pt x="4547" y="1029"/>
                  <a:pt x="4547" y="514"/>
                </a:cubicBezTo>
                <a:cubicBezTo>
                  <a:pt x="4547" y="514"/>
                  <a:pt x="4547" y="514"/>
                  <a:pt x="4547" y="0"/>
                </a:cubicBezTo>
                <a:cubicBezTo>
                  <a:pt x="3789" y="514"/>
                  <a:pt x="3789" y="1029"/>
                  <a:pt x="3032" y="1029"/>
                </a:cubicBezTo>
                <a:lnTo>
                  <a:pt x="3032" y="1029"/>
                </a:lnTo>
                <a:cubicBezTo>
                  <a:pt x="2653" y="1029"/>
                  <a:pt x="2653" y="1029"/>
                  <a:pt x="2653" y="1029"/>
                </a:cubicBezTo>
                <a:cubicBezTo>
                  <a:pt x="1895" y="1029"/>
                  <a:pt x="1895" y="2057"/>
                  <a:pt x="1895" y="3086"/>
                </a:cubicBezTo>
                <a:cubicBezTo>
                  <a:pt x="1895" y="3086"/>
                  <a:pt x="1137" y="3600"/>
                  <a:pt x="1137" y="4114"/>
                </a:cubicBezTo>
                <a:cubicBezTo>
                  <a:pt x="758" y="4629"/>
                  <a:pt x="758" y="5657"/>
                  <a:pt x="379" y="6686"/>
                </a:cubicBezTo>
                <a:lnTo>
                  <a:pt x="0" y="7200"/>
                </a:lnTo>
                <a:cubicBezTo>
                  <a:pt x="0" y="7714"/>
                  <a:pt x="379" y="7714"/>
                  <a:pt x="379" y="7714"/>
                </a:cubicBezTo>
                <a:cubicBezTo>
                  <a:pt x="379" y="8743"/>
                  <a:pt x="1137" y="9257"/>
                  <a:pt x="1516" y="10286"/>
                </a:cubicBezTo>
                <a:cubicBezTo>
                  <a:pt x="1516" y="10286"/>
                  <a:pt x="1895" y="10800"/>
                  <a:pt x="1895" y="11314"/>
                </a:cubicBezTo>
                <a:lnTo>
                  <a:pt x="1895" y="11829"/>
                </a:lnTo>
                <a:cubicBezTo>
                  <a:pt x="1895" y="12857"/>
                  <a:pt x="1895" y="13371"/>
                  <a:pt x="1895" y="13886"/>
                </a:cubicBezTo>
                <a:cubicBezTo>
                  <a:pt x="1895" y="14400"/>
                  <a:pt x="1895" y="14914"/>
                  <a:pt x="1895" y="14914"/>
                </a:cubicBezTo>
                <a:lnTo>
                  <a:pt x="1895" y="15429"/>
                </a:lnTo>
                <a:cubicBezTo>
                  <a:pt x="1895" y="15943"/>
                  <a:pt x="2653" y="15943"/>
                  <a:pt x="2653" y="16457"/>
                </a:cubicBezTo>
                <a:cubicBezTo>
                  <a:pt x="2653" y="16971"/>
                  <a:pt x="3032" y="18514"/>
                  <a:pt x="3032" y="18514"/>
                </a:cubicBezTo>
                <a:lnTo>
                  <a:pt x="3032" y="18514"/>
                </a:lnTo>
                <a:lnTo>
                  <a:pt x="3032" y="18514"/>
                </a:lnTo>
                <a:lnTo>
                  <a:pt x="3032" y="18514"/>
                </a:lnTo>
                <a:cubicBezTo>
                  <a:pt x="3032" y="18514"/>
                  <a:pt x="3032" y="18514"/>
                  <a:pt x="3411" y="18514"/>
                </a:cubicBezTo>
                <a:cubicBezTo>
                  <a:pt x="3789" y="18514"/>
                  <a:pt x="3789" y="18000"/>
                  <a:pt x="4168" y="18000"/>
                </a:cubicBezTo>
                <a:cubicBezTo>
                  <a:pt x="4547" y="17486"/>
                  <a:pt x="5305" y="18000"/>
                  <a:pt x="5305" y="17486"/>
                </a:cubicBezTo>
                <a:cubicBezTo>
                  <a:pt x="5684" y="17486"/>
                  <a:pt x="5684" y="17486"/>
                  <a:pt x="5684" y="17486"/>
                </a:cubicBezTo>
                <a:cubicBezTo>
                  <a:pt x="6063" y="16971"/>
                  <a:pt x="6063" y="17486"/>
                  <a:pt x="6442" y="16971"/>
                </a:cubicBezTo>
                <a:lnTo>
                  <a:pt x="6442" y="16457"/>
                </a:lnTo>
                <a:cubicBezTo>
                  <a:pt x="6821" y="16457"/>
                  <a:pt x="7579" y="16971"/>
                  <a:pt x="7579" y="16971"/>
                </a:cubicBezTo>
                <a:cubicBezTo>
                  <a:pt x="7958" y="17486"/>
                  <a:pt x="7958" y="17486"/>
                  <a:pt x="8337" y="17486"/>
                </a:cubicBezTo>
                <a:cubicBezTo>
                  <a:pt x="8716" y="18000"/>
                  <a:pt x="9095" y="18514"/>
                  <a:pt x="9095" y="19543"/>
                </a:cubicBezTo>
                <a:lnTo>
                  <a:pt x="9474" y="20057"/>
                </a:lnTo>
                <a:cubicBezTo>
                  <a:pt x="9853" y="21086"/>
                  <a:pt x="10611" y="21086"/>
                  <a:pt x="11368" y="21600"/>
                </a:cubicBezTo>
                <a:lnTo>
                  <a:pt x="11368" y="21600"/>
                </a:lnTo>
                <a:lnTo>
                  <a:pt x="11368" y="21600"/>
                </a:lnTo>
                <a:lnTo>
                  <a:pt x="11368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6" name="Фигура"/>
          <p:cNvSpPr/>
          <p:nvPr/>
        </p:nvSpPr>
        <p:spPr>
          <a:xfrm rot="480000">
            <a:off x="3584768" y="3081435"/>
            <a:ext cx="193676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86" y="4985"/>
                </a:moveTo>
                <a:cubicBezTo>
                  <a:pt x="3086" y="6646"/>
                  <a:pt x="9257" y="6646"/>
                  <a:pt x="9257" y="9969"/>
                </a:cubicBezTo>
                <a:cubicBezTo>
                  <a:pt x="9257" y="11631"/>
                  <a:pt x="3086" y="11631"/>
                  <a:pt x="3086" y="14954"/>
                </a:cubicBezTo>
                <a:cubicBezTo>
                  <a:pt x="3086" y="16615"/>
                  <a:pt x="3086" y="16615"/>
                  <a:pt x="3086" y="18277"/>
                </a:cubicBezTo>
                <a:cubicBezTo>
                  <a:pt x="3086" y="21600"/>
                  <a:pt x="9257" y="21600"/>
                  <a:pt x="15429" y="21600"/>
                </a:cubicBezTo>
                <a:cubicBezTo>
                  <a:pt x="18514" y="21600"/>
                  <a:pt x="21600" y="21600"/>
                  <a:pt x="21600" y="19938"/>
                </a:cubicBezTo>
                <a:cubicBezTo>
                  <a:pt x="21600" y="18277"/>
                  <a:pt x="15429" y="18277"/>
                  <a:pt x="15429" y="16615"/>
                </a:cubicBezTo>
                <a:cubicBezTo>
                  <a:pt x="15429" y="14954"/>
                  <a:pt x="21600" y="13292"/>
                  <a:pt x="21600" y="9969"/>
                </a:cubicBezTo>
                <a:cubicBezTo>
                  <a:pt x="21600" y="8308"/>
                  <a:pt x="21600" y="6646"/>
                  <a:pt x="21600" y="6646"/>
                </a:cubicBezTo>
                <a:cubicBezTo>
                  <a:pt x="18514" y="6646"/>
                  <a:pt x="18514" y="3323"/>
                  <a:pt x="15429" y="3323"/>
                </a:cubicBezTo>
                <a:lnTo>
                  <a:pt x="15429" y="3323"/>
                </a:lnTo>
                <a:cubicBezTo>
                  <a:pt x="15429" y="3323"/>
                  <a:pt x="15429" y="3323"/>
                  <a:pt x="15429" y="1662"/>
                </a:cubicBezTo>
                <a:cubicBezTo>
                  <a:pt x="15429" y="0"/>
                  <a:pt x="9257" y="0"/>
                  <a:pt x="6171" y="0"/>
                </a:cubicBezTo>
                <a:lnTo>
                  <a:pt x="6171" y="0"/>
                </a:lnTo>
                <a:cubicBezTo>
                  <a:pt x="3086" y="0"/>
                  <a:pt x="3086" y="0"/>
                  <a:pt x="3086" y="0"/>
                </a:cubicBezTo>
                <a:cubicBezTo>
                  <a:pt x="3086" y="1662"/>
                  <a:pt x="3086" y="1662"/>
                  <a:pt x="3086" y="3323"/>
                </a:cubicBezTo>
                <a:cubicBezTo>
                  <a:pt x="3086" y="4985"/>
                  <a:pt x="3086" y="4985"/>
                  <a:pt x="0" y="4985"/>
                </a:cubicBezTo>
                <a:lnTo>
                  <a:pt x="0" y="4985"/>
                </a:lnTo>
                <a:lnTo>
                  <a:pt x="3086" y="4985"/>
                </a:lnTo>
                <a:lnTo>
                  <a:pt x="3086" y="4985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7" name="Фигура"/>
          <p:cNvSpPr/>
          <p:nvPr/>
        </p:nvSpPr>
        <p:spPr>
          <a:xfrm rot="480000">
            <a:off x="4475146" y="2270821"/>
            <a:ext cx="1289051" cy="1427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82" extrusionOk="0">
                <a:moveTo>
                  <a:pt x="19722" y="21082"/>
                </a:moveTo>
                <a:lnTo>
                  <a:pt x="19722" y="21082"/>
                </a:lnTo>
                <a:lnTo>
                  <a:pt x="19722" y="21082"/>
                </a:lnTo>
                <a:cubicBezTo>
                  <a:pt x="20191" y="21082"/>
                  <a:pt x="20191" y="21082"/>
                  <a:pt x="20191" y="20716"/>
                </a:cubicBezTo>
                <a:cubicBezTo>
                  <a:pt x="20191" y="20716"/>
                  <a:pt x="20191" y="20716"/>
                  <a:pt x="20191" y="20350"/>
                </a:cubicBezTo>
                <a:cubicBezTo>
                  <a:pt x="20661" y="19984"/>
                  <a:pt x="21130" y="19984"/>
                  <a:pt x="21130" y="19618"/>
                </a:cubicBezTo>
                <a:cubicBezTo>
                  <a:pt x="21130" y="19251"/>
                  <a:pt x="20661" y="18885"/>
                  <a:pt x="20661" y="18885"/>
                </a:cubicBezTo>
                <a:cubicBezTo>
                  <a:pt x="20661" y="18153"/>
                  <a:pt x="21600" y="18153"/>
                  <a:pt x="21600" y="17421"/>
                </a:cubicBezTo>
                <a:cubicBezTo>
                  <a:pt x="21600" y="17055"/>
                  <a:pt x="21600" y="16689"/>
                  <a:pt x="21600" y="16689"/>
                </a:cubicBezTo>
                <a:cubicBezTo>
                  <a:pt x="21130" y="16689"/>
                  <a:pt x="20191" y="16323"/>
                  <a:pt x="20191" y="15957"/>
                </a:cubicBezTo>
                <a:cubicBezTo>
                  <a:pt x="20191" y="15957"/>
                  <a:pt x="20191" y="15590"/>
                  <a:pt x="20661" y="15590"/>
                </a:cubicBezTo>
                <a:lnTo>
                  <a:pt x="20661" y="15590"/>
                </a:lnTo>
                <a:lnTo>
                  <a:pt x="20191" y="14858"/>
                </a:lnTo>
                <a:lnTo>
                  <a:pt x="20191" y="14858"/>
                </a:lnTo>
                <a:cubicBezTo>
                  <a:pt x="20191" y="14858"/>
                  <a:pt x="19252" y="14492"/>
                  <a:pt x="19252" y="14126"/>
                </a:cubicBezTo>
                <a:cubicBezTo>
                  <a:pt x="19252" y="13394"/>
                  <a:pt x="19252" y="13394"/>
                  <a:pt x="19252" y="13028"/>
                </a:cubicBezTo>
                <a:cubicBezTo>
                  <a:pt x="19252" y="12296"/>
                  <a:pt x="19252" y="12662"/>
                  <a:pt x="18783" y="12296"/>
                </a:cubicBezTo>
                <a:cubicBezTo>
                  <a:pt x="18783" y="11929"/>
                  <a:pt x="18783" y="10831"/>
                  <a:pt x="18783" y="10831"/>
                </a:cubicBezTo>
                <a:cubicBezTo>
                  <a:pt x="18783" y="10465"/>
                  <a:pt x="18783" y="10465"/>
                  <a:pt x="19252" y="10465"/>
                </a:cubicBezTo>
                <a:lnTo>
                  <a:pt x="19252" y="10099"/>
                </a:lnTo>
                <a:lnTo>
                  <a:pt x="19252" y="10099"/>
                </a:lnTo>
                <a:lnTo>
                  <a:pt x="19252" y="10099"/>
                </a:lnTo>
                <a:lnTo>
                  <a:pt x="19252" y="10099"/>
                </a:lnTo>
                <a:lnTo>
                  <a:pt x="19252" y="10099"/>
                </a:lnTo>
                <a:cubicBezTo>
                  <a:pt x="19252" y="9733"/>
                  <a:pt x="19252" y="9733"/>
                  <a:pt x="19252" y="9733"/>
                </a:cubicBezTo>
                <a:cubicBezTo>
                  <a:pt x="19722" y="9367"/>
                  <a:pt x="19722" y="9367"/>
                  <a:pt x="19722" y="9001"/>
                </a:cubicBezTo>
                <a:cubicBezTo>
                  <a:pt x="19722" y="8635"/>
                  <a:pt x="19252" y="8635"/>
                  <a:pt x="18783" y="8268"/>
                </a:cubicBezTo>
                <a:cubicBezTo>
                  <a:pt x="18783" y="8268"/>
                  <a:pt x="18783" y="8268"/>
                  <a:pt x="18313" y="8268"/>
                </a:cubicBezTo>
                <a:cubicBezTo>
                  <a:pt x="17843" y="8268"/>
                  <a:pt x="16904" y="7536"/>
                  <a:pt x="16904" y="7170"/>
                </a:cubicBezTo>
                <a:cubicBezTo>
                  <a:pt x="16904" y="6072"/>
                  <a:pt x="18313" y="6438"/>
                  <a:pt x="18313" y="5340"/>
                </a:cubicBezTo>
                <a:cubicBezTo>
                  <a:pt x="18313" y="4974"/>
                  <a:pt x="17843" y="4607"/>
                  <a:pt x="17843" y="4241"/>
                </a:cubicBezTo>
                <a:cubicBezTo>
                  <a:pt x="17843" y="3875"/>
                  <a:pt x="18783" y="4241"/>
                  <a:pt x="18313" y="3509"/>
                </a:cubicBezTo>
                <a:cubicBezTo>
                  <a:pt x="18313" y="2777"/>
                  <a:pt x="17374" y="3143"/>
                  <a:pt x="17374" y="2411"/>
                </a:cubicBezTo>
                <a:lnTo>
                  <a:pt x="17374" y="2411"/>
                </a:lnTo>
                <a:lnTo>
                  <a:pt x="16904" y="2411"/>
                </a:lnTo>
                <a:cubicBezTo>
                  <a:pt x="17843" y="3509"/>
                  <a:pt x="16904" y="3509"/>
                  <a:pt x="15965" y="2777"/>
                </a:cubicBezTo>
                <a:cubicBezTo>
                  <a:pt x="15496" y="2777"/>
                  <a:pt x="14557" y="3509"/>
                  <a:pt x="16435" y="3875"/>
                </a:cubicBezTo>
                <a:cubicBezTo>
                  <a:pt x="16435" y="3875"/>
                  <a:pt x="17374" y="4974"/>
                  <a:pt x="16904" y="4974"/>
                </a:cubicBezTo>
                <a:cubicBezTo>
                  <a:pt x="16435" y="4974"/>
                  <a:pt x="16435" y="4607"/>
                  <a:pt x="15965" y="4241"/>
                </a:cubicBezTo>
                <a:cubicBezTo>
                  <a:pt x="15496" y="4241"/>
                  <a:pt x="15026" y="3875"/>
                  <a:pt x="14557" y="3509"/>
                </a:cubicBezTo>
                <a:cubicBezTo>
                  <a:pt x="14557" y="2777"/>
                  <a:pt x="15026" y="2411"/>
                  <a:pt x="15496" y="2045"/>
                </a:cubicBezTo>
                <a:cubicBezTo>
                  <a:pt x="15496" y="2045"/>
                  <a:pt x="15496" y="1679"/>
                  <a:pt x="15496" y="946"/>
                </a:cubicBezTo>
                <a:cubicBezTo>
                  <a:pt x="14557" y="580"/>
                  <a:pt x="15026" y="2411"/>
                  <a:pt x="14557" y="2411"/>
                </a:cubicBezTo>
                <a:cubicBezTo>
                  <a:pt x="13148" y="2777"/>
                  <a:pt x="13148" y="2777"/>
                  <a:pt x="13148" y="3509"/>
                </a:cubicBezTo>
                <a:cubicBezTo>
                  <a:pt x="12678" y="4241"/>
                  <a:pt x="13617" y="5340"/>
                  <a:pt x="13148" y="5340"/>
                </a:cubicBezTo>
                <a:cubicBezTo>
                  <a:pt x="12678" y="6072"/>
                  <a:pt x="12678" y="6438"/>
                  <a:pt x="12678" y="6804"/>
                </a:cubicBezTo>
                <a:cubicBezTo>
                  <a:pt x="12678" y="7902"/>
                  <a:pt x="12209" y="7902"/>
                  <a:pt x="14087" y="7536"/>
                </a:cubicBezTo>
                <a:cubicBezTo>
                  <a:pt x="15026" y="7902"/>
                  <a:pt x="15496" y="8268"/>
                  <a:pt x="15496" y="9001"/>
                </a:cubicBezTo>
                <a:cubicBezTo>
                  <a:pt x="15496" y="9733"/>
                  <a:pt x="15026" y="9733"/>
                  <a:pt x="14557" y="10099"/>
                </a:cubicBezTo>
                <a:cubicBezTo>
                  <a:pt x="14557" y="10831"/>
                  <a:pt x="15965" y="10831"/>
                  <a:pt x="15965" y="11197"/>
                </a:cubicBezTo>
                <a:cubicBezTo>
                  <a:pt x="15026" y="11197"/>
                  <a:pt x="14557" y="10831"/>
                  <a:pt x="14557" y="10465"/>
                </a:cubicBezTo>
                <a:cubicBezTo>
                  <a:pt x="14557" y="10099"/>
                  <a:pt x="14557" y="9733"/>
                  <a:pt x="15026" y="9001"/>
                </a:cubicBezTo>
                <a:cubicBezTo>
                  <a:pt x="14557" y="8635"/>
                  <a:pt x="14557" y="7902"/>
                  <a:pt x="13617" y="8268"/>
                </a:cubicBezTo>
                <a:cubicBezTo>
                  <a:pt x="12209" y="8268"/>
                  <a:pt x="12209" y="8635"/>
                  <a:pt x="12678" y="10099"/>
                </a:cubicBezTo>
                <a:cubicBezTo>
                  <a:pt x="11270" y="10831"/>
                  <a:pt x="11739" y="10831"/>
                  <a:pt x="11270" y="11197"/>
                </a:cubicBezTo>
                <a:cubicBezTo>
                  <a:pt x="10800" y="12296"/>
                  <a:pt x="9861" y="11197"/>
                  <a:pt x="9391" y="12296"/>
                </a:cubicBezTo>
                <a:cubicBezTo>
                  <a:pt x="8452" y="11563"/>
                  <a:pt x="7513" y="11929"/>
                  <a:pt x="7513" y="11563"/>
                </a:cubicBezTo>
                <a:cubicBezTo>
                  <a:pt x="7513" y="11197"/>
                  <a:pt x="6574" y="10831"/>
                  <a:pt x="7513" y="10831"/>
                </a:cubicBezTo>
                <a:cubicBezTo>
                  <a:pt x="8452" y="10831"/>
                  <a:pt x="7983" y="11929"/>
                  <a:pt x="8922" y="11929"/>
                </a:cubicBezTo>
                <a:cubicBezTo>
                  <a:pt x="9861" y="11929"/>
                  <a:pt x="9861" y="10465"/>
                  <a:pt x="11270" y="9733"/>
                </a:cubicBezTo>
                <a:cubicBezTo>
                  <a:pt x="11739" y="8268"/>
                  <a:pt x="12678" y="9733"/>
                  <a:pt x="11739" y="7902"/>
                </a:cubicBezTo>
                <a:cubicBezTo>
                  <a:pt x="10800" y="7170"/>
                  <a:pt x="12209" y="5340"/>
                  <a:pt x="12678" y="4607"/>
                </a:cubicBezTo>
                <a:cubicBezTo>
                  <a:pt x="13148" y="3875"/>
                  <a:pt x="12209" y="3875"/>
                  <a:pt x="12209" y="2777"/>
                </a:cubicBezTo>
                <a:cubicBezTo>
                  <a:pt x="12678" y="2045"/>
                  <a:pt x="13148" y="2777"/>
                  <a:pt x="13617" y="1679"/>
                </a:cubicBezTo>
                <a:cubicBezTo>
                  <a:pt x="13617" y="946"/>
                  <a:pt x="13617" y="580"/>
                  <a:pt x="12678" y="580"/>
                </a:cubicBezTo>
                <a:cubicBezTo>
                  <a:pt x="11739" y="214"/>
                  <a:pt x="11739" y="-518"/>
                  <a:pt x="11270" y="580"/>
                </a:cubicBezTo>
                <a:cubicBezTo>
                  <a:pt x="10800" y="580"/>
                  <a:pt x="10330" y="2411"/>
                  <a:pt x="8452" y="2411"/>
                </a:cubicBezTo>
                <a:cubicBezTo>
                  <a:pt x="7513" y="3509"/>
                  <a:pt x="8922" y="3509"/>
                  <a:pt x="7983" y="3875"/>
                </a:cubicBezTo>
                <a:cubicBezTo>
                  <a:pt x="7983" y="4974"/>
                  <a:pt x="6574" y="5340"/>
                  <a:pt x="7513" y="5706"/>
                </a:cubicBezTo>
                <a:cubicBezTo>
                  <a:pt x="8452" y="6072"/>
                  <a:pt x="7983" y="6438"/>
                  <a:pt x="8452" y="6804"/>
                </a:cubicBezTo>
                <a:cubicBezTo>
                  <a:pt x="8452" y="6804"/>
                  <a:pt x="8452" y="7902"/>
                  <a:pt x="7983" y="7902"/>
                </a:cubicBezTo>
                <a:cubicBezTo>
                  <a:pt x="7043" y="7902"/>
                  <a:pt x="6574" y="6438"/>
                  <a:pt x="5635" y="5340"/>
                </a:cubicBezTo>
                <a:cubicBezTo>
                  <a:pt x="5635" y="5706"/>
                  <a:pt x="5165" y="5706"/>
                  <a:pt x="5165" y="6072"/>
                </a:cubicBezTo>
                <a:cubicBezTo>
                  <a:pt x="5165" y="6438"/>
                  <a:pt x="5635" y="6438"/>
                  <a:pt x="5635" y="6804"/>
                </a:cubicBezTo>
                <a:cubicBezTo>
                  <a:pt x="5635" y="7536"/>
                  <a:pt x="5165" y="7536"/>
                  <a:pt x="5165" y="7902"/>
                </a:cubicBezTo>
                <a:cubicBezTo>
                  <a:pt x="5165" y="7902"/>
                  <a:pt x="5165" y="8268"/>
                  <a:pt x="5165" y="8635"/>
                </a:cubicBezTo>
                <a:cubicBezTo>
                  <a:pt x="5165" y="9367"/>
                  <a:pt x="3757" y="9733"/>
                  <a:pt x="3287" y="9733"/>
                </a:cubicBezTo>
                <a:cubicBezTo>
                  <a:pt x="1878" y="10099"/>
                  <a:pt x="1409" y="10465"/>
                  <a:pt x="470" y="10831"/>
                </a:cubicBezTo>
                <a:cubicBezTo>
                  <a:pt x="470" y="11197"/>
                  <a:pt x="470" y="11197"/>
                  <a:pt x="470" y="11197"/>
                </a:cubicBezTo>
                <a:cubicBezTo>
                  <a:pt x="470" y="11563"/>
                  <a:pt x="470" y="11563"/>
                  <a:pt x="470" y="11929"/>
                </a:cubicBezTo>
                <a:cubicBezTo>
                  <a:pt x="470" y="12296"/>
                  <a:pt x="0" y="12296"/>
                  <a:pt x="0" y="13028"/>
                </a:cubicBezTo>
                <a:lnTo>
                  <a:pt x="470" y="13394"/>
                </a:lnTo>
                <a:cubicBezTo>
                  <a:pt x="470" y="13760"/>
                  <a:pt x="939" y="13760"/>
                  <a:pt x="1409" y="13760"/>
                </a:cubicBezTo>
                <a:cubicBezTo>
                  <a:pt x="1878" y="13760"/>
                  <a:pt x="2348" y="13760"/>
                  <a:pt x="2817" y="13760"/>
                </a:cubicBezTo>
                <a:cubicBezTo>
                  <a:pt x="3757" y="13760"/>
                  <a:pt x="3287" y="15224"/>
                  <a:pt x="4226" y="15224"/>
                </a:cubicBezTo>
                <a:cubicBezTo>
                  <a:pt x="4226" y="15224"/>
                  <a:pt x="4696" y="15224"/>
                  <a:pt x="4696" y="14858"/>
                </a:cubicBezTo>
                <a:cubicBezTo>
                  <a:pt x="5165" y="15224"/>
                  <a:pt x="5165" y="15224"/>
                  <a:pt x="5165" y="15224"/>
                </a:cubicBezTo>
                <a:lnTo>
                  <a:pt x="5635" y="14858"/>
                </a:lnTo>
                <a:cubicBezTo>
                  <a:pt x="6104" y="14858"/>
                  <a:pt x="7043" y="15590"/>
                  <a:pt x="7043" y="15590"/>
                </a:cubicBezTo>
                <a:cubicBezTo>
                  <a:pt x="7043" y="15957"/>
                  <a:pt x="7043" y="15957"/>
                  <a:pt x="7043" y="15957"/>
                </a:cubicBezTo>
                <a:cubicBezTo>
                  <a:pt x="7043" y="15957"/>
                  <a:pt x="7043" y="16323"/>
                  <a:pt x="7043" y="16689"/>
                </a:cubicBezTo>
                <a:cubicBezTo>
                  <a:pt x="7513" y="17055"/>
                  <a:pt x="7043" y="17421"/>
                  <a:pt x="7513" y="17421"/>
                </a:cubicBezTo>
                <a:lnTo>
                  <a:pt x="7513" y="17421"/>
                </a:lnTo>
                <a:lnTo>
                  <a:pt x="8922" y="17421"/>
                </a:lnTo>
                <a:lnTo>
                  <a:pt x="8922" y="17421"/>
                </a:lnTo>
                <a:cubicBezTo>
                  <a:pt x="8922" y="17787"/>
                  <a:pt x="9391" y="18153"/>
                  <a:pt x="9391" y="18153"/>
                </a:cubicBezTo>
                <a:cubicBezTo>
                  <a:pt x="10330" y="18519"/>
                  <a:pt x="11270" y="18519"/>
                  <a:pt x="11739" y="18519"/>
                </a:cubicBezTo>
                <a:cubicBezTo>
                  <a:pt x="12678" y="18885"/>
                  <a:pt x="12678" y="19984"/>
                  <a:pt x="14087" y="19984"/>
                </a:cubicBezTo>
                <a:cubicBezTo>
                  <a:pt x="14087" y="19984"/>
                  <a:pt x="14557" y="19984"/>
                  <a:pt x="15026" y="19984"/>
                </a:cubicBezTo>
                <a:cubicBezTo>
                  <a:pt x="15496" y="19984"/>
                  <a:pt x="15496" y="19251"/>
                  <a:pt x="16435" y="19251"/>
                </a:cubicBezTo>
                <a:cubicBezTo>
                  <a:pt x="16904" y="19251"/>
                  <a:pt x="16904" y="19618"/>
                  <a:pt x="16904" y="19984"/>
                </a:cubicBezTo>
                <a:cubicBezTo>
                  <a:pt x="17374" y="19984"/>
                  <a:pt x="17843" y="19984"/>
                  <a:pt x="17843" y="19984"/>
                </a:cubicBezTo>
                <a:cubicBezTo>
                  <a:pt x="18313" y="19984"/>
                  <a:pt x="18313" y="20350"/>
                  <a:pt x="18313" y="20350"/>
                </a:cubicBezTo>
                <a:cubicBezTo>
                  <a:pt x="18783" y="20716"/>
                  <a:pt x="18783" y="20350"/>
                  <a:pt x="19252" y="20716"/>
                </a:cubicBezTo>
                <a:cubicBezTo>
                  <a:pt x="19252" y="20716"/>
                  <a:pt x="19722" y="20716"/>
                  <a:pt x="19722" y="21082"/>
                </a:cubicBezTo>
                <a:lnTo>
                  <a:pt x="19722" y="21082"/>
                </a:lnTo>
                <a:lnTo>
                  <a:pt x="19722" y="21082"/>
                </a:lnTo>
                <a:lnTo>
                  <a:pt x="19722" y="21082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8" name="Фигура"/>
          <p:cNvSpPr/>
          <p:nvPr/>
        </p:nvSpPr>
        <p:spPr>
          <a:xfrm rot="480000">
            <a:off x="3784483" y="2139910"/>
            <a:ext cx="1094304" cy="603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60" h="20275" extrusionOk="0">
                <a:moveTo>
                  <a:pt x="21060" y="16842"/>
                </a:moveTo>
                <a:cubicBezTo>
                  <a:pt x="18900" y="16842"/>
                  <a:pt x="17820" y="20996"/>
                  <a:pt x="16200" y="20165"/>
                </a:cubicBezTo>
                <a:cubicBezTo>
                  <a:pt x="15660" y="20165"/>
                  <a:pt x="11340" y="16842"/>
                  <a:pt x="9720" y="15181"/>
                </a:cubicBezTo>
                <a:cubicBezTo>
                  <a:pt x="8640" y="14350"/>
                  <a:pt x="8100" y="12688"/>
                  <a:pt x="7560" y="12688"/>
                </a:cubicBezTo>
                <a:cubicBezTo>
                  <a:pt x="6480" y="13519"/>
                  <a:pt x="5400" y="13519"/>
                  <a:pt x="4320" y="13519"/>
                </a:cubicBezTo>
                <a:cubicBezTo>
                  <a:pt x="3780" y="13519"/>
                  <a:pt x="3240" y="13519"/>
                  <a:pt x="2700" y="12688"/>
                </a:cubicBezTo>
                <a:cubicBezTo>
                  <a:pt x="2700" y="12688"/>
                  <a:pt x="2160" y="13519"/>
                  <a:pt x="1620" y="13519"/>
                </a:cubicBezTo>
                <a:cubicBezTo>
                  <a:pt x="1620" y="13519"/>
                  <a:pt x="1620" y="11858"/>
                  <a:pt x="1080" y="11858"/>
                </a:cubicBezTo>
                <a:cubicBezTo>
                  <a:pt x="540" y="10196"/>
                  <a:pt x="0" y="9365"/>
                  <a:pt x="0" y="7704"/>
                </a:cubicBezTo>
                <a:cubicBezTo>
                  <a:pt x="0" y="6873"/>
                  <a:pt x="540" y="6873"/>
                  <a:pt x="540" y="6873"/>
                </a:cubicBezTo>
                <a:cubicBezTo>
                  <a:pt x="2160" y="5211"/>
                  <a:pt x="-540" y="5211"/>
                  <a:pt x="1080" y="3550"/>
                </a:cubicBezTo>
                <a:cubicBezTo>
                  <a:pt x="3240" y="1888"/>
                  <a:pt x="2700" y="1888"/>
                  <a:pt x="2700" y="227"/>
                </a:cubicBezTo>
                <a:cubicBezTo>
                  <a:pt x="2700" y="-604"/>
                  <a:pt x="3240" y="1058"/>
                  <a:pt x="4320" y="1888"/>
                </a:cubicBezTo>
                <a:cubicBezTo>
                  <a:pt x="4320" y="2719"/>
                  <a:pt x="4320" y="6042"/>
                  <a:pt x="3780" y="5211"/>
                </a:cubicBezTo>
                <a:cubicBezTo>
                  <a:pt x="2160" y="4381"/>
                  <a:pt x="2160" y="5211"/>
                  <a:pt x="1620" y="5211"/>
                </a:cubicBezTo>
                <a:cubicBezTo>
                  <a:pt x="1620" y="5211"/>
                  <a:pt x="2160" y="6873"/>
                  <a:pt x="2160" y="8534"/>
                </a:cubicBezTo>
                <a:cubicBezTo>
                  <a:pt x="2160" y="8534"/>
                  <a:pt x="2700" y="10196"/>
                  <a:pt x="3240" y="9365"/>
                </a:cubicBezTo>
                <a:cubicBezTo>
                  <a:pt x="4860" y="6042"/>
                  <a:pt x="5400" y="7704"/>
                  <a:pt x="7020" y="7704"/>
                </a:cubicBezTo>
                <a:cubicBezTo>
                  <a:pt x="7560" y="7704"/>
                  <a:pt x="8640" y="7704"/>
                  <a:pt x="9180" y="7704"/>
                </a:cubicBezTo>
                <a:cubicBezTo>
                  <a:pt x="9180" y="9365"/>
                  <a:pt x="9720" y="8534"/>
                  <a:pt x="10260" y="7704"/>
                </a:cubicBezTo>
                <a:lnTo>
                  <a:pt x="10800" y="7704"/>
                </a:lnTo>
                <a:cubicBezTo>
                  <a:pt x="12960" y="7704"/>
                  <a:pt x="10260" y="7704"/>
                  <a:pt x="10800" y="9365"/>
                </a:cubicBezTo>
                <a:cubicBezTo>
                  <a:pt x="9180" y="9365"/>
                  <a:pt x="9720" y="10196"/>
                  <a:pt x="10800" y="10196"/>
                </a:cubicBezTo>
                <a:cubicBezTo>
                  <a:pt x="11340" y="10196"/>
                  <a:pt x="10800" y="11858"/>
                  <a:pt x="12420" y="10196"/>
                </a:cubicBezTo>
                <a:cubicBezTo>
                  <a:pt x="13500" y="11858"/>
                  <a:pt x="14040" y="11858"/>
                  <a:pt x="15660" y="11027"/>
                </a:cubicBezTo>
                <a:cubicBezTo>
                  <a:pt x="16200" y="11858"/>
                  <a:pt x="15120" y="11858"/>
                  <a:pt x="15120" y="12688"/>
                </a:cubicBezTo>
                <a:cubicBezTo>
                  <a:pt x="15120" y="15181"/>
                  <a:pt x="16200" y="13519"/>
                  <a:pt x="16200" y="12688"/>
                </a:cubicBezTo>
                <a:cubicBezTo>
                  <a:pt x="16200" y="11858"/>
                  <a:pt x="17820" y="14350"/>
                  <a:pt x="17280" y="11027"/>
                </a:cubicBezTo>
                <a:cubicBezTo>
                  <a:pt x="17280" y="10196"/>
                  <a:pt x="16740" y="9365"/>
                  <a:pt x="17280" y="9365"/>
                </a:cubicBezTo>
                <a:cubicBezTo>
                  <a:pt x="17820" y="8534"/>
                  <a:pt x="18360" y="8534"/>
                  <a:pt x="18360" y="8534"/>
                </a:cubicBezTo>
                <a:cubicBezTo>
                  <a:pt x="18900" y="10196"/>
                  <a:pt x="20520" y="11027"/>
                  <a:pt x="21060" y="11858"/>
                </a:cubicBezTo>
                <a:cubicBezTo>
                  <a:pt x="21060" y="12688"/>
                  <a:pt x="21060" y="12688"/>
                  <a:pt x="21060" y="12688"/>
                </a:cubicBezTo>
                <a:cubicBezTo>
                  <a:pt x="21060" y="13519"/>
                  <a:pt x="20520" y="13519"/>
                  <a:pt x="20520" y="14350"/>
                </a:cubicBezTo>
                <a:cubicBezTo>
                  <a:pt x="20520" y="15181"/>
                  <a:pt x="21060" y="15181"/>
                  <a:pt x="21060" y="16011"/>
                </a:cubicBezTo>
                <a:cubicBezTo>
                  <a:pt x="21060" y="16842"/>
                  <a:pt x="21060" y="16842"/>
                  <a:pt x="21060" y="16842"/>
                </a:cubicBezTo>
                <a:lnTo>
                  <a:pt x="21060" y="16842"/>
                </a:lnTo>
                <a:lnTo>
                  <a:pt x="21060" y="16842"/>
                </a:lnTo>
                <a:lnTo>
                  <a:pt x="21060" y="16842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9" name="Фигура"/>
          <p:cNvSpPr/>
          <p:nvPr/>
        </p:nvSpPr>
        <p:spPr>
          <a:xfrm rot="480000">
            <a:off x="9087671" y="897630"/>
            <a:ext cx="1262064" cy="1436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80" y="20110"/>
                </a:moveTo>
                <a:cubicBezTo>
                  <a:pt x="10080" y="19738"/>
                  <a:pt x="10080" y="19738"/>
                  <a:pt x="10080" y="19738"/>
                </a:cubicBezTo>
                <a:cubicBezTo>
                  <a:pt x="10080" y="18993"/>
                  <a:pt x="10560" y="19366"/>
                  <a:pt x="11040" y="18993"/>
                </a:cubicBezTo>
                <a:lnTo>
                  <a:pt x="11040" y="18621"/>
                </a:lnTo>
                <a:cubicBezTo>
                  <a:pt x="11520" y="18248"/>
                  <a:pt x="12000" y="18248"/>
                  <a:pt x="12000" y="17876"/>
                </a:cubicBezTo>
                <a:cubicBezTo>
                  <a:pt x="12480" y="17131"/>
                  <a:pt x="13440" y="16759"/>
                  <a:pt x="14400" y="16759"/>
                </a:cubicBezTo>
                <a:cubicBezTo>
                  <a:pt x="14400" y="16386"/>
                  <a:pt x="14880" y="16014"/>
                  <a:pt x="14880" y="16014"/>
                </a:cubicBezTo>
                <a:cubicBezTo>
                  <a:pt x="15840" y="16014"/>
                  <a:pt x="15360" y="17503"/>
                  <a:pt x="16320" y="17503"/>
                </a:cubicBezTo>
                <a:lnTo>
                  <a:pt x="16800" y="17131"/>
                </a:lnTo>
                <a:cubicBezTo>
                  <a:pt x="17760" y="16759"/>
                  <a:pt x="18720" y="17131"/>
                  <a:pt x="18720" y="16386"/>
                </a:cubicBezTo>
                <a:cubicBezTo>
                  <a:pt x="18720" y="16014"/>
                  <a:pt x="18720" y="16014"/>
                  <a:pt x="18720" y="16014"/>
                </a:cubicBezTo>
                <a:cubicBezTo>
                  <a:pt x="18720" y="15269"/>
                  <a:pt x="19200" y="15269"/>
                  <a:pt x="19200" y="14897"/>
                </a:cubicBezTo>
                <a:cubicBezTo>
                  <a:pt x="19680" y="14524"/>
                  <a:pt x="19200" y="14152"/>
                  <a:pt x="19680" y="13779"/>
                </a:cubicBezTo>
                <a:cubicBezTo>
                  <a:pt x="19680" y="13779"/>
                  <a:pt x="19680" y="14152"/>
                  <a:pt x="20160" y="14152"/>
                </a:cubicBezTo>
                <a:cubicBezTo>
                  <a:pt x="20160" y="14152"/>
                  <a:pt x="20640" y="13779"/>
                  <a:pt x="21120" y="13779"/>
                </a:cubicBezTo>
                <a:cubicBezTo>
                  <a:pt x="20640" y="13034"/>
                  <a:pt x="20640" y="12290"/>
                  <a:pt x="20160" y="11545"/>
                </a:cubicBezTo>
                <a:cubicBezTo>
                  <a:pt x="20160" y="11172"/>
                  <a:pt x="21600" y="10428"/>
                  <a:pt x="21600" y="10055"/>
                </a:cubicBezTo>
                <a:cubicBezTo>
                  <a:pt x="21600" y="9683"/>
                  <a:pt x="21120" y="8938"/>
                  <a:pt x="20160" y="9310"/>
                </a:cubicBezTo>
                <a:cubicBezTo>
                  <a:pt x="18240" y="9310"/>
                  <a:pt x="16800" y="8566"/>
                  <a:pt x="16320" y="10428"/>
                </a:cubicBezTo>
                <a:cubicBezTo>
                  <a:pt x="15360" y="10800"/>
                  <a:pt x="14400" y="10428"/>
                  <a:pt x="15360" y="10055"/>
                </a:cubicBezTo>
                <a:cubicBezTo>
                  <a:pt x="15840" y="9683"/>
                  <a:pt x="16800" y="9310"/>
                  <a:pt x="16320" y="8566"/>
                </a:cubicBezTo>
                <a:cubicBezTo>
                  <a:pt x="16320" y="6331"/>
                  <a:pt x="13920" y="7448"/>
                  <a:pt x="13440" y="6703"/>
                </a:cubicBezTo>
                <a:cubicBezTo>
                  <a:pt x="13440" y="5586"/>
                  <a:pt x="16320" y="7076"/>
                  <a:pt x="15360" y="5214"/>
                </a:cubicBezTo>
                <a:cubicBezTo>
                  <a:pt x="15360" y="4469"/>
                  <a:pt x="15840" y="4469"/>
                  <a:pt x="16320" y="4469"/>
                </a:cubicBezTo>
                <a:cubicBezTo>
                  <a:pt x="18240" y="4841"/>
                  <a:pt x="17280" y="3724"/>
                  <a:pt x="18240" y="3724"/>
                </a:cubicBezTo>
                <a:cubicBezTo>
                  <a:pt x="19200" y="3352"/>
                  <a:pt x="19680" y="2234"/>
                  <a:pt x="19200" y="2234"/>
                </a:cubicBezTo>
                <a:cubicBezTo>
                  <a:pt x="17760" y="2979"/>
                  <a:pt x="17760" y="1117"/>
                  <a:pt x="16320" y="1862"/>
                </a:cubicBezTo>
                <a:cubicBezTo>
                  <a:pt x="15360" y="2234"/>
                  <a:pt x="17760" y="745"/>
                  <a:pt x="15840" y="0"/>
                </a:cubicBezTo>
                <a:cubicBezTo>
                  <a:pt x="14400" y="372"/>
                  <a:pt x="12960" y="745"/>
                  <a:pt x="12960" y="2234"/>
                </a:cubicBezTo>
                <a:cubicBezTo>
                  <a:pt x="12960" y="2234"/>
                  <a:pt x="13920" y="2234"/>
                  <a:pt x="14400" y="2607"/>
                </a:cubicBezTo>
                <a:cubicBezTo>
                  <a:pt x="14400" y="2979"/>
                  <a:pt x="14400" y="3352"/>
                  <a:pt x="13440" y="3352"/>
                </a:cubicBezTo>
                <a:cubicBezTo>
                  <a:pt x="12960" y="3352"/>
                  <a:pt x="12480" y="2607"/>
                  <a:pt x="11040" y="2979"/>
                </a:cubicBezTo>
                <a:cubicBezTo>
                  <a:pt x="9120" y="4841"/>
                  <a:pt x="6720" y="5214"/>
                  <a:pt x="4800" y="7076"/>
                </a:cubicBezTo>
                <a:cubicBezTo>
                  <a:pt x="4320" y="7448"/>
                  <a:pt x="3840" y="8566"/>
                  <a:pt x="3360" y="8938"/>
                </a:cubicBezTo>
                <a:cubicBezTo>
                  <a:pt x="2880" y="10055"/>
                  <a:pt x="1920" y="10800"/>
                  <a:pt x="2400" y="10800"/>
                </a:cubicBezTo>
                <a:cubicBezTo>
                  <a:pt x="3360" y="11172"/>
                  <a:pt x="3360" y="11172"/>
                  <a:pt x="3840" y="11172"/>
                </a:cubicBezTo>
                <a:cubicBezTo>
                  <a:pt x="4800" y="10800"/>
                  <a:pt x="4800" y="11917"/>
                  <a:pt x="4800" y="11917"/>
                </a:cubicBezTo>
                <a:cubicBezTo>
                  <a:pt x="4320" y="11917"/>
                  <a:pt x="4800" y="12662"/>
                  <a:pt x="3840" y="12290"/>
                </a:cubicBezTo>
                <a:cubicBezTo>
                  <a:pt x="3360" y="12662"/>
                  <a:pt x="2880" y="12662"/>
                  <a:pt x="1920" y="12290"/>
                </a:cubicBezTo>
                <a:cubicBezTo>
                  <a:pt x="1440" y="12290"/>
                  <a:pt x="1920" y="13034"/>
                  <a:pt x="1920" y="13779"/>
                </a:cubicBezTo>
                <a:cubicBezTo>
                  <a:pt x="1440" y="14524"/>
                  <a:pt x="0" y="14524"/>
                  <a:pt x="0" y="15641"/>
                </a:cubicBezTo>
                <a:cubicBezTo>
                  <a:pt x="0" y="15641"/>
                  <a:pt x="0" y="15641"/>
                  <a:pt x="0" y="16014"/>
                </a:cubicBezTo>
                <a:lnTo>
                  <a:pt x="0" y="16014"/>
                </a:lnTo>
                <a:lnTo>
                  <a:pt x="0" y="16014"/>
                </a:lnTo>
                <a:lnTo>
                  <a:pt x="0" y="16014"/>
                </a:lnTo>
                <a:cubicBezTo>
                  <a:pt x="480" y="16014"/>
                  <a:pt x="480" y="16014"/>
                  <a:pt x="480" y="16014"/>
                </a:cubicBezTo>
                <a:cubicBezTo>
                  <a:pt x="960" y="16014"/>
                  <a:pt x="2400" y="16386"/>
                  <a:pt x="2400" y="17131"/>
                </a:cubicBezTo>
                <a:cubicBezTo>
                  <a:pt x="2400" y="17503"/>
                  <a:pt x="2400" y="17503"/>
                  <a:pt x="1920" y="17503"/>
                </a:cubicBezTo>
                <a:cubicBezTo>
                  <a:pt x="1920" y="17876"/>
                  <a:pt x="2400" y="17876"/>
                  <a:pt x="1920" y="18248"/>
                </a:cubicBezTo>
                <a:cubicBezTo>
                  <a:pt x="1920" y="18621"/>
                  <a:pt x="1440" y="18993"/>
                  <a:pt x="1440" y="19366"/>
                </a:cubicBezTo>
                <a:cubicBezTo>
                  <a:pt x="1440" y="19738"/>
                  <a:pt x="1440" y="20110"/>
                  <a:pt x="1920" y="19738"/>
                </a:cubicBezTo>
                <a:cubicBezTo>
                  <a:pt x="1920" y="20110"/>
                  <a:pt x="1920" y="20110"/>
                  <a:pt x="1920" y="20483"/>
                </a:cubicBezTo>
                <a:cubicBezTo>
                  <a:pt x="1920" y="20483"/>
                  <a:pt x="2400" y="20483"/>
                  <a:pt x="2880" y="20483"/>
                </a:cubicBezTo>
                <a:lnTo>
                  <a:pt x="3360" y="20483"/>
                </a:lnTo>
                <a:cubicBezTo>
                  <a:pt x="4320" y="20483"/>
                  <a:pt x="3840" y="21228"/>
                  <a:pt x="4800" y="21228"/>
                </a:cubicBezTo>
                <a:cubicBezTo>
                  <a:pt x="4800" y="21228"/>
                  <a:pt x="4800" y="21228"/>
                  <a:pt x="5280" y="21228"/>
                </a:cubicBezTo>
                <a:cubicBezTo>
                  <a:pt x="5280" y="21228"/>
                  <a:pt x="5760" y="21600"/>
                  <a:pt x="6240" y="21600"/>
                </a:cubicBezTo>
                <a:cubicBezTo>
                  <a:pt x="6720" y="21600"/>
                  <a:pt x="6720" y="21228"/>
                  <a:pt x="7200" y="21228"/>
                </a:cubicBezTo>
                <a:lnTo>
                  <a:pt x="7680" y="21228"/>
                </a:lnTo>
                <a:cubicBezTo>
                  <a:pt x="8160" y="21228"/>
                  <a:pt x="8640" y="20855"/>
                  <a:pt x="8640" y="20855"/>
                </a:cubicBezTo>
                <a:cubicBezTo>
                  <a:pt x="9120" y="20483"/>
                  <a:pt x="9600" y="20855"/>
                  <a:pt x="10080" y="20483"/>
                </a:cubicBezTo>
                <a:lnTo>
                  <a:pt x="10080" y="20110"/>
                </a:lnTo>
                <a:lnTo>
                  <a:pt x="10080" y="20110"/>
                </a:lnTo>
                <a:lnTo>
                  <a:pt x="10080" y="20110"/>
                </a:lnTo>
                <a:lnTo>
                  <a:pt x="10080" y="2011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0" name="Фигура"/>
          <p:cNvSpPr/>
          <p:nvPr/>
        </p:nvSpPr>
        <p:spPr>
          <a:xfrm rot="480000">
            <a:off x="9549625" y="1856214"/>
            <a:ext cx="846138" cy="1363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20" y="21600"/>
                </a:moveTo>
                <a:cubicBezTo>
                  <a:pt x="19440" y="21207"/>
                  <a:pt x="20880" y="20815"/>
                  <a:pt x="20880" y="20029"/>
                </a:cubicBezTo>
                <a:cubicBezTo>
                  <a:pt x="20880" y="19244"/>
                  <a:pt x="20160" y="19244"/>
                  <a:pt x="20160" y="18458"/>
                </a:cubicBezTo>
                <a:cubicBezTo>
                  <a:pt x="20160" y="18065"/>
                  <a:pt x="20160" y="17673"/>
                  <a:pt x="20160" y="17673"/>
                </a:cubicBezTo>
                <a:cubicBezTo>
                  <a:pt x="20160" y="16887"/>
                  <a:pt x="18720" y="16495"/>
                  <a:pt x="18720" y="15709"/>
                </a:cubicBezTo>
                <a:cubicBezTo>
                  <a:pt x="18720" y="15316"/>
                  <a:pt x="20160" y="15316"/>
                  <a:pt x="20880" y="14924"/>
                </a:cubicBezTo>
                <a:cubicBezTo>
                  <a:pt x="20880" y="14924"/>
                  <a:pt x="21600" y="14138"/>
                  <a:pt x="21600" y="13745"/>
                </a:cubicBezTo>
                <a:lnTo>
                  <a:pt x="21600" y="13745"/>
                </a:lnTo>
                <a:lnTo>
                  <a:pt x="21600" y="13745"/>
                </a:lnTo>
                <a:lnTo>
                  <a:pt x="21600" y="13745"/>
                </a:lnTo>
                <a:lnTo>
                  <a:pt x="21600" y="13745"/>
                </a:lnTo>
                <a:cubicBezTo>
                  <a:pt x="21600" y="13745"/>
                  <a:pt x="20880" y="13353"/>
                  <a:pt x="20880" y="12960"/>
                </a:cubicBezTo>
                <a:cubicBezTo>
                  <a:pt x="20880" y="12960"/>
                  <a:pt x="20880" y="12567"/>
                  <a:pt x="20160" y="13353"/>
                </a:cubicBezTo>
                <a:cubicBezTo>
                  <a:pt x="19440" y="13745"/>
                  <a:pt x="20880" y="14138"/>
                  <a:pt x="19440" y="14138"/>
                </a:cubicBezTo>
                <a:cubicBezTo>
                  <a:pt x="18720" y="14138"/>
                  <a:pt x="16560" y="11782"/>
                  <a:pt x="15120" y="10604"/>
                </a:cubicBezTo>
                <a:cubicBezTo>
                  <a:pt x="14400" y="10211"/>
                  <a:pt x="15120" y="9818"/>
                  <a:pt x="15840" y="9818"/>
                </a:cubicBezTo>
                <a:cubicBezTo>
                  <a:pt x="15840" y="9425"/>
                  <a:pt x="15840" y="9425"/>
                  <a:pt x="15120" y="9033"/>
                </a:cubicBezTo>
                <a:lnTo>
                  <a:pt x="15120" y="9033"/>
                </a:lnTo>
                <a:lnTo>
                  <a:pt x="15120" y="8247"/>
                </a:lnTo>
                <a:lnTo>
                  <a:pt x="15120" y="8247"/>
                </a:lnTo>
                <a:cubicBezTo>
                  <a:pt x="15840" y="7855"/>
                  <a:pt x="16560" y="8640"/>
                  <a:pt x="17280" y="8640"/>
                </a:cubicBezTo>
                <a:cubicBezTo>
                  <a:pt x="18000" y="8640"/>
                  <a:pt x="15840" y="7855"/>
                  <a:pt x="15840" y="7069"/>
                </a:cubicBezTo>
                <a:cubicBezTo>
                  <a:pt x="15840" y="4713"/>
                  <a:pt x="20160" y="5498"/>
                  <a:pt x="19440" y="5105"/>
                </a:cubicBezTo>
                <a:cubicBezTo>
                  <a:pt x="18720" y="4713"/>
                  <a:pt x="17280" y="2749"/>
                  <a:pt x="16560" y="0"/>
                </a:cubicBezTo>
                <a:cubicBezTo>
                  <a:pt x="15840" y="0"/>
                  <a:pt x="15120" y="393"/>
                  <a:pt x="15120" y="393"/>
                </a:cubicBezTo>
                <a:cubicBezTo>
                  <a:pt x="14400" y="393"/>
                  <a:pt x="14400" y="0"/>
                  <a:pt x="14400" y="0"/>
                </a:cubicBezTo>
                <a:cubicBezTo>
                  <a:pt x="13680" y="393"/>
                  <a:pt x="14400" y="785"/>
                  <a:pt x="13680" y="1178"/>
                </a:cubicBezTo>
                <a:cubicBezTo>
                  <a:pt x="13680" y="1571"/>
                  <a:pt x="12960" y="1571"/>
                  <a:pt x="12960" y="2356"/>
                </a:cubicBezTo>
                <a:cubicBezTo>
                  <a:pt x="12960" y="2356"/>
                  <a:pt x="12960" y="2356"/>
                  <a:pt x="12960" y="2749"/>
                </a:cubicBezTo>
                <a:cubicBezTo>
                  <a:pt x="12960" y="3535"/>
                  <a:pt x="11520" y="3142"/>
                  <a:pt x="10080" y="3535"/>
                </a:cubicBezTo>
                <a:lnTo>
                  <a:pt x="9360" y="3927"/>
                </a:lnTo>
                <a:cubicBezTo>
                  <a:pt x="7920" y="3927"/>
                  <a:pt x="8640" y="2356"/>
                  <a:pt x="7200" y="2356"/>
                </a:cubicBezTo>
                <a:cubicBezTo>
                  <a:pt x="7200" y="2356"/>
                  <a:pt x="6480" y="2749"/>
                  <a:pt x="6480" y="3142"/>
                </a:cubicBezTo>
                <a:cubicBezTo>
                  <a:pt x="5040" y="3142"/>
                  <a:pt x="3600" y="3535"/>
                  <a:pt x="2880" y="4320"/>
                </a:cubicBezTo>
                <a:cubicBezTo>
                  <a:pt x="2880" y="4713"/>
                  <a:pt x="2160" y="4713"/>
                  <a:pt x="1440" y="5105"/>
                </a:cubicBezTo>
                <a:lnTo>
                  <a:pt x="1440" y="5498"/>
                </a:lnTo>
                <a:cubicBezTo>
                  <a:pt x="720" y="5891"/>
                  <a:pt x="0" y="5498"/>
                  <a:pt x="0" y="6284"/>
                </a:cubicBezTo>
                <a:lnTo>
                  <a:pt x="0" y="6676"/>
                </a:lnTo>
                <a:cubicBezTo>
                  <a:pt x="0" y="6676"/>
                  <a:pt x="720" y="6676"/>
                  <a:pt x="1440" y="6676"/>
                </a:cubicBezTo>
                <a:lnTo>
                  <a:pt x="1440" y="7069"/>
                </a:lnTo>
                <a:cubicBezTo>
                  <a:pt x="1440" y="7462"/>
                  <a:pt x="2160" y="7462"/>
                  <a:pt x="2880" y="7462"/>
                </a:cubicBezTo>
                <a:lnTo>
                  <a:pt x="2880" y="7462"/>
                </a:lnTo>
                <a:lnTo>
                  <a:pt x="4320" y="8247"/>
                </a:lnTo>
                <a:lnTo>
                  <a:pt x="4320" y="8247"/>
                </a:lnTo>
                <a:cubicBezTo>
                  <a:pt x="4320" y="9033"/>
                  <a:pt x="5040" y="8640"/>
                  <a:pt x="5760" y="9033"/>
                </a:cubicBezTo>
                <a:cubicBezTo>
                  <a:pt x="7200" y="9033"/>
                  <a:pt x="6480" y="9818"/>
                  <a:pt x="7200" y="9818"/>
                </a:cubicBezTo>
                <a:cubicBezTo>
                  <a:pt x="7200" y="9818"/>
                  <a:pt x="7200" y="9818"/>
                  <a:pt x="7920" y="9818"/>
                </a:cubicBezTo>
                <a:cubicBezTo>
                  <a:pt x="7920" y="9818"/>
                  <a:pt x="7920" y="9818"/>
                  <a:pt x="8640" y="9818"/>
                </a:cubicBezTo>
                <a:cubicBezTo>
                  <a:pt x="8640" y="9818"/>
                  <a:pt x="8640" y="9818"/>
                  <a:pt x="9360" y="9818"/>
                </a:cubicBezTo>
                <a:cubicBezTo>
                  <a:pt x="8640" y="9033"/>
                  <a:pt x="6480" y="8640"/>
                  <a:pt x="6480" y="8247"/>
                </a:cubicBezTo>
                <a:cubicBezTo>
                  <a:pt x="6480" y="7855"/>
                  <a:pt x="7200" y="6676"/>
                  <a:pt x="8640" y="6676"/>
                </a:cubicBezTo>
                <a:cubicBezTo>
                  <a:pt x="6480" y="8640"/>
                  <a:pt x="10800" y="9033"/>
                  <a:pt x="11520" y="9818"/>
                </a:cubicBezTo>
                <a:cubicBezTo>
                  <a:pt x="12240" y="10996"/>
                  <a:pt x="11520" y="11389"/>
                  <a:pt x="12960" y="13745"/>
                </a:cubicBezTo>
                <a:cubicBezTo>
                  <a:pt x="13680" y="14138"/>
                  <a:pt x="14400" y="15316"/>
                  <a:pt x="14400" y="16102"/>
                </a:cubicBezTo>
                <a:cubicBezTo>
                  <a:pt x="15840" y="18065"/>
                  <a:pt x="12960" y="18065"/>
                  <a:pt x="15840" y="18851"/>
                </a:cubicBezTo>
                <a:cubicBezTo>
                  <a:pt x="16560" y="19636"/>
                  <a:pt x="15120" y="20029"/>
                  <a:pt x="18720" y="21600"/>
                </a:cubicBezTo>
                <a:lnTo>
                  <a:pt x="18720" y="21600"/>
                </a:lnTo>
                <a:lnTo>
                  <a:pt x="18720" y="21600"/>
                </a:lnTo>
                <a:lnTo>
                  <a:pt x="1872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1" name="Фигура"/>
          <p:cNvSpPr/>
          <p:nvPr/>
        </p:nvSpPr>
        <p:spPr>
          <a:xfrm rot="480000">
            <a:off x="9096958" y="4834273"/>
            <a:ext cx="334963" cy="265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49" extrusionOk="0">
                <a:moveTo>
                  <a:pt x="21600" y="3600"/>
                </a:moveTo>
                <a:cubicBezTo>
                  <a:pt x="21600" y="3600"/>
                  <a:pt x="21600" y="1800"/>
                  <a:pt x="19800" y="1800"/>
                </a:cubicBezTo>
                <a:cubicBezTo>
                  <a:pt x="18000" y="3600"/>
                  <a:pt x="18000" y="9000"/>
                  <a:pt x="14400" y="12600"/>
                </a:cubicBezTo>
                <a:cubicBezTo>
                  <a:pt x="12600" y="18000"/>
                  <a:pt x="7200" y="21600"/>
                  <a:pt x="5400" y="18000"/>
                </a:cubicBezTo>
                <a:cubicBezTo>
                  <a:pt x="1800" y="14400"/>
                  <a:pt x="3600" y="12600"/>
                  <a:pt x="0" y="12600"/>
                </a:cubicBezTo>
                <a:cubicBezTo>
                  <a:pt x="1800" y="12600"/>
                  <a:pt x="1800" y="10800"/>
                  <a:pt x="1800" y="9000"/>
                </a:cubicBezTo>
                <a:lnTo>
                  <a:pt x="1800" y="9000"/>
                </a:lnTo>
                <a:cubicBezTo>
                  <a:pt x="1800" y="7200"/>
                  <a:pt x="1800" y="7200"/>
                  <a:pt x="1800" y="5400"/>
                </a:cubicBezTo>
                <a:lnTo>
                  <a:pt x="1800" y="5400"/>
                </a:lnTo>
                <a:lnTo>
                  <a:pt x="3600" y="7200"/>
                </a:lnTo>
                <a:lnTo>
                  <a:pt x="3600" y="7200"/>
                </a:lnTo>
                <a:cubicBezTo>
                  <a:pt x="3600" y="7200"/>
                  <a:pt x="3600" y="5400"/>
                  <a:pt x="5400" y="5400"/>
                </a:cubicBezTo>
                <a:lnTo>
                  <a:pt x="5400" y="3600"/>
                </a:lnTo>
                <a:cubicBezTo>
                  <a:pt x="5400" y="1800"/>
                  <a:pt x="5400" y="3600"/>
                  <a:pt x="7200" y="3600"/>
                </a:cubicBezTo>
                <a:cubicBezTo>
                  <a:pt x="9000" y="3600"/>
                  <a:pt x="9000" y="1800"/>
                  <a:pt x="9000" y="1800"/>
                </a:cubicBezTo>
                <a:cubicBezTo>
                  <a:pt x="10800" y="1800"/>
                  <a:pt x="14400" y="3600"/>
                  <a:pt x="16200" y="3600"/>
                </a:cubicBezTo>
                <a:cubicBezTo>
                  <a:pt x="18000" y="3600"/>
                  <a:pt x="18000" y="1800"/>
                  <a:pt x="18000" y="1800"/>
                </a:cubicBezTo>
                <a:cubicBezTo>
                  <a:pt x="18000" y="0"/>
                  <a:pt x="19800" y="0"/>
                  <a:pt x="21600" y="0"/>
                </a:cubicBezTo>
                <a:lnTo>
                  <a:pt x="21600" y="0"/>
                </a:lnTo>
                <a:lnTo>
                  <a:pt x="21600" y="0"/>
                </a:lnTo>
                <a:lnTo>
                  <a:pt x="21600" y="0"/>
                </a:lnTo>
                <a:cubicBezTo>
                  <a:pt x="21600" y="1800"/>
                  <a:pt x="21600" y="1800"/>
                  <a:pt x="21600" y="3600"/>
                </a:cubicBezTo>
                <a:lnTo>
                  <a:pt x="21600" y="3600"/>
                </a:lnTo>
                <a:lnTo>
                  <a:pt x="21600" y="3600"/>
                </a:lnTo>
                <a:lnTo>
                  <a:pt x="21600" y="3600"/>
                </a:lnTo>
                <a:lnTo>
                  <a:pt x="21600" y="3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2" name="Фигура"/>
          <p:cNvSpPr/>
          <p:nvPr/>
        </p:nvSpPr>
        <p:spPr>
          <a:xfrm rot="480000">
            <a:off x="2563841" y="2174891"/>
            <a:ext cx="30164" cy="49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lnTo>
                  <a:pt x="21600" y="10800"/>
                </a:lnTo>
                <a:lnTo>
                  <a:pt x="21600" y="21600"/>
                </a:lnTo>
                <a:lnTo>
                  <a:pt x="0" y="10800"/>
                </a:lnTo>
                <a:lnTo>
                  <a:pt x="0" y="10800"/>
                </a:lnTo>
                <a:lnTo>
                  <a:pt x="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3" name="Фигура"/>
          <p:cNvSpPr/>
          <p:nvPr/>
        </p:nvSpPr>
        <p:spPr>
          <a:xfrm rot="480000">
            <a:off x="2417788" y="2832130"/>
            <a:ext cx="53976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21600" y="21600"/>
                  <a:pt x="21600" y="21600"/>
                  <a:pt x="21600" y="10800"/>
                </a:cubicBezTo>
                <a:cubicBezTo>
                  <a:pt x="21600" y="0"/>
                  <a:pt x="21600" y="0"/>
                  <a:pt x="10800" y="0"/>
                </a:cubicBezTo>
                <a:cubicBezTo>
                  <a:pt x="0" y="0"/>
                  <a:pt x="0" y="0"/>
                  <a:pt x="0" y="10800"/>
                </a:cubicBezTo>
                <a:cubicBezTo>
                  <a:pt x="0" y="21600"/>
                  <a:pt x="0" y="21600"/>
                  <a:pt x="10800" y="21600"/>
                </a:cubicBezTo>
                <a:lnTo>
                  <a:pt x="10800" y="21600"/>
                </a:lnTo>
                <a:lnTo>
                  <a:pt x="1080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4" name="Фигура"/>
          <p:cNvSpPr/>
          <p:nvPr/>
        </p:nvSpPr>
        <p:spPr>
          <a:xfrm rot="480000">
            <a:off x="2417788" y="2832130"/>
            <a:ext cx="53976" cy="4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800" y="10800"/>
                </a:lnTo>
                <a:lnTo>
                  <a:pt x="0" y="10800"/>
                </a:lnTo>
                <a:lnTo>
                  <a:pt x="10800" y="10800"/>
                </a:lnTo>
                <a:lnTo>
                  <a:pt x="10800" y="0"/>
                </a:lnTo>
                <a:lnTo>
                  <a:pt x="10800" y="10800"/>
                </a:lnTo>
                <a:lnTo>
                  <a:pt x="21600" y="10800"/>
                </a:lnTo>
                <a:lnTo>
                  <a:pt x="10800" y="10800"/>
                </a:lnTo>
                <a:lnTo>
                  <a:pt x="21600" y="21600"/>
                </a:lnTo>
                <a:lnTo>
                  <a:pt x="10800" y="21600"/>
                </a:lnTo>
                <a:lnTo>
                  <a:pt x="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5" name="Линия"/>
          <p:cNvSpPr/>
          <p:nvPr/>
        </p:nvSpPr>
        <p:spPr>
          <a:xfrm rot="480000">
            <a:off x="2911489" y="2347925"/>
            <a:ext cx="23813" cy="2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600" y="0"/>
                  <a:pt x="21600" y="0"/>
                  <a:pt x="0" y="0"/>
                </a:cubicBez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6" name="Линия"/>
          <p:cNvSpPr/>
          <p:nvPr/>
        </p:nvSpPr>
        <p:spPr>
          <a:xfrm rot="480000">
            <a:off x="6945601" y="4702278"/>
            <a:ext cx="225426" cy="4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0"/>
                </a:moveTo>
                <a:cubicBezTo>
                  <a:pt x="21600" y="1137"/>
                  <a:pt x="21600" y="2274"/>
                  <a:pt x="21600" y="2274"/>
                </a:cubicBezTo>
                <a:cubicBezTo>
                  <a:pt x="21600" y="4547"/>
                  <a:pt x="21600" y="9095"/>
                  <a:pt x="21600" y="9095"/>
                </a:cubicBezTo>
                <a:cubicBezTo>
                  <a:pt x="21600" y="9095"/>
                  <a:pt x="16200" y="12505"/>
                  <a:pt x="13500" y="13642"/>
                </a:cubicBezTo>
                <a:cubicBezTo>
                  <a:pt x="10800" y="14779"/>
                  <a:pt x="8100" y="15916"/>
                  <a:pt x="8100" y="17053"/>
                </a:cubicBezTo>
                <a:cubicBezTo>
                  <a:pt x="5400" y="20463"/>
                  <a:pt x="0" y="19326"/>
                  <a:pt x="0" y="21600"/>
                </a:cubicBezTo>
                <a:lnTo>
                  <a:pt x="0" y="216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7" name="Линия"/>
          <p:cNvSpPr/>
          <p:nvPr/>
        </p:nvSpPr>
        <p:spPr>
          <a:xfrm rot="480000">
            <a:off x="2713147" y="2073295"/>
            <a:ext cx="55563" cy="174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21600"/>
                </a:lnTo>
                <a:cubicBezTo>
                  <a:pt x="10800" y="18514"/>
                  <a:pt x="21600" y="15429"/>
                  <a:pt x="10800" y="12343"/>
                </a:cubicBezTo>
                <a:cubicBezTo>
                  <a:pt x="10800" y="9257"/>
                  <a:pt x="0" y="6171"/>
                  <a:pt x="0" y="0"/>
                </a:cubicBez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8" name="Линия"/>
          <p:cNvSpPr/>
          <p:nvPr/>
        </p:nvSpPr>
        <p:spPr>
          <a:xfrm rot="480000">
            <a:off x="2879936" y="2371796"/>
            <a:ext cx="8413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cubicBezTo>
                  <a:pt x="7200" y="0"/>
                  <a:pt x="14400" y="0"/>
                  <a:pt x="14400" y="0"/>
                </a:cubicBezTo>
                <a:lnTo>
                  <a:pt x="216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99" name="Фигура"/>
          <p:cNvSpPr/>
          <p:nvPr/>
        </p:nvSpPr>
        <p:spPr>
          <a:xfrm rot="480000">
            <a:off x="2563840" y="2176496"/>
            <a:ext cx="57151" cy="49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0"/>
                  <a:pt x="0" y="0"/>
                  <a:pt x="10800" y="0"/>
                </a:cubicBezTo>
                <a:cubicBezTo>
                  <a:pt x="10800" y="0"/>
                  <a:pt x="21600" y="0"/>
                  <a:pt x="21600" y="10800"/>
                </a:cubicBezTo>
                <a:lnTo>
                  <a:pt x="10800" y="21600"/>
                </a:lnTo>
                <a:cubicBezTo>
                  <a:pt x="0" y="21600"/>
                  <a:pt x="0" y="10800"/>
                  <a:pt x="0" y="10800"/>
                </a:cubicBezTo>
                <a:lnTo>
                  <a:pt x="0" y="10800"/>
                </a:lnTo>
                <a:lnTo>
                  <a:pt x="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00" name="Фигура"/>
          <p:cNvSpPr/>
          <p:nvPr/>
        </p:nvSpPr>
        <p:spPr>
          <a:xfrm rot="480000">
            <a:off x="6867862" y="4605544"/>
            <a:ext cx="395289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4696"/>
                </a:moveTo>
                <a:lnTo>
                  <a:pt x="20057" y="1878"/>
                </a:lnTo>
                <a:lnTo>
                  <a:pt x="20057" y="1878"/>
                </a:lnTo>
                <a:lnTo>
                  <a:pt x="18514" y="0"/>
                </a:lnTo>
                <a:cubicBezTo>
                  <a:pt x="16971" y="0"/>
                  <a:pt x="16971" y="0"/>
                  <a:pt x="16971" y="939"/>
                </a:cubicBezTo>
                <a:cubicBezTo>
                  <a:pt x="16971" y="1878"/>
                  <a:pt x="16971" y="1878"/>
                  <a:pt x="16971" y="2817"/>
                </a:cubicBezTo>
                <a:cubicBezTo>
                  <a:pt x="16971" y="2817"/>
                  <a:pt x="16971" y="4696"/>
                  <a:pt x="15429" y="5635"/>
                </a:cubicBezTo>
                <a:lnTo>
                  <a:pt x="15429" y="5635"/>
                </a:lnTo>
                <a:lnTo>
                  <a:pt x="15429" y="8452"/>
                </a:lnTo>
                <a:lnTo>
                  <a:pt x="15429" y="8452"/>
                </a:lnTo>
                <a:cubicBezTo>
                  <a:pt x="15429" y="9391"/>
                  <a:pt x="13886" y="9391"/>
                  <a:pt x="13886" y="10330"/>
                </a:cubicBezTo>
                <a:cubicBezTo>
                  <a:pt x="12343" y="10330"/>
                  <a:pt x="13886" y="11270"/>
                  <a:pt x="12343" y="11270"/>
                </a:cubicBezTo>
                <a:cubicBezTo>
                  <a:pt x="12343" y="12209"/>
                  <a:pt x="12343" y="12209"/>
                  <a:pt x="12343" y="12209"/>
                </a:cubicBezTo>
                <a:cubicBezTo>
                  <a:pt x="10800" y="14087"/>
                  <a:pt x="10800" y="15026"/>
                  <a:pt x="9257" y="15965"/>
                </a:cubicBezTo>
                <a:cubicBezTo>
                  <a:pt x="7714" y="16904"/>
                  <a:pt x="7714" y="17843"/>
                  <a:pt x="6171" y="18783"/>
                </a:cubicBezTo>
                <a:cubicBezTo>
                  <a:pt x="4629" y="18783"/>
                  <a:pt x="0" y="20661"/>
                  <a:pt x="0" y="21600"/>
                </a:cubicBezTo>
                <a:cubicBezTo>
                  <a:pt x="0" y="21600"/>
                  <a:pt x="1543" y="21600"/>
                  <a:pt x="3086" y="21600"/>
                </a:cubicBezTo>
                <a:cubicBezTo>
                  <a:pt x="6171" y="21600"/>
                  <a:pt x="10800" y="20661"/>
                  <a:pt x="10800" y="17843"/>
                </a:cubicBezTo>
                <a:cubicBezTo>
                  <a:pt x="10800" y="17843"/>
                  <a:pt x="10800" y="17843"/>
                  <a:pt x="10800" y="16904"/>
                </a:cubicBezTo>
                <a:cubicBezTo>
                  <a:pt x="10800" y="15965"/>
                  <a:pt x="10800" y="16904"/>
                  <a:pt x="12343" y="15965"/>
                </a:cubicBezTo>
                <a:lnTo>
                  <a:pt x="13886" y="15026"/>
                </a:lnTo>
                <a:cubicBezTo>
                  <a:pt x="13886" y="14087"/>
                  <a:pt x="15429" y="14087"/>
                  <a:pt x="16971" y="14087"/>
                </a:cubicBezTo>
                <a:cubicBezTo>
                  <a:pt x="16971" y="13148"/>
                  <a:pt x="16971" y="12209"/>
                  <a:pt x="16971" y="12209"/>
                </a:cubicBezTo>
                <a:cubicBezTo>
                  <a:pt x="18514" y="11270"/>
                  <a:pt x="20057" y="10330"/>
                  <a:pt x="20057" y="10330"/>
                </a:cubicBezTo>
                <a:cubicBezTo>
                  <a:pt x="20057" y="9391"/>
                  <a:pt x="18514" y="9391"/>
                  <a:pt x="18514" y="9391"/>
                </a:cubicBezTo>
                <a:lnTo>
                  <a:pt x="18514" y="8452"/>
                </a:lnTo>
                <a:cubicBezTo>
                  <a:pt x="18514" y="8452"/>
                  <a:pt x="18514" y="8452"/>
                  <a:pt x="20057" y="8452"/>
                </a:cubicBezTo>
                <a:cubicBezTo>
                  <a:pt x="20057" y="8452"/>
                  <a:pt x="21600" y="7513"/>
                  <a:pt x="21600" y="6574"/>
                </a:cubicBezTo>
                <a:lnTo>
                  <a:pt x="20057" y="4696"/>
                </a:lnTo>
                <a:lnTo>
                  <a:pt x="20057" y="4696"/>
                </a:lnTo>
                <a:lnTo>
                  <a:pt x="20057" y="4696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01" name="Фигура"/>
          <p:cNvSpPr/>
          <p:nvPr/>
        </p:nvSpPr>
        <p:spPr>
          <a:xfrm rot="480000">
            <a:off x="2625838" y="2068605"/>
            <a:ext cx="169864" cy="19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00" y="0"/>
                </a:moveTo>
                <a:lnTo>
                  <a:pt x="18000" y="2700"/>
                </a:lnTo>
                <a:cubicBezTo>
                  <a:pt x="14400" y="2700"/>
                  <a:pt x="14400" y="0"/>
                  <a:pt x="14400" y="0"/>
                </a:cubicBezTo>
                <a:lnTo>
                  <a:pt x="10800" y="2700"/>
                </a:lnTo>
                <a:cubicBezTo>
                  <a:pt x="7200" y="2700"/>
                  <a:pt x="10800" y="5400"/>
                  <a:pt x="7200" y="8100"/>
                </a:cubicBezTo>
                <a:cubicBezTo>
                  <a:pt x="7200" y="10800"/>
                  <a:pt x="0" y="13500"/>
                  <a:pt x="0" y="18900"/>
                </a:cubicBezTo>
                <a:lnTo>
                  <a:pt x="10800" y="21600"/>
                </a:lnTo>
                <a:lnTo>
                  <a:pt x="10800" y="21600"/>
                </a:lnTo>
                <a:lnTo>
                  <a:pt x="14400" y="21600"/>
                </a:lnTo>
                <a:lnTo>
                  <a:pt x="14400" y="21600"/>
                </a:lnTo>
                <a:cubicBezTo>
                  <a:pt x="14400" y="21600"/>
                  <a:pt x="14400" y="21600"/>
                  <a:pt x="18000" y="21600"/>
                </a:cubicBezTo>
                <a:cubicBezTo>
                  <a:pt x="21600" y="18900"/>
                  <a:pt x="21600" y="16200"/>
                  <a:pt x="21600" y="13500"/>
                </a:cubicBezTo>
                <a:cubicBezTo>
                  <a:pt x="21600" y="10800"/>
                  <a:pt x="21600" y="8100"/>
                  <a:pt x="21600" y="5400"/>
                </a:cubicBezTo>
                <a:cubicBezTo>
                  <a:pt x="21600" y="5400"/>
                  <a:pt x="21600" y="5400"/>
                  <a:pt x="21600" y="2700"/>
                </a:cubicBezTo>
                <a:cubicBezTo>
                  <a:pt x="21600" y="2700"/>
                  <a:pt x="21600" y="2700"/>
                  <a:pt x="21600" y="0"/>
                </a:cubicBezTo>
                <a:cubicBezTo>
                  <a:pt x="21600" y="0"/>
                  <a:pt x="21600" y="0"/>
                  <a:pt x="18000" y="0"/>
                </a:cubicBezTo>
                <a:lnTo>
                  <a:pt x="18000" y="0"/>
                </a:lnTo>
                <a:lnTo>
                  <a:pt x="18000" y="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02" name="Фигура"/>
          <p:cNvSpPr/>
          <p:nvPr/>
        </p:nvSpPr>
        <p:spPr>
          <a:xfrm rot="480000">
            <a:off x="2892553" y="2184508"/>
            <a:ext cx="195263" cy="222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43" y="14400"/>
                </a:moveTo>
                <a:lnTo>
                  <a:pt x="15429" y="12000"/>
                </a:lnTo>
                <a:cubicBezTo>
                  <a:pt x="15429" y="9600"/>
                  <a:pt x="21600" y="7200"/>
                  <a:pt x="21600" y="4800"/>
                </a:cubicBezTo>
                <a:cubicBezTo>
                  <a:pt x="21600" y="2400"/>
                  <a:pt x="18514" y="0"/>
                  <a:pt x="15429" y="0"/>
                </a:cubicBezTo>
                <a:lnTo>
                  <a:pt x="15429" y="2400"/>
                </a:lnTo>
                <a:lnTo>
                  <a:pt x="15429" y="4800"/>
                </a:lnTo>
                <a:cubicBezTo>
                  <a:pt x="15429" y="7200"/>
                  <a:pt x="15429" y="7200"/>
                  <a:pt x="15429" y="7200"/>
                </a:cubicBezTo>
                <a:cubicBezTo>
                  <a:pt x="12343" y="7200"/>
                  <a:pt x="12343" y="7200"/>
                  <a:pt x="12343" y="7200"/>
                </a:cubicBezTo>
                <a:cubicBezTo>
                  <a:pt x="12343" y="7200"/>
                  <a:pt x="12343" y="7200"/>
                  <a:pt x="9257" y="7200"/>
                </a:cubicBezTo>
                <a:cubicBezTo>
                  <a:pt x="12343" y="4800"/>
                  <a:pt x="12343" y="4800"/>
                  <a:pt x="12343" y="4800"/>
                </a:cubicBezTo>
                <a:lnTo>
                  <a:pt x="12343" y="4800"/>
                </a:lnTo>
                <a:lnTo>
                  <a:pt x="12343" y="2400"/>
                </a:lnTo>
                <a:lnTo>
                  <a:pt x="12343" y="2400"/>
                </a:lnTo>
                <a:cubicBezTo>
                  <a:pt x="9257" y="2400"/>
                  <a:pt x="9257" y="4800"/>
                  <a:pt x="9257" y="4800"/>
                </a:cubicBezTo>
                <a:lnTo>
                  <a:pt x="9257" y="4800"/>
                </a:lnTo>
                <a:lnTo>
                  <a:pt x="9257" y="4800"/>
                </a:lnTo>
                <a:lnTo>
                  <a:pt x="9257" y="4800"/>
                </a:lnTo>
                <a:cubicBezTo>
                  <a:pt x="9257" y="2400"/>
                  <a:pt x="9257" y="2400"/>
                  <a:pt x="9257" y="0"/>
                </a:cubicBezTo>
                <a:cubicBezTo>
                  <a:pt x="9257" y="2400"/>
                  <a:pt x="6171" y="4800"/>
                  <a:pt x="6171" y="7200"/>
                </a:cubicBezTo>
                <a:lnTo>
                  <a:pt x="6171" y="7200"/>
                </a:lnTo>
                <a:cubicBezTo>
                  <a:pt x="6171" y="7200"/>
                  <a:pt x="6171" y="7200"/>
                  <a:pt x="6171" y="9600"/>
                </a:cubicBezTo>
                <a:cubicBezTo>
                  <a:pt x="6171" y="12000"/>
                  <a:pt x="6171" y="12000"/>
                  <a:pt x="6171" y="14400"/>
                </a:cubicBezTo>
                <a:cubicBezTo>
                  <a:pt x="6171" y="19200"/>
                  <a:pt x="0" y="19200"/>
                  <a:pt x="0" y="19200"/>
                </a:cubicBezTo>
                <a:cubicBezTo>
                  <a:pt x="0" y="21600"/>
                  <a:pt x="6171" y="21600"/>
                  <a:pt x="6171" y="21600"/>
                </a:cubicBezTo>
                <a:cubicBezTo>
                  <a:pt x="12343" y="21600"/>
                  <a:pt x="9257" y="14400"/>
                  <a:pt x="12343" y="14400"/>
                </a:cubicBezTo>
                <a:lnTo>
                  <a:pt x="12343" y="14400"/>
                </a:lnTo>
                <a:lnTo>
                  <a:pt x="12343" y="144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03" name="Фигура"/>
          <p:cNvSpPr/>
          <p:nvPr/>
        </p:nvSpPr>
        <p:spPr>
          <a:xfrm rot="480000">
            <a:off x="1698653" y="1903444"/>
            <a:ext cx="53976" cy="5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0" y="10800"/>
                  <a:pt x="0" y="10800"/>
                  <a:pt x="0" y="0"/>
                </a:cubicBezTo>
                <a:cubicBezTo>
                  <a:pt x="0" y="10800"/>
                  <a:pt x="0" y="21600"/>
                  <a:pt x="0" y="21600"/>
                </a:cubicBezTo>
                <a:cubicBezTo>
                  <a:pt x="10800" y="21600"/>
                  <a:pt x="21600" y="10800"/>
                  <a:pt x="21600" y="10800"/>
                </a:cubicBezTo>
                <a:lnTo>
                  <a:pt x="10800" y="10800"/>
                </a:lnTo>
                <a:lnTo>
                  <a:pt x="10800" y="10800"/>
                </a:lnTo>
                <a:lnTo>
                  <a:pt x="10800" y="10800"/>
                </a:lnTo>
              </a:path>
            </a:pathLst>
          </a:custGeom>
          <a:gradFill>
            <a:gsLst>
              <a:gs pos="0">
                <a:srgbClr val="4353FF"/>
              </a:gs>
              <a:gs pos="100000">
                <a:srgbClr val="78ACFF"/>
              </a:gs>
            </a:gsLst>
            <a:lin ang="18900000"/>
          </a:gra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04" name="Построение оптимальной стратегии развития нефтяной и газовой отрасли на уровне страны"/>
          <p:cNvSpPr txBox="1">
            <a:spLocks noGrp="1"/>
          </p:cNvSpPr>
          <p:nvPr>
            <p:ph type="title"/>
          </p:nvPr>
        </p:nvSpPr>
        <p:spPr>
          <a:xfrm>
            <a:off x="536308" y="13606"/>
            <a:ext cx="11478197" cy="7190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marR="0"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rPr dirty="0" err="1">
                <a:solidFill>
                  <a:schemeClr val="accent4"/>
                </a:solidFill>
                <a:latin typeface="+mj-lt"/>
              </a:rPr>
              <a:t>Построение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оптимальной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стратегии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развития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нефтяной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и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газовой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отрасли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на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уровне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страны</a:t>
            </a:r>
            <a:endParaRPr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705" name="Стрелка"/>
          <p:cNvSpPr/>
          <p:nvPr/>
        </p:nvSpPr>
        <p:spPr>
          <a:xfrm rot="19200000">
            <a:off x="2624137" y="3605213"/>
            <a:ext cx="1463676" cy="184151"/>
          </a:xfrm>
          <a:prstGeom prst="rightArrow">
            <a:avLst>
              <a:gd name="adj1" fmla="val 50000"/>
              <a:gd name="adj2" fmla="val 198707"/>
            </a:avLst>
          </a:prstGeom>
          <a:gradFill>
            <a:gsLst>
              <a:gs pos="0">
                <a:srgbClr val="FFFED5"/>
              </a:gs>
              <a:gs pos="100000">
                <a:srgbClr val="D84800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08" name="Группа"/>
          <p:cNvGrpSpPr/>
          <p:nvPr/>
        </p:nvGrpSpPr>
        <p:grpSpPr>
          <a:xfrm>
            <a:off x="2255721" y="3690938"/>
            <a:ext cx="982898" cy="522289"/>
            <a:chOff x="-17579" y="0"/>
            <a:chExt cx="982897" cy="522288"/>
          </a:xfrm>
        </p:grpSpPr>
        <p:sp>
          <p:nvSpPr>
            <p:cNvPr id="1706" name="Овал"/>
            <p:cNvSpPr/>
            <p:nvPr/>
          </p:nvSpPr>
          <p:spPr>
            <a:xfrm>
              <a:off x="0" y="0"/>
              <a:ext cx="947738" cy="522288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7" name="Каспий"/>
            <p:cNvSpPr/>
            <p:nvPr/>
          </p:nvSpPr>
          <p:spPr>
            <a:xfrm>
              <a:off x="-17579" y="84172"/>
              <a:ext cx="982897" cy="353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000000"/>
                </a:buClr>
                <a:buFont typeface="Arial"/>
                <a:defRPr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Каспий</a:t>
              </a:r>
            </a:p>
          </p:txBody>
        </p:sp>
      </p:grpSp>
      <p:sp>
        <p:nvSpPr>
          <p:cNvPr id="1709" name="Стрелка"/>
          <p:cNvSpPr/>
          <p:nvPr/>
        </p:nvSpPr>
        <p:spPr>
          <a:xfrm rot="17100000">
            <a:off x="5519738" y="2984499"/>
            <a:ext cx="1416051" cy="238126"/>
          </a:xfrm>
          <a:prstGeom prst="rightArrow">
            <a:avLst>
              <a:gd name="adj1" fmla="val 56426"/>
              <a:gd name="adj2" fmla="val 237123"/>
            </a:avLst>
          </a:prstGeom>
          <a:gradFill>
            <a:gsLst>
              <a:gs pos="0">
                <a:srgbClr val="0048AA"/>
              </a:gs>
              <a:gs pos="100000">
                <a:srgbClr val="FFFFFF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0" name="Стрелка"/>
          <p:cNvSpPr/>
          <p:nvPr/>
        </p:nvSpPr>
        <p:spPr>
          <a:xfrm rot="3600000">
            <a:off x="5687218" y="3263107"/>
            <a:ext cx="1184276" cy="849313"/>
          </a:xfrm>
          <a:prstGeom prst="rightArrow">
            <a:avLst>
              <a:gd name="adj1" fmla="val 30639"/>
              <a:gd name="adj2" fmla="val 35208"/>
            </a:avLst>
          </a:prstGeom>
          <a:gradFill>
            <a:gsLst>
              <a:gs pos="0">
                <a:srgbClr val="0048AA"/>
              </a:gs>
              <a:gs pos="100000">
                <a:srgbClr val="FFFFFF"/>
              </a:gs>
            </a:gsLst>
            <a:lin ang="27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1" name="Стрелка"/>
          <p:cNvSpPr/>
          <p:nvPr/>
        </p:nvSpPr>
        <p:spPr>
          <a:xfrm rot="8100000">
            <a:off x="2963863" y="1651000"/>
            <a:ext cx="1841501" cy="204789"/>
          </a:xfrm>
          <a:prstGeom prst="rightArrow">
            <a:avLst>
              <a:gd name="adj1" fmla="val 50000"/>
              <a:gd name="adj2" fmla="val 224806"/>
            </a:avLst>
          </a:prstGeom>
          <a:gradFill>
            <a:gsLst>
              <a:gs pos="0">
                <a:srgbClr val="D84800"/>
              </a:gs>
              <a:gs pos="100000">
                <a:srgbClr val="FFFED5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14" name="Группа"/>
          <p:cNvGrpSpPr/>
          <p:nvPr/>
        </p:nvGrpSpPr>
        <p:grpSpPr>
          <a:xfrm>
            <a:off x="3892550" y="811213"/>
            <a:ext cx="1027114" cy="565151"/>
            <a:chOff x="0" y="0"/>
            <a:chExt cx="1027113" cy="565150"/>
          </a:xfrm>
        </p:grpSpPr>
        <p:sp>
          <p:nvSpPr>
            <p:cNvPr id="1712" name="Овал"/>
            <p:cNvSpPr/>
            <p:nvPr/>
          </p:nvSpPr>
          <p:spPr>
            <a:xfrm>
              <a:off x="0" y="0"/>
              <a:ext cx="1027113" cy="565150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13" name="ШГКМ"/>
            <p:cNvSpPr/>
            <p:nvPr/>
          </p:nvSpPr>
          <p:spPr>
            <a:xfrm>
              <a:off x="129317" y="28660"/>
              <a:ext cx="768479" cy="50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marL="39949" marR="39949" algn="ctr">
                <a:buClr>
                  <a:srgbClr val="D81E00"/>
                </a:buClr>
                <a:buFont typeface="Arial"/>
                <a:defRPr sz="1400" b="1" u="sng">
                  <a:solidFill>
                    <a:srgbClr val="D81E00"/>
                  </a:solidFill>
                  <a:uFill>
                    <a:solidFill>
                      <a:srgbClr val="D81E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400"/>
            </a:p>
            <a:p>
              <a:pPr marL="39949" marR="39949" algn="ctr">
                <a:buClr>
                  <a:srgbClr val="000000"/>
                </a:buClr>
                <a:buFont typeface="Times New Roman"/>
                <a:defRPr sz="1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/>
                <a:t>ШГКМ</a:t>
              </a:r>
            </a:p>
          </p:txBody>
        </p:sp>
      </p:grpSp>
      <p:sp>
        <p:nvSpPr>
          <p:cNvPr id="1715" name="Стрелка"/>
          <p:cNvSpPr/>
          <p:nvPr/>
        </p:nvSpPr>
        <p:spPr>
          <a:xfrm rot="9900000">
            <a:off x="3644900" y="2500312"/>
            <a:ext cx="1841501" cy="206376"/>
          </a:xfrm>
          <a:prstGeom prst="rightArrow">
            <a:avLst>
              <a:gd name="adj1" fmla="val 50000"/>
              <a:gd name="adj2" fmla="val 223077"/>
            </a:avLst>
          </a:prstGeom>
          <a:gradFill>
            <a:gsLst>
              <a:gs pos="0">
                <a:srgbClr val="D84800"/>
              </a:gs>
              <a:gs pos="100000">
                <a:srgbClr val="FFFED5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19" name="Группа"/>
          <p:cNvGrpSpPr/>
          <p:nvPr/>
        </p:nvGrpSpPr>
        <p:grpSpPr>
          <a:xfrm rot="7800000">
            <a:off x="4568385" y="821884"/>
            <a:ext cx="762001" cy="3490618"/>
            <a:chOff x="0" y="0"/>
            <a:chExt cx="762000" cy="3490617"/>
          </a:xfrm>
        </p:grpSpPr>
        <p:sp>
          <p:nvSpPr>
            <p:cNvPr id="1716" name="Фигура"/>
            <p:cNvSpPr/>
            <p:nvPr/>
          </p:nvSpPr>
          <p:spPr>
            <a:xfrm>
              <a:off x="0" y="0"/>
              <a:ext cx="762000" cy="3490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0" y="0"/>
                  </a:moveTo>
                  <a:cubicBezTo>
                    <a:pt x="11929" y="0"/>
                    <a:pt x="21599" y="3845"/>
                    <a:pt x="21599" y="8588"/>
                  </a:cubicBezTo>
                  <a:lnTo>
                    <a:pt x="21599" y="11295"/>
                  </a:lnTo>
                  <a:cubicBezTo>
                    <a:pt x="21600" y="14935"/>
                    <a:pt x="15831" y="18179"/>
                    <a:pt x="7201" y="19392"/>
                  </a:cubicBezTo>
                  <a:lnTo>
                    <a:pt x="7200" y="21600"/>
                  </a:lnTo>
                  <a:lnTo>
                    <a:pt x="0" y="18529"/>
                  </a:lnTo>
                  <a:lnTo>
                    <a:pt x="7200" y="14474"/>
                  </a:lnTo>
                  <a:lnTo>
                    <a:pt x="7201" y="16685"/>
                  </a:lnTo>
                  <a:cubicBezTo>
                    <a:pt x="14663" y="15636"/>
                    <a:pt x="20083" y="13048"/>
                    <a:pt x="21330" y="9941"/>
                  </a:cubicBezTo>
                  <a:lnTo>
                    <a:pt x="21329" y="9941"/>
                  </a:lnTo>
                  <a:cubicBezTo>
                    <a:pt x="19655" y="5774"/>
                    <a:pt x="10614" y="2707"/>
                    <a:pt x="0" y="27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5F0FF"/>
                </a:gs>
                <a:gs pos="100000">
                  <a:srgbClr val="FFFFFF"/>
                </a:gs>
              </a:gsLst>
              <a:lin ang="2700000" scaled="0"/>
            </a:gra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17" name="Фигура"/>
            <p:cNvSpPr/>
            <p:nvPr/>
          </p:nvSpPr>
          <p:spPr>
            <a:xfrm>
              <a:off x="0" y="0"/>
              <a:ext cx="762000" cy="182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599" y="7352"/>
                    <a:pt x="21600" y="16422"/>
                  </a:cubicBezTo>
                  <a:lnTo>
                    <a:pt x="21600" y="21600"/>
                  </a:lnTo>
                  <a:cubicBezTo>
                    <a:pt x="21599" y="12530"/>
                    <a:pt x="11929" y="5178"/>
                    <a:pt x="0" y="5178"/>
                  </a:cubicBezTo>
                  <a:close/>
                </a:path>
              </a:pathLst>
            </a:custGeom>
            <a:solidFill>
              <a:srgbClr val="B2C9D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18" name="Линия"/>
            <p:cNvSpPr/>
            <p:nvPr/>
          </p:nvSpPr>
          <p:spPr>
            <a:xfrm>
              <a:off x="752460" y="1606468"/>
              <a:ext cx="9540" cy="21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595" y="14366"/>
                    <a:pt x="14372" y="7143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722" name="Группа"/>
          <p:cNvGrpSpPr/>
          <p:nvPr/>
        </p:nvGrpSpPr>
        <p:grpSpPr>
          <a:xfrm>
            <a:off x="4999037" y="2011363"/>
            <a:ext cx="955676" cy="571501"/>
            <a:chOff x="0" y="0"/>
            <a:chExt cx="955675" cy="571500"/>
          </a:xfrm>
        </p:grpSpPr>
        <p:sp>
          <p:nvSpPr>
            <p:cNvPr id="1720" name="Овал"/>
            <p:cNvSpPr/>
            <p:nvPr/>
          </p:nvSpPr>
          <p:spPr>
            <a:xfrm>
              <a:off x="0" y="0"/>
              <a:ext cx="955675" cy="571500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21" name="ЯМАЛ"/>
            <p:cNvSpPr/>
            <p:nvPr/>
          </p:nvSpPr>
          <p:spPr>
            <a:xfrm>
              <a:off x="117643" y="31835"/>
              <a:ext cx="720389" cy="50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marL="39949" marR="39949" algn="ctr">
                <a:buClr>
                  <a:srgbClr val="D81E00"/>
                </a:buClr>
                <a:buFont typeface="Arial"/>
                <a:defRPr sz="1400" b="1" u="sng">
                  <a:solidFill>
                    <a:srgbClr val="D81E00"/>
                  </a:solidFill>
                  <a:uFill>
                    <a:solidFill>
                      <a:srgbClr val="D81E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400"/>
            </a:p>
            <a:p>
              <a:pPr marL="39949" marR="39949" algn="ctr">
                <a:buClr>
                  <a:srgbClr val="000000"/>
                </a:buClr>
                <a:buFont typeface="Times New Roman"/>
                <a:defRPr sz="1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/>
                <a:t>ЯМАЛ</a:t>
              </a:r>
            </a:p>
          </p:txBody>
        </p:sp>
      </p:grpSp>
      <p:sp>
        <p:nvSpPr>
          <p:cNvPr id="1723" name="Стрелка"/>
          <p:cNvSpPr/>
          <p:nvPr/>
        </p:nvSpPr>
        <p:spPr>
          <a:xfrm rot="8700000">
            <a:off x="5003800" y="2416175"/>
            <a:ext cx="1841501" cy="204789"/>
          </a:xfrm>
          <a:prstGeom prst="rightArrow">
            <a:avLst>
              <a:gd name="adj1" fmla="val 50000"/>
              <a:gd name="adj2" fmla="val 224806"/>
            </a:avLst>
          </a:prstGeom>
          <a:gradFill>
            <a:gsLst>
              <a:gs pos="0">
                <a:srgbClr val="D84800"/>
              </a:gs>
              <a:gs pos="100000">
                <a:srgbClr val="FFFED5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24" name="Стрелка"/>
          <p:cNvSpPr/>
          <p:nvPr/>
        </p:nvSpPr>
        <p:spPr>
          <a:xfrm rot="15300000">
            <a:off x="5380832" y="2890044"/>
            <a:ext cx="844551" cy="236539"/>
          </a:xfrm>
          <a:prstGeom prst="rightArrow">
            <a:avLst>
              <a:gd name="adj1" fmla="val 56426"/>
              <a:gd name="adj2" fmla="val 142372"/>
            </a:avLst>
          </a:prstGeom>
          <a:gradFill>
            <a:gsLst>
              <a:gs pos="0">
                <a:srgbClr val="FFFFFF"/>
              </a:gs>
              <a:gs pos="100000">
                <a:srgbClr val="0048AA"/>
              </a:gs>
            </a:gsLst>
            <a:lin ang="27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27" name="Группа"/>
          <p:cNvGrpSpPr/>
          <p:nvPr/>
        </p:nvGrpSpPr>
        <p:grpSpPr>
          <a:xfrm>
            <a:off x="6108701" y="1833562"/>
            <a:ext cx="976314" cy="566739"/>
            <a:chOff x="0" y="0"/>
            <a:chExt cx="976313" cy="566738"/>
          </a:xfrm>
        </p:grpSpPr>
        <p:sp>
          <p:nvSpPr>
            <p:cNvPr id="1725" name="Овал"/>
            <p:cNvSpPr/>
            <p:nvPr/>
          </p:nvSpPr>
          <p:spPr>
            <a:xfrm>
              <a:off x="0" y="0"/>
              <a:ext cx="976313" cy="566738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26" name="Обская…"/>
            <p:cNvSpPr/>
            <p:nvPr/>
          </p:nvSpPr>
          <p:spPr>
            <a:xfrm>
              <a:off x="57430" y="81775"/>
              <a:ext cx="861453" cy="403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marL="39949" marR="39949" algn="ctr">
                <a:lnSpc>
                  <a:spcPct val="70000"/>
                </a:lnSpc>
                <a:buClr>
                  <a:srgbClr val="000000"/>
                </a:buClr>
                <a:buFont typeface="Times New Roman"/>
                <a:defRPr sz="10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/>
                <a:t>Обская </a:t>
              </a:r>
            </a:p>
            <a:p>
              <a:pPr marL="39949" marR="39949" algn="ctr">
                <a:lnSpc>
                  <a:spcPct val="70000"/>
                </a:lnSpc>
                <a:buClr>
                  <a:srgbClr val="000000"/>
                </a:buClr>
                <a:buFont typeface="Times New Roman"/>
                <a:defRPr sz="10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/>
                <a:t>и Тазовская</a:t>
              </a:r>
            </a:p>
            <a:p>
              <a:pPr marL="39949" marR="39949" algn="ctr">
                <a:lnSpc>
                  <a:spcPct val="70000"/>
                </a:lnSpc>
                <a:buClr>
                  <a:srgbClr val="000000"/>
                </a:buClr>
                <a:buFont typeface="Times New Roman"/>
                <a:defRPr sz="10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/>
                <a:t> Губы</a:t>
              </a:r>
            </a:p>
          </p:txBody>
        </p:sp>
      </p:grpSp>
      <p:sp>
        <p:nvSpPr>
          <p:cNvPr id="1728" name="Стрелка"/>
          <p:cNvSpPr/>
          <p:nvPr/>
        </p:nvSpPr>
        <p:spPr>
          <a:xfrm rot="7200000">
            <a:off x="6633368" y="4498182"/>
            <a:ext cx="595314" cy="171451"/>
          </a:xfrm>
          <a:prstGeom prst="rightArrow">
            <a:avLst>
              <a:gd name="adj1" fmla="val 50000"/>
              <a:gd name="adj2" fmla="val 86806"/>
            </a:avLst>
          </a:prstGeom>
          <a:gradFill>
            <a:gsLst>
              <a:gs pos="0">
                <a:srgbClr val="D84800"/>
              </a:gs>
              <a:gs pos="100000">
                <a:srgbClr val="FFFED5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31" name="Группа"/>
          <p:cNvGrpSpPr/>
          <p:nvPr/>
        </p:nvGrpSpPr>
        <p:grpSpPr>
          <a:xfrm>
            <a:off x="6531065" y="4030662"/>
            <a:ext cx="1065035" cy="523876"/>
            <a:chOff x="-60236" y="0"/>
            <a:chExt cx="1065034" cy="523875"/>
          </a:xfrm>
        </p:grpSpPr>
        <p:sp>
          <p:nvSpPr>
            <p:cNvPr id="1729" name="Овал"/>
            <p:cNvSpPr/>
            <p:nvPr/>
          </p:nvSpPr>
          <p:spPr>
            <a:xfrm>
              <a:off x="0" y="0"/>
              <a:ext cx="944563" cy="523875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0" name="Иркутск"/>
            <p:cNvSpPr/>
            <p:nvPr/>
          </p:nvSpPr>
          <p:spPr>
            <a:xfrm>
              <a:off x="-60236" y="84966"/>
              <a:ext cx="1065034" cy="353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000000"/>
                </a:buClr>
                <a:buFont typeface="Arial"/>
                <a:defRPr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Иркутск</a:t>
              </a:r>
            </a:p>
          </p:txBody>
        </p:sp>
      </p:grpSp>
      <p:sp>
        <p:nvSpPr>
          <p:cNvPr id="1732" name="Стрелка"/>
          <p:cNvSpPr/>
          <p:nvPr/>
        </p:nvSpPr>
        <p:spPr>
          <a:xfrm rot="3300000">
            <a:off x="7191375" y="3543301"/>
            <a:ext cx="2641601" cy="215901"/>
          </a:xfrm>
          <a:prstGeom prst="rightArrow">
            <a:avLst>
              <a:gd name="adj1" fmla="val 50000"/>
              <a:gd name="adj2" fmla="val 305882"/>
            </a:avLst>
          </a:prstGeom>
          <a:gradFill>
            <a:gsLst>
              <a:gs pos="0">
                <a:srgbClr val="FFFED5"/>
              </a:gs>
              <a:gs pos="100000">
                <a:srgbClr val="D84800"/>
              </a:gs>
            </a:gsLst>
            <a:lin ang="27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35" name="Группа"/>
          <p:cNvGrpSpPr/>
          <p:nvPr/>
        </p:nvGrpSpPr>
        <p:grpSpPr>
          <a:xfrm>
            <a:off x="7439025" y="2508251"/>
            <a:ext cx="976314" cy="566739"/>
            <a:chOff x="0" y="0"/>
            <a:chExt cx="976313" cy="566738"/>
          </a:xfrm>
        </p:grpSpPr>
        <p:sp>
          <p:nvSpPr>
            <p:cNvPr id="1733" name="Овал"/>
            <p:cNvSpPr/>
            <p:nvPr/>
          </p:nvSpPr>
          <p:spPr>
            <a:xfrm>
              <a:off x="0" y="0"/>
              <a:ext cx="976313" cy="566738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4" name="Якутия"/>
            <p:cNvSpPr/>
            <p:nvPr/>
          </p:nvSpPr>
          <p:spPr>
            <a:xfrm>
              <a:off x="103596" y="167311"/>
              <a:ext cx="769120" cy="232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algn="ctr" defTabSz="914400">
                <a:lnSpc>
                  <a:spcPct val="70000"/>
                </a:lnSpc>
                <a:buClr>
                  <a:srgbClr val="000000"/>
                </a:buClr>
                <a:buFont typeface="Times New Roman"/>
                <a:defRPr sz="1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Якутия</a:t>
              </a:r>
            </a:p>
          </p:txBody>
        </p:sp>
      </p:grpSp>
      <p:sp>
        <p:nvSpPr>
          <p:cNvPr id="1736" name="Стрелка"/>
          <p:cNvSpPr/>
          <p:nvPr/>
        </p:nvSpPr>
        <p:spPr>
          <a:xfrm rot="8100000">
            <a:off x="9478962" y="4862512"/>
            <a:ext cx="866776" cy="115888"/>
          </a:xfrm>
          <a:prstGeom prst="rightArrow">
            <a:avLst>
              <a:gd name="adj1" fmla="val 50000"/>
              <a:gd name="adj2" fmla="val 186986"/>
            </a:avLst>
          </a:prstGeom>
          <a:gradFill>
            <a:gsLst>
              <a:gs pos="0">
                <a:srgbClr val="D84800"/>
              </a:gs>
              <a:gs pos="100000">
                <a:srgbClr val="FFFED5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39" name="Группа"/>
          <p:cNvGrpSpPr/>
          <p:nvPr/>
        </p:nvGrpSpPr>
        <p:grpSpPr>
          <a:xfrm>
            <a:off x="9497929" y="4356100"/>
            <a:ext cx="1139992" cy="525464"/>
            <a:chOff x="-96921" y="0"/>
            <a:chExt cx="1139992" cy="525463"/>
          </a:xfrm>
        </p:grpSpPr>
        <p:sp>
          <p:nvSpPr>
            <p:cNvPr id="1737" name="Овал"/>
            <p:cNvSpPr/>
            <p:nvPr/>
          </p:nvSpPr>
          <p:spPr>
            <a:xfrm>
              <a:off x="0" y="0"/>
              <a:ext cx="946150" cy="525463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38" name="Сахалин"/>
            <p:cNvSpPr/>
            <p:nvPr/>
          </p:nvSpPr>
          <p:spPr>
            <a:xfrm>
              <a:off x="-96921" y="85760"/>
              <a:ext cx="1139992" cy="353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9949" marR="39949" algn="ctr" defTabSz="914400">
                <a:buClr>
                  <a:srgbClr val="000000"/>
                </a:buClr>
                <a:buFont typeface="Arial"/>
                <a:defRPr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Сахалин</a:t>
              </a:r>
            </a:p>
          </p:txBody>
        </p:sp>
      </p:grpSp>
      <p:grpSp>
        <p:nvGrpSpPr>
          <p:cNvPr id="1743" name="Группа"/>
          <p:cNvGrpSpPr/>
          <p:nvPr/>
        </p:nvGrpSpPr>
        <p:grpSpPr>
          <a:xfrm rot="600000">
            <a:off x="5431717" y="3511018"/>
            <a:ext cx="5662664" cy="509589"/>
            <a:chOff x="0" y="0"/>
            <a:chExt cx="5662663" cy="509587"/>
          </a:xfrm>
        </p:grpSpPr>
        <p:sp>
          <p:nvSpPr>
            <p:cNvPr id="1740" name="Фигура"/>
            <p:cNvSpPr/>
            <p:nvPr/>
          </p:nvSpPr>
          <p:spPr>
            <a:xfrm>
              <a:off x="0" y="0"/>
              <a:ext cx="5662664" cy="5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3454" y="0"/>
                    <a:pt x="7715" y="0"/>
                  </a:cubicBezTo>
                  <a:lnTo>
                    <a:pt x="12123" y="0"/>
                  </a:lnTo>
                  <a:cubicBezTo>
                    <a:pt x="15392" y="0"/>
                    <a:pt x="18307" y="5770"/>
                    <a:pt x="19396" y="14399"/>
                  </a:cubicBezTo>
                  <a:lnTo>
                    <a:pt x="21600" y="14400"/>
                  </a:lnTo>
                  <a:lnTo>
                    <a:pt x="17633" y="21600"/>
                  </a:lnTo>
                  <a:lnTo>
                    <a:pt x="12783" y="14400"/>
                  </a:lnTo>
                  <a:lnTo>
                    <a:pt x="14988" y="14399"/>
                  </a:lnTo>
                  <a:cubicBezTo>
                    <a:pt x="14166" y="7890"/>
                    <a:pt x="12282" y="2873"/>
                    <a:pt x="9919" y="900"/>
                  </a:cubicBezTo>
                  <a:lnTo>
                    <a:pt x="9919" y="900"/>
                  </a:lnTo>
                  <a:cubicBezTo>
                    <a:pt x="6649" y="3630"/>
                    <a:pt x="4408" y="12048"/>
                    <a:pt x="4408" y="216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8D6FF"/>
                </a:gs>
                <a:gs pos="100000">
                  <a:srgbClr val="F7FBFF"/>
                </a:gs>
              </a:gsLst>
              <a:lin ang="2700000" scaled="0"/>
            </a:gradFill>
            <a:ln w="15875" cap="flat">
              <a:solidFill>
                <a:srgbClr val="0044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1" name="Фигура"/>
            <p:cNvSpPr/>
            <p:nvPr/>
          </p:nvSpPr>
          <p:spPr>
            <a:xfrm>
              <a:off x="0" y="0"/>
              <a:ext cx="2600340" cy="5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7522" y="0"/>
                    <a:pt x="16800" y="0"/>
                  </a:cubicBezTo>
                  <a:cubicBezTo>
                    <a:pt x="18425" y="0"/>
                    <a:pt x="20042" y="303"/>
                    <a:pt x="21600" y="900"/>
                  </a:cubicBezTo>
                  <a:lnTo>
                    <a:pt x="21600" y="900"/>
                  </a:lnTo>
                  <a:cubicBezTo>
                    <a:pt x="14480" y="3630"/>
                    <a:pt x="9600" y="12048"/>
                    <a:pt x="9600" y="21600"/>
                  </a:cubicBezTo>
                  <a:close/>
                </a:path>
              </a:pathLst>
            </a:custGeom>
            <a:solidFill>
              <a:srgbClr val="8CB3D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2" name="Линия"/>
            <p:cNvSpPr/>
            <p:nvPr/>
          </p:nvSpPr>
          <p:spPr>
            <a:xfrm>
              <a:off x="2022475" y="0"/>
              <a:ext cx="577866" cy="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315" y="0"/>
                    <a:pt x="14590" y="7276"/>
                    <a:pt x="21600" y="21600"/>
                  </a:cubicBezTo>
                </a:path>
              </a:pathLst>
            </a:custGeom>
            <a:noFill/>
            <a:ln w="15875" cap="flat">
              <a:solidFill>
                <a:srgbClr val="0044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744" name="Стрелка"/>
          <p:cNvSpPr/>
          <p:nvPr/>
        </p:nvSpPr>
        <p:spPr>
          <a:xfrm rot="19800000">
            <a:off x="6364287" y="3011487"/>
            <a:ext cx="1184276" cy="261938"/>
          </a:xfrm>
          <a:prstGeom prst="rightArrow">
            <a:avLst>
              <a:gd name="adj1" fmla="val 60713"/>
              <a:gd name="adj2" fmla="val 213271"/>
            </a:avLst>
          </a:prstGeom>
          <a:gradFill>
            <a:gsLst>
              <a:gs pos="0">
                <a:srgbClr val="0048AA"/>
              </a:gs>
              <a:gs pos="100000">
                <a:srgbClr val="FFFFFF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48" name="Группа"/>
          <p:cNvGrpSpPr/>
          <p:nvPr/>
        </p:nvGrpSpPr>
        <p:grpSpPr>
          <a:xfrm rot="4200000">
            <a:off x="4195617" y="2109137"/>
            <a:ext cx="601663" cy="3613232"/>
            <a:chOff x="0" y="0"/>
            <a:chExt cx="601662" cy="3613231"/>
          </a:xfrm>
        </p:grpSpPr>
        <p:sp>
          <p:nvSpPr>
            <p:cNvPr id="1745" name="Фигура"/>
            <p:cNvSpPr/>
            <p:nvPr/>
          </p:nvSpPr>
          <p:spPr>
            <a:xfrm>
              <a:off x="0" y="0"/>
              <a:ext cx="601663" cy="361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0" y="0"/>
                  </a:moveTo>
                  <a:cubicBezTo>
                    <a:pt x="11929" y="0"/>
                    <a:pt x="21599" y="3845"/>
                    <a:pt x="21599" y="8588"/>
                  </a:cubicBezTo>
                  <a:lnTo>
                    <a:pt x="21599" y="11295"/>
                  </a:lnTo>
                  <a:cubicBezTo>
                    <a:pt x="21600" y="14935"/>
                    <a:pt x="15831" y="18179"/>
                    <a:pt x="7201" y="19392"/>
                  </a:cubicBezTo>
                  <a:lnTo>
                    <a:pt x="7200" y="21600"/>
                  </a:lnTo>
                  <a:lnTo>
                    <a:pt x="0" y="18529"/>
                  </a:lnTo>
                  <a:lnTo>
                    <a:pt x="7200" y="14474"/>
                  </a:lnTo>
                  <a:lnTo>
                    <a:pt x="7201" y="16685"/>
                  </a:lnTo>
                  <a:cubicBezTo>
                    <a:pt x="14663" y="15636"/>
                    <a:pt x="20083" y="13048"/>
                    <a:pt x="21330" y="9941"/>
                  </a:cubicBezTo>
                  <a:lnTo>
                    <a:pt x="21329" y="9941"/>
                  </a:lnTo>
                  <a:cubicBezTo>
                    <a:pt x="19655" y="5774"/>
                    <a:pt x="10614" y="2707"/>
                    <a:pt x="0" y="27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5F0FF"/>
                </a:gs>
                <a:gs pos="100000">
                  <a:srgbClr val="FFFFFF"/>
                </a:gs>
              </a:gsLst>
              <a:lin ang="2700000" scaled="0"/>
            </a:gra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6" name="Фигура"/>
            <p:cNvSpPr/>
            <p:nvPr/>
          </p:nvSpPr>
          <p:spPr>
            <a:xfrm>
              <a:off x="0" y="0"/>
              <a:ext cx="601663" cy="188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599" y="7352"/>
                    <a:pt x="21600" y="16422"/>
                  </a:cubicBezTo>
                  <a:lnTo>
                    <a:pt x="21600" y="21600"/>
                  </a:lnTo>
                  <a:cubicBezTo>
                    <a:pt x="21599" y="12530"/>
                    <a:pt x="11929" y="5178"/>
                    <a:pt x="0" y="5178"/>
                  </a:cubicBezTo>
                  <a:close/>
                </a:path>
              </a:pathLst>
            </a:custGeom>
            <a:solidFill>
              <a:srgbClr val="B2C9D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47" name="Линия"/>
            <p:cNvSpPr/>
            <p:nvPr/>
          </p:nvSpPr>
          <p:spPr>
            <a:xfrm>
              <a:off x="594129" y="1662898"/>
              <a:ext cx="7534" cy="226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595" y="14366"/>
                    <a:pt x="14372" y="7143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751" name="Группа"/>
          <p:cNvGrpSpPr/>
          <p:nvPr/>
        </p:nvGrpSpPr>
        <p:grpSpPr>
          <a:xfrm>
            <a:off x="5372100" y="3051176"/>
            <a:ext cx="1331914" cy="809625"/>
            <a:chOff x="0" y="0"/>
            <a:chExt cx="1331913" cy="809625"/>
          </a:xfrm>
        </p:grpSpPr>
        <p:sp>
          <p:nvSpPr>
            <p:cNvPr id="1749" name="Овал"/>
            <p:cNvSpPr/>
            <p:nvPr/>
          </p:nvSpPr>
          <p:spPr>
            <a:xfrm>
              <a:off x="0" y="0"/>
              <a:ext cx="1331913" cy="809625"/>
            </a:xfrm>
            <a:prstGeom prst="ellipse">
              <a:avLst/>
            </a:prstGeom>
            <a:gradFill flip="none" rotWithShape="1">
              <a:gsLst>
                <a:gs pos="0">
                  <a:srgbClr val="D6D7FF"/>
                </a:gs>
                <a:gs pos="100000">
                  <a:srgbClr val="AB82FF"/>
                </a:gs>
              </a:gsLst>
              <a:path path="shape">
                <a:fillToRect l="50000" t="50000" r="50000" b="50000"/>
              </a:path>
            </a:gradFill>
            <a:ln w="9525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50" name="НПТР"/>
            <p:cNvSpPr/>
            <p:nvPr/>
          </p:nvSpPr>
          <p:spPr>
            <a:xfrm>
              <a:off x="333013" y="150897"/>
              <a:ext cx="665888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marL="39949" marR="39949" algn="ctr">
                <a:buClr>
                  <a:srgbClr val="D81E00"/>
                </a:buClr>
                <a:buFont typeface="Times New Roman"/>
                <a:defRPr sz="1400" b="1" u="sng">
                  <a:solidFill>
                    <a:srgbClr val="D81E00"/>
                  </a:solidFill>
                  <a:uFill>
                    <a:solidFill>
                      <a:srgbClr val="D81E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1400"/>
            </a:p>
            <a:p>
              <a:pPr marL="39949" marR="39949" algn="ctr">
                <a:buClr>
                  <a:srgbClr val="000000"/>
                </a:buClr>
                <a:buFont typeface="Times New Roman"/>
                <a:defRPr sz="1400" b="1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/>
                <a:t>НПТР</a:t>
              </a:r>
            </a:p>
          </p:txBody>
        </p:sp>
      </p:grpSp>
      <p:sp>
        <p:nvSpPr>
          <p:cNvPr id="1752" name="Стрелка"/>
          <p:cNvSpPr/>
          <p:nvPr/>
        </p:nvSpPr>
        <p:spPr>
          <a:xfrm rot="7200000">
            <a:off x="5493543" y="4595018"/>
            <a:ext cx="595314" cy="161926"/>
          </a:xfrm>
          <a:prstGeom prst="rightArrow">
            <a:avLst>
              <a:gd name="adj1" fmla="val 50000"/>
              <a:gd name="adj2" fmla="val 91912"/>
            </a:avLst>
          </a:prstGeom>
          <a:gradFill>
            <a:gsLst>
              <a:gs pos="0">
                <a:srgbClr val="D84800"/>
              </a:gs>
              <a:gs pos="100000">
                <a:srgbClr val="FFFED5"/>
              </a:gs>
            </a:gsLst>
            <a:lin ang="189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755" name="Группа"/>
          <p:cNvGrpSpPr/>
          <p:nvPr/>
        </p:nvGrpSpPr>
        <p:grpSpPr>
          <a:xfrm>
            <a:off x="5483225" y="4164012"/>
            <a:ext cx="946150" cy="523876"/>
            <a:chOff x="0" y="0"/>
            <a:chExt cx="946150" cy="523875"/>
          </a:xfrm>
        </p:grpSpPr>
        <p:sp>
          <p:nvSpPr>
            <p:cNvPr id="1753" name="Овал"/>
            <p:cNvSpPr/>
            <p:nvPr/>
          </p:nvSpPr>
          <p:spPr>
            <a:xfrm>
              <a:off x="0" y="0"/>
              <a:ext cx="946150" cy="523875"/>
            </a:xfrm>
            <a:prstGeom prst="ellipse">
              <a:avLst/>
            </a:prstGeom>
            <a:gradFill flip="none" rotWithShape="1">
              <a:gsLst>
                <a:gs pos="0">
                  <a:srgbClr val="FFFED5"/>
                </a:gs>
                <a:gs pos="100000">
                  <a:srgbClr val="00AAD6"/>
                </a:gs>
              </a:gsLst>
              <a:path path="shape">
                <a:fillToRect l="50000" t="50000" r="50000" b="50000"/>
              </a:path>
            </a:gra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54" name="Красноярск"/>
            <p:cNvSpPr/>
            <p:nvPr/>
          </p:nvSpPr>
          <p:spPr>
            <a:xfrm>
              <a:off x="23113" y="69578"/>
              <a:ext cx="899926" cy="384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marL="39949" marR="39949" algn="ctr">
                <a:buClr>
                  <a:srgbClr val="000000"/>
                </a:buClr>
                <a:buFont typeface="Arial"/>
                <a:defRPr sz="10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000"/>
            </a:p>
            <a:p>
              <a:pPr marL="39949" marR="39949" algn="ctr">
                <a:buClr>
                  <a:srgbClr val="000000"/>
                </a:buClr>
                <a:buFont typeface="Arial"/>
                <a:defRPr sz="10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000"/>
                <a:t>Красноярск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593399" y="6348413"/>
            <a:ext cx="255564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 defTabSz="584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1760" name="Представление мировой газовой отрасли в виде граф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chemeClr val="accent4"/>
                </a:solidFill>
                <a:latin typeface="+mj-lt"/>
              </a:rPr>
              <a:t>Представление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мировой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accent4"/>
                </a:solidFill>
                <a:latin typeface="+mj-lt"/>
              </a:rPr>
              <a:t>нефте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газовой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отрасли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в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виде</a:t>
            </a:r>
            <a:r>
              <a:rPr dirty="0">
                <a:solidFill>
                  <a:schemeClr val="accent4"/>
                </a:solidFill>
                <a:latin typeface="+mj-lt"/>
              </a:rPr>
              <a:t> </a:t>
            </a:r>
            <a:r>
              <a:rPr dirty="0" err="1">
                <a:solidFill>
                  <a:schemeClr val="accent4"/>
                </a:solidFill>
                <a:latin typeface="+mj-lt"/>
              </a:rPr>
              <a:t>графа</a:t>
            </a:r>
            <a:endParaRPr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1761" name="map.png" descr="map.png"/>
          <p:cNvPicPr>
            <a:picLocks/>
          </p:cNvPicPr>
          <p:nvPr/>
        </p:nvPicPr>
        <p:blipFill>
          <a:blip r:embed="rId2">
            <a:extLst/>
          </a:blip>
          <a:srcRect l="12115" t="20797" r="14646" b="16305"/>
          <a:stretch>
            <a:fillRect/>
          </a:stretch>
        </p:blipFill>
        <p:spPr>
          <a:xfrm>
            <a:off x="1135063" y="692150"/>
            <a:ext cx="9929813" cy="54737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2" name="Овал"/>
          <p:cNvSpPr/>
          <p:nvPr/>
        </p:nvSpPr>
        <p:spPr>
          <a:xfrm rot="21480000">
            <a:off x="8766865" y="4167610"/>
            <a:ext cx="1087439" cy="390526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3" name="Овал"/>
          <p:cNvSpPr/>
          <p:nvPr/>
        </p:nvSpPr>
        <p:spPr>
          <a:xfrm>
            <a:off x="9409112" y="2908300"/>
            <a:ext cx="858838" cy="463550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4" name="Овал"/>
          <p:cNvSpPr/>
          <p:nvPr/>
        </p:nvSpPr>
        <p:spPr>
          <a:xfrm>
            <a:off x="5570537" y="2540001"/>
            <a:ext cx="858838" cy="466725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5" name="Линия"/>
          <p:cNvSpPr/>
          <p:nvPr/>
        </p:nvSpPr>
        <p:spPr>
          <a:xfrm>
            <a:off x="3133726" y="3182938"/>
            <a:ext cx="1325649" cy="766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97" h="21600" extrusionOk="0">
                <a:moveTo>
                  <a:pt x="13478" y="21600"/>
                </a:moveTo>
                <a:cubicBezTo>
                  <a:pt x="17517" y="18895"/>
                  <a:pt x="21600" y="16232"/>
                  <a:pt x="19361" y="12625"/>
                </a:cubicBezTo>
                <a:cubicBezTo>
                  <a:pt x="17122" y="9018"/>
                  <a:pt x="8561" y="4509"/>
                  <a:pt x="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6" name="Линия"/>
          <p:cNvSpPr/>
          <p:nvPr/>
        </p:nvSpPr>
        <p:spPr>
          <a:xfrm>
            <a:off x="9388476" y="3201988"/>
            <a:ext cx="593725" cy="1644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04" y="18819"/>
                  <a:pt x="12409" y="16063"/>
                  <a:pt x="16009" y="12463"/>
                </a:cubicBezTo>
                <a:cubicBezTo>
                  <a:pt x="19609" y="8863"/>
                  <a:pt x="20604" y="4419"/>
                  <a:pt x="2160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7" name="Линия"/>
          <p:cNvSpPr/>
          <p:nvPr/>
        </p:nvSpPr>
        <p:spPr>
          <a:xfrm>
            <a:off x="8997951" y="3251200"/>
            <a:ext cx="811213" cy="1157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881" y="19800"/>
                  <a:pt x="9762" y="18000"/>
                  <a:pt x="13344" y="14400"/>
                </a:cubicBezTo>
                <a:cubicBezTo>
                  <a:pt x="16927" y="10800"/>
                  <a:pt x="19263" y="5400"/>
                  <a:pt x="2160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8" name="Овал"/>
          <p:cNvSpPr/>
          <p:nvPr/>
        </p:nvSpPr>
        <p:spPr>
          <a:xfrm>
            <a:off x="8883650" y="4346575"/>
            <a:ext cx="196850" cy="185738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9" name="Линия"/>
          <p:cNvSpPr/>
          <p:nvPr/>
        </p:nvSpPr>
        <p:spPr>
          <a:xfrm>
            <a:off x="5315554" y="2705100"/>
            <a:ext cx="437546" cy="5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19093" y="21600"/>
                </a:moveTo>
                <a:cubicBezTo>
                  <a:pt x="9378" y="21600"/>
                  <a:pt x="-338" y="21600"/>
                  <a:pt x="9" y="18000"/>
                </a:cubicBezTo>
                <a:cubicBezTo>
                  <a:pt x="356" y="14400"/>
                  <a:pt x="10766" y="7200"/>
                  <a:pt x="21262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0" name="Линия"/>
          <p:cNvSpPr/>
          <p:nvPr/>
        </p:nvSpPr>
        <p:spPr>
          <a:xfrm>
            <a:off x="4810652" y="2762251"/>
            <a:ext cx="1210736" cy="1637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475" extrusionOk="0">
                <a:moveTo>
                  <a:pt x="21174" y="17673"/>
                </a:moveTo>
                <a:cubicBezTo>
                  <a:pt x="19479" y="19636"/>
                  <a:pt x="17783" y="21600"/>
                  <a:pt x="14267" y="19707"/>
                </a:cubicBezTo>
                <a:cubicBezTo>
                  <a:pt x="10751" y="17815"/>
                  <a:pt x="453" y="9653"/>
                  <a:pt x="14" y="6364"/>
                </a:cubicBezTo>
                <a:cubicBezTo>
                  <a:pt x="-426" y="3076"/>
                  <a:pt x="9715" y="1017"/>
                  <a:pt x="11567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1" name="Овал"/>
          <p:cNvSpPr/>
          <p:nvPr/>
        </p:nvSpPr>
        <p:spPr>
          <a:xfrm>
            <a:off x="7032626" y="2173288"/>
            <a:ext cx="860425" cy="463551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2" name="Линия"/>
          <p:cNvSpPr/>
          <p:nvPr/>
        </p:nvSpPr>
        <p:spPr>
          <a:xfrm>
            <a:off x="7513638" y="3273425"/>
            <a:ext cx="2132013" cy="101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00" extrusionOk="0">
                <a:moveTo>
                  <a:pt x="0" y="3714"/>
                </a:moveTo>
                <a:cubicBezTo>
                  <a:pt x="2489" y="11027"/>
                  <a:pt x="4996" y="18341"/>
                  <a:pt x="8030" y="19971"/>
                </a:cubicBezTo>
                <a:cubicBezTo>
                  <a:pt x="11063" y="21600"/>
                  <a:pt x="16005" y="16825"/>
                  <a:pt x="18257" y="13491"/>
                </a:cubicBezTo>
                <a:cubicBezTo>
                  <a:pt x="20510" y="10156"/>
                  <a:pt x="21110" y="2160"/>
                  <a:pt x="2160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3" name="Линия"/>
          <p:cNvSpPr/>
          <p:nvPr/>
        </p:nvSpPr>
        <p:spPr>
          <a:xfrm>
            <a:off x="6099175" y="2770188"/>
            <a:ext cx="1428750" cy="701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78" extrusionOk="0">
                <a:moveTo>
                  <a:pt x="21600" y="19662"/>
                </a:moveTo>
                <a:cubicBezTo>
                  <a:pt x="16399" y="20603"/>
                  <a:pt x="11226" y="21600"/>
                  <a:pt x="7645" y="18332"/>
                </a:cubicBezTo>
                <a:cubicBezTo>
                  <a:pt x="4064" y="15065"/>
                  <a:pt x="2018" y="7532"/>
                  <a:pt x="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4" name="Овал"/>
          <p:cNvSpPr/>
          <p:nvPr/>
        </p:nvSpPr>
        <p:spPr>
          <a:xfrm>
            <a:off x="7899400" y="3551237"/>
            <a:ext cx="463550" cy="346076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5" name="Овал"/>
          <p:cNvSpPr/>
          <p:nvPr/>
        </p:nvSpPr>
        <p:spPr>
          <a:xfrm rot="19920000">
            <a:off x="8902714" y="3317804"/>
            <a:ext cx="701676" cy="255589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6" name="Линия"/>
          <p:cNvSpPr/>
          <p:nvPr/>
        </p:nvSpPr>
        <p:spPr>
          <a:xfrm>
            <a:off x="7539037" y="3487737"/>
            <a:ext cx="681038" cy="331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50" extrusionOk="0">
                <a:moveTo>
                  <a:pt x="0" y="0"/>
                </a:moveTo>
                <a:cubicBezTo>
                  <a:pt x="3411" y="8686"/>
                  <a:pt x="6821" y="17486"/>
                  <a:pt x="10402" y="19543"/>
                </a:cubicBezTo>
                <a:cubicBezTo>
                  <a:pt x="13983" y="21600"/>
                  <a:pt x="17792" y="17029"/>
                  <a:pt x="21600" y="12571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7" name="Линия"/>
          <p:cNvSpPr/>
          <p:nvPr/>
        </p:nvSpPr>
        <p:spPr>
          <a:xfrm>
            <a:off x="9258301" y="3406776"/>
            <a:ext cx="162511" cy="1439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4" h="21600" extrusionOk="0">
                <a:moveTo>
                  <a:pt x="19276" y="21600"/>
                </a:moveTo>
                <a:cubicBezTo>
                  <a:pt x="20438" y="18337"/>
                  <a:pt x="21600" y="15075"/>
                  <a:pt x="18387" y="11475"/>
                </a:cubicBezTo>
                <a:cubicBezTo>
                  <a:pt x="15175" y="7875"/>
                  <a:pt x="7587" y="3938"/>
                  <a:pt x="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8" name="Овал"/>
          <p:cNvSpPr/>
          <p:nvPr/>
        </p:nvSpPr>
        <p:spPr>
          <a:xfrm>
            <a:off x="7405688" y="3362326"/>
            <a:ext cx="196851" cy="187325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79" name="Линия"/>
          <p:cNvSpPr/>
          <p:nvPr/>
        </p:nvSpPr>
        <p:spPr>
          <a:xfrm>
            <a:off x="5268908" y="1689101"/>
            <a:ext cx="1146180" cy="995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3" h="21600" extrusionOk="0">
                <a:moveTo>
                  <a:pt x="21393" y="0"/>
                </a:moveTo>
                <a:cubicBezTo>
                  <a:pt x="16838" y="1468"/>
                  <a:pt x="12283" y="2978"/>
                  <a:pt x="8725" y="5117"/>
                </a:cubicBezTo>
                <a:cubicBezTo>
                  <a:pt x="5166" y="7256"/>
                  <a:pt x="-207" y="10108"/>
                  <a:pt x="7" y="12834"/>
                </a:cubicBezTo>
                <a:cubicBezTo>
                  <a:pt x="220" y="15560"/>
                  <a:pt x="8440" y="20132"/>
                  <a:pt x="10041" y="2160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0" name="Линия"/>
          <p:cNvSpPr/>
          <p:nvPr/>
        </p:nvSpPr>
        <p:spPr>
          <a:xfrm>
            <a:off x="3221038" y="1685925"/>
            <a:ext cx="3232151" cy="1292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5" extrusionOk="0">
                <a:moveTo>
                  <a:pt x="21600" y="0"/>
                </a:moveTo>
                <a:cubicBezTo>
                  <a:pt x="20000" y="915"/>
                  <a:pt x="18399" y="1861"/>
                  <a:pt x="16724" y="3356"/>
                </a:cubicBezTo>
                <a:cubicBezTo>
                  <a:pt x="15049" y="4851"/>
                  <a:pt x="13263" y="6224"/>
                  <a:pt x="11563" y="8969"/>
                </a:cubicBezTo>
                <a:cubicBezTo>
                  <a:pt x="9863" y="11715"/>
                  <a:pt x="8461" y="18000"/>
                  <a:pt x="6538" y="19800"/>
                </a:cubicBezTo>
                <a:cubicBezTo>
                  <a:pt x="4615" y="21600"/>
                  <a:pt x="2308" y="20685"/>
                  <a:pt x="0" y="1980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1" name="Линия"/>
          <p:cNvSpPr/>
          <p:nvPr/>
        </p:nvSpPr>
        <p:spPr>
          <a:xfrm>
            <a:off x="3221038" y="3063874"/>
            <a:ext cx="2794001" cy="1368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3" extrusionOk="0">
                <a:moveTo>
                  <a:pt x="21600" y="16800"/>
                </a:moveTo>
                <a:cubicBezTo>
                  <a:pt x="21184" y="19200"/>
                  <a:pt x="20781" y="21600"/>
                  <a:pt x="19226" y="20314"/>
                </a:cubicBezTo>
                <a:cubicBezTo>
                  <a:pt x="17671" y="19029"/>
                  <a:pt x="14007" y="12029"/>
                  <a:pt x="12244" y="9114"/>
                </a:cubicBezTo>
                <a:cubicBezTo>
                  <a:pt x="10481" y="6200"/>
                  <a:pt x="10717" y="4314"/>
                  <a:pt x="8676" y="2800"/>
                </a:cubicBezTo>
                <a:cubicBezTo>
                  <a:pt x="6635" y="1286"/>
                  <a:pt x="3318" y="629"/>
                  <a:pt x="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2" name="Линия"/>
          <p:cNvSpPr/>
          <p:nvPr/>
        </p:nvSpPr>
        <p:spPr>
          <a:xfrm>
            <a:off x="4049713" y="2618903"/>
            <a:ext cx="1452563" cy="1354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3" extrusionOk="0">
                <a:moveTo>
                  <a:pt x="0" y="21113"/>
                </a:moveTo>
                <a:cubicBezTo>
                  <a:pt x="3124" y="19608"/>
                  <a:pt x="6274" y="18103"/>
                  <a:pt x="7529" y="15683"/>
                </a:cubicBezTo>
                <a:cubicBezTo>
                  <a:pt x="8784" y="13264"/>
                  <a:pt x="6274" y="9192"/>
                  <a:pt x="7529" y="6654"/>
                </a:cubicBezTo>
                <a:cubicBezTo>
                  <a:pt x="8784" y="4116"/>
                  <a:pt x="12709" y="1461"/>
                  <a:pt x="15059" y="487"/>
                </a:cubicBezTo>
                <a:cubicBezTo>
                  <a:pt x="17408" y="-487"/>
                  <a:pt x="19491" y="192"/>
                  <a:pt x="21600" y="87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3" name="Овал"/>
          <p:cNvSpPr/>
          <p:nvPr/>
        </p:nvSpPr>
        <p:spPr>
          <a:xfrm>
            <a:off x="3995737" y="3868737"/>
            <a:ext cx="198438" cy="187326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4" name="Линия"/>
          <p:cNvSpPr/>
          <p:nvPr/>
        </p:nvSpPr>
        <p:spPr>
          <a:xfrm>
            <a:off x="4614862" y="4198938"/>
            <a:ext cx="1385888" cy="3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956" y="7284"/>
                  <a:pt x="20313" y="14693"/>
                  <a:pt x="17851" y="15447"/>
                </a:cubicBezTo>
                <a:cubicBezTo>
                  <a:pt x="15389" y="16200"/>
                  <a:pt x="9849" y="3642"/>
                  <a:pt x="6883" y="4647"/>
                </a:cubicBezTo>
                <a:cubicBezTo>
                  <a:pt x="3917" y="5651"/>
                  <a:pt x="1959" y="13563"/>
                  <a:pt x="0" y="2160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5" name="Линия"/>
          <p:cNvSpPr/>
          <p:nvPr/>
        </p:nvSpPr>
        <p:spPr>
          <a:xfrm>
            <a:off x="2271324" y="3316288"/>
            <a:ext cx="1419615" cy="146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1" h="21249" extrusionOk="0">
                <a:moveTo>
                  <a:pt x="20681" y="20953"/>
                </a:moveTo>
                <a:cubicBezTo>
                  <a:pt x="18043" y="21277"/>
                  <a:pt x="15405" y="21600"/>
                  <a:pt x="13655" y="20376"/>
                </a:cubicBezTo>
                <a:cubicBezTo>
                  <a:pt x="11905" y="19151"/>
                  <a:pt x="12375" y="15709"/>
                  <a:pt x="10129" y="13584"/>
                </a:cubicBezTo>
                <a:cubicBezTo>
                  <a:pt x="7883" y="11458"/>
                  <a:pt x="1327" y="9911"/>
                  <a:pt x="204" y="7647"/>
                </a:cubicBezTo>
                <a:cubicBezTo>
                  <a:pt x="-919" y="5383"/>
                  <a:pt x="2947" y="1271"/>
                  <a:pt x="3417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6" name="Овал"/>
          <p:cNvSpPr/>
          <p:nvPr/>
        </p:nvSpPr>
        <p:spPr>
          <a:xfrm>
            <a:off x="3600450" y="4695825"/>
            <a:ext cx="196850" cy="184150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7" name="Кружок"/>
          <p:cNvSpPr/>
          <p:nvPr/>
        </p:nvSpPr>
        <p:spPr>
          <a:xfrm>
            <a:off x="6369051" y="1612900"/>
            <a:ext cx="195263" cy="185738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8" name="Овал"/>
          <p:cNvSpPr/>
          <p:nvPr/>
        </p:nvSpPr>
        <p:spPr>
          <a:xfrm>
            <a:off x="5872163" y="4054475"/>
            <a:ext cx="196851" cy="184150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9" name="Стрелка"/>
          <p:cNvSpPr/>
          <p:nvPr/>
        </p:nvSpPr>
        <p:spPr>
          <a:xfrm rot="6240000">
            <a:off x="9899971" y="2595337"/>
            <a:ext cx="371476" cy="249238"/>
          </a:xfrm>
          <a:prstGeom prst="rightArrow">
            <a:avLst>
              <a:gd name="adj1" fmla="val 50000"/>
              <a:gd name="adj2" fmla="val 37261"/>
            </a:avLst>
          </a:prstGeom>
          <a:solidFill>
            <a:srgbClr val="C6E6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0" name="Линия"/>
          <p:cNvSpPr/>
          <p:nvPr/>
        </p:nvSpPr>
        <p:spPr>
          <a:xfrm>
            <a:off x="6073776" y="2738437"/>
            <a:ext cx="582613" cy="498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800" y="16036"/>
                  <a:pt x="18000" y="10473"/>
                  <a:pt x="14400" y="6873"/>
                </a:cubicBezTo>
                <a:cubicBezTo>
                  <a:pt x="10800" y="3273"/>
                  <a:pt x="5400" y="1636"/>
                  <a:pt x="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1" name="Овал"/>
          <p:cNvSpPr/>
          <p:nvPr/>
        </p:nvSpPr>
        <p:spPr>
          <a:xfrm>
            <a:off x="6551612" y="3182937"/>
            <a:ext cx="198438" cy="185738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2" name="Линия"/>
          <p:cNvSpPr/>
          <p:nvPr/>
        </p:nvSpPr>
        <p:spPr>
          <a:xfrm>
            <a:off x="5703887" y="3005138"/>
            <a:ext cx="1101726" cy="451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08" extrusionOk="0">
                <a:moveTo>
                  <a:pt x="0" y="8461"/>
                </a:moveTo>
                <a:cubicBezTo>
                  <a:pt x="775" y="14996"/>
                  <a:pt x="1586" y="21600"/>
                  <a:pt x="5180" y="20224"/>
                </a:cubicBezTo>
                <a:cubicBezTo>
                  <a:pt x="8774" y="18848"/>
                  <a:pt x="15187" y="9424"/>
                  <a:pt x="21600" y="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3" name="Овал"/>
          <p:cNvSpPr/>
          <p:nvPr/>
        </p:nvSpPr>
        <p:spPr>
          <a:xfrm>
            <a:off x="5589587" y="3143250"/>
            <a:ext cx="198438" cy="184150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4" name="Овал"/>
          <p:cNvSpPr/>
          <p:nvPr/>
        </p:nvSpPr>
        <p:spPr>
          <a:xfrm>
            <a:off x="2459037" y="2816226"/>
            <a:ext cx="858838" cy="466725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5" name="Овал"/>
          <p:cNvSpPr/>
          <p:nvPr/>
        </p:nvSpPr>
        <p:spPr>
          <a:xfrm>
            <a:off x="9294813" y="4762500"/>
            <a:ext cx="196851" cy="184150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6" name="Кружок"/>
          <p:cNvSpPr/>
          <p:nvPr/>
        </p:nvSpPr>
        <p:spPr>
          <a:xfrm>
            <a:off x="10113963" y="2468562"/>
            <a:ext cx="195263" cy="185738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7" name="Линия"/>
          <p:cNvSpPr/>
          <p:nvPr/>
        </p:nvSpPr>
        <p:spPr>
          <a:xfrm>
            <a:off x="10193338" y="2584451"/>
            <a:ext cx="99899" cy="417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1600" extrusionOk="0">
                <a:moveTo>
                  <a:pt x="7076" y="0"/>
                </a:moveTo>
                <a:cubicBezTo>
                  <a:pt x="14152" y="4418"/>
                  <a:pt x="21600" y="8935"/>
                  <a:pt x="20483" y="12567"/>
                </a:cubicBezTo>
                <a:cubicBezTo>
                  <a:pt x="19366" y="16200"/>
                  <a:pt x="9683" y="18851"/>
                  <a:pt x="0" y="21600"/>
                </a:cubicBezTo>
              </a:path>
            </a:pathLst>
          </a:custGeom>
          <a:ln w="63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8" name="Линия"/>
          <p:cNvSpPr/>
          <p:nvPr/>
        </p:nvSpPr>
        <p:spPr>
          <a:xfrm>
            <a:off x="3775075" y="1779588"/>
            <a:ext cx="3303588" cy="1133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5" extrusionOk="0">
                <a:moveTo>
                  <a:pt x="21600" y="0"/>
                </a:moveTo>
                <a:cubicBezTo>
                  <a:pt x="20000" y="915"/>
                  <a:pt x="18399" y="1861"/>
                  <a:pt x="16724" y="3356"/>
                </a:cubicBezTo>
                <a:cubicBezTo>
                  <a:pt x="15049" y="4851"/>
                  <a:pt x="13263" y="6224"/>
                  <a:pt x="11563" y="8969"/>
                </a:cubicBezTo>
                <a:cubicBezTo>
                  <a:pt x="9863" y="11715"/>
                  <a:pt x="8461" y="18000"/>
                  <a:pt x="6538" y="19800"/>
                </a:cubicBezTo>
                <a:cubicBezTo>
                  <a:pt x="4615" y="21600"/>
                  <a:pt x="2308" y="20685"/>
                  <a:pt x="0" y="19800"/>
                </a:cubicBezTo>
              </a:path>
            </a:pathLst>
          </a:custGeom>
          <a:ln w="19050"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9" name="Овал"/>
          <p:cNvSpPr/>
          <p:nvPr/>
        </p:nvSpPr>
        <p:spPr>
          <a:xfrm>
            <a:off x="7000875" y="1711325"/>
            <a:ext cx="196850" cy="185738"/>
          </a:xfrm>
          <a:prstGeom prst="ellipse">
            <a:avLst/>
          </a:prstGeom>
          <a:solidFill>
            <a:srgbClr val="3DACFF"/>
          </a:solidFill>
          <a:ln w="19050">
            <a:solidFill>
              <a:srgbClr val="0329D6"/>
            </a:solidFill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0" name="Линия"/>
          <p:cNvSpPr/>
          <p:nvPr/>
        </p:nvSpPr>
        <p:spPr>
          <a:xfrm>
            <a:off x="10307637" y="2649538"/>
            <a:ext cx="649288" cy="254001"/>
          </a:xfrm>
          <a:prstGeom prst="line">
            <a:avLst/>
          </a:prstGeom>
          <a:ln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1" name="Линия"/>
          <p:cNvSpPr/>
          <p:nvPr/>
        </p:nvSpPr>
        <p:spPr>
          <a:xfrm>
            <a:off x="1152525" y="3133726"/>
            <a:ext cx="1036638" cy="28575"/>
          </a:xfrm>
          <a:prstGeom prst="line">
            <a:avLst/>
          </a:prstGeom>
          <a:ln>
            <a:solidFill>
              <a:srgbClr val="0329D6"/>
            </a:solidFill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2" name="Овал"/>
          <p:cNvSpPr/>
          <p:nvPr/>
        </p:nvSpPr>
        <p:spPr>
          <a:xfrm>
            <a:off x="4224337" y="4581525"/>
            <a:ext cx="504826" cy="247650"/>
          </a:xfrm>
          <a:prstGeom prst="ellipse">
            <a:avLst/>
          </a:prstGeom>
          <a:solidFill>
            <a:srgbClr val="FFFED5">
              <a:alpha val="86000"/>
            </a:srgbClr>
          </a:solidFill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3" name="Линия"/>
          <p:cNvSpPr/>
          <p:nvPr/>
        </p:nvSpPr>
        <p:spPr>
          <a:xfrm>
            <a:off x="2201879" y="2133601"/>
            <a:ext cx="222235" cy="790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5" h="21600" extrusionOk="0">
                <a:moveTo>
                  <a:pt x="7008" y="0"/>
                </a:moveTo>
                <a:cubicBezTo>
                  <a:pt x="2716" y="5075"/>
                  <a:pt x="-1575" y="10149"/>
                  <a:pt x="571" y="13749"/>
                </a:cubicBezTo>
                <a:cubicBezTo>
                  <a:pt x="2716" y="17349"/>
                  <a:pt x="11299" y="19475"/>
                  <a:pt x="20025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4" name="Линия"/>
          <p:cNvSpPr/>
          <p:nvPr/>
        </p:nvSpPr>
        <p:spPr>
          <a:xfrm rot="20400000">
            <a:off x="3215574" y="2209539"/>
            <a:ext cx="560679" cy="560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6" h="21016" extrusionOk="0">
                <a:moveTo>
                  <a:pt x="20743" y="0"/>
                </a:moveTo>
                <a:cubicBezTo>
                  <a:pt x="21143" y="7371"/>
                  <a:pt x="21600" y="14743"/>
                  <a:pt x="18171" y="18171"/>
                </a:cubicBezTo>
                <a:cubicBezTo>
                  <a:pt x="14743" y="21600"/>
                  <a:pt x="7371" y="21143"/>
                  <a:pt x="0" y="20743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5" name="Линия"/>
          <p:cNvSpPr/>
          <p:nvPr/>
        </p:nvSpPr>
        <p:spPr>
          <a:xfrm>
            <a:off x="3935413" y="4569589"/>
            <a:ext cx="431801" cy="29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61" extrusionOk="0">
                <a:moveTo>
                  <a:pt x="0" y="19961"/>
                </a:moveTo>
                <a:cubicBezTo>
                  <a:pt x="0" y="11596"/>
                  <a:pt x="79" y="3232"/>
                  <a:pt x="3653" y="796"/>
                </a:cubicBezTo>
                <a:cubicBezTo>
                  <a:pt x="7226" y="-1639"/>
                  <a:pt x="14374" y="1961"/>
                  <a:pt x="21600" y="5561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6" name="Линия"/>
          <p:cNvSpPr/>
          <p:nvPr/>
        </p:nvSpPr>
        <p:spPr>
          <a:xfrm>
            <a:off x="5880100" y="3919828"/>
            <a:ext cx="431800" cy="15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8" extrusionOk="0">
                <a:moveTo>
                  <a:pt x="21600" y="20328"/>
                </a:moveTo>
                <a:cubicBezTo>
                  <a:pt x="19774" y="12511"/>
                  <a:pt x="17947" y="4899"/>
                  <a:pt x="14374" y="1814"/>
                </a:cubicBezTo>
                <a:cubicBezTo>
                  <a:pt x="10800" y="-1272"/>
                  <a:pt x="5400" y="168"/>
                  <a:pt x="0" y="1814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7" name="Линия"/>
          <p:cNvSpPr/>
          <p:nvPr/>
        </p:nvSpPr>
        <p:spPr>
          <a:xfrm>
            <a:off x="5808663" y="1773237"/>
            <a:ext cx="431801" cy="71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21" y="1430"/>
                  <a:pt x="10721" y="2909"/>
                  <a:pt x="7147" y="6485"/>
                </a:cubicBezTo>
                <a:cubicBezTo>
                  <a:pt x="3574" y="10061"/>
                  <a:pt x="1747" y="15830"/>
                  <a:pt x="0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8" name="Линия"/>
          <p:cNvSpPr/>
          <p:nvPr/>
        </p:nvSpPr>
        <p:spPr>
          <a:xfrm>
            <a:off x="5796726" y="2852738"/>
            <a:ext cx="299274" cy="431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61" h="21600" extrusionOk="0">
                <a:moveTo>
                  <a:pt x="19961" y="21600"/>
                </a:moveTo>
                <a:cubicBezTo>
                  <a:pt x="11596" y="19774"/>
                  <a:pt x="3232" y="18026"/>
                  <a:pt x="796" y="14453"/>
                </a:cubicBezTo>
                <a:cubicBezTo>
                  <a:pt x="-1639" y="10879"/>
                  <a:pt x="1961" y="5400"/>
                  <a:pt x="5561" y="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09" name="Линия"/>
          <p:cNvSpPr/>
          <p:nvPr/>
        </p:nvSpPr>
        <p:spPr>
          <a:xfrm>
            <a:off x="6383337" y="1916112"/>
            <a:ext cx="1296988" cy="649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004" y="581"/>
                  <a:pt x="14409" y="1215"/>
                  <a:pt x="10813" y="4806"/>
                </a:cubicBezTo>
                <a:cubicBezTo>
                  <a:pt x="7218" y="8397"/>
                  <a:pt x="3596" y="14999"/>
                  <a:pt x="0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0" name="Линия"/>
          <p:cNvSpPr/>
          <p:nvPr/>
        </p:nvSpPr>
        <p:spPr>
          <a:xfrm>
            <a:off x="6600825" y="2565401"/>
            <a:ext cx="431800" cy="358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004" y="581"/>
                  <a:pt x="14409" y="1215"/>
                  <a:pt x="10813" y="4806"/>
                </a:cubicBezTo>
                <a:cubicBezTo>
                  <a:pt x="7218" y="8397"/>
                  <a:pt x="3596" y="14999"/>
                  <a:pt x="0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1" name="Линия"/>
          <p:cNvSpPr/>
          <p:nvPr/>
        </p:nvSpPr>
        <p:spPr>
          <a:xfrm>
            <a:off x="7391401" y="2708275"/>
            <a:ext cx="504825" cy="50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004" y="581"/>
                  <a:pt x="14409" y="1215"/>
                  <a:pt x="10813" y="4806"/>
                </a:cubicBezTo>
                <a:cubicBezTo>
                  <a:pt x="7218" y="8397"/>
                  <a:pt x="3596" y="14999"/>
                  <a:pt x="0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2" name="Линия"/>
          <p:cNvSpPr/>
          <p:nvPr/>
        </p:nvSpPr>
        <p:spPr>
          <a:xfrm rot="6060000">
            <a:off x="6697161" y="3117024"/>
            <a:ext cx="431801" cy="339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8" extrusionOk="0">
                <a:moveTo>
                  <a:pt x="21600" y="20328"/>
                </a:moveTo>
                <a:cubicBezTo>
                  <a:pt x="19774" y="12511"/>
                  <a:pt x="17947" y="4899"/>
                  <a:pt x="14374" y="1814"/>
                </a:cubicBezTo>
                <a:cubicBezTo>
                  <a:pt x="10800" y="-1272"/>
                  <a:pt x="5400" y="168"/>
                  <a:pt x="0" y="1814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3" name="Линия"/>
          <p:cNvSpPr/>
          <p:nvPr/>
        </p:nvSpPr>
        <p:spPr>
          <a:xfrm rot="15780000">
            <a:off x="8542311" y="2636814"/>
            <a:ext cx="504826" cy="50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004" y="581"/>
                  <a:pt x="14409" y="1215"/>
                  <a:pt x="10813" y="4806"/>
                </a:cubicBezTo>
                <a:cubicBezTo>
                  <a:pt x="7218" y="8397"/>
                  <a:pt x="3596" y="14999"/>
                  <a:pt x="0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4" name="Линия"/>
          <p:cNvSpPr/>
          <p:nvPr/>
        </p:nvSpPr>
        <p:spPr>
          <a:xfrm rot="20520000">
            <a:off x="9723816" y="4145928"/>
            <a:ext cx="334088" cy="792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5" h="21600" extrusionOk="0">
                <a:moveTo>
                  <a:pt x="7008" y="0"/>
                </a:moveTo>
                <a:cubicBezTo>
                  <a:pt x="2716" y="5075"/>
                  <a:pt x="-1575" y="10149"/>
                  <a:pt x="571" y="13749"/>
                </a:cubicBezTo>
                <a:cubicBezTo>
                  <a:pt x="2716" y="17349"/>
                  <a:pt x="11299" y="19475"/>
                  <a:pt x="20025" y="21600"/>
                </a:cubicBezTo>
              </a:path>
            </a:pathLst>
          </a:custGeom>
          <a:ln w="76200">
            <a:solidFill>
              <a:srgbClr val="A8D6FF"/>
            </a:solidFill>
            <a:tailEnd type="triangle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1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593399" y="6348413"/>
            <a:ext cx="255564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 defTabSz="584200">
              <a:defRPr sz="10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1845" name="Прямоугольник"/>
          <p:cNvSpPr/>
          <p:nvPr/>
        </p:nvSpPr>
        <p:spPr>
          <a:xfrm>
            <a:off x="1309687" y="765175"/>
            <a:ext cx="9661526" cy="5327650"/>
          </a:xfrm>
          <a:prstGeom prst="rect">
            <a:avLst/>
          </a:prstGeom>
          <a:gradFill>
            <a:gsLst>
              <a:gs pos="0">
                <a:srgbClr val="D5F0FF"/>
              </a:gs>
              <a:gs pos="50000">
                <a:srgbClr val="FFFFFF"/>
              </a:gs>
              <a:gs pos="100000">
                <a:srgbClr val="D5F0FF"/>
              </a:gs>
            </a:gsLst>
          </a:gradFill>
          <a:ln w="76200"/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46" name="Фигура"/>
          <p:cNvSpPr/>
          <p:nvPr/>
        </p:nvSpPr>
        <p:spPr>
          <a:xfrm rot="1500000">
            <a:off x="4072615" y="1052964"/>
            <a:ext cx="3978276" cy="3670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7242" y="9250"/>
                </a:lnTo>
                <a:lnTo>
                  <a:pt x="17242" y="12350"/>
                </a:lnTo>
                <a:close/>
                <a:moveTo>
                  <a:pt x="18436" y="3163"/>
                </a:moveTo>
                <a:lnTo>
                  <a:pt x="14259" y="5149"/>
                </a:lnTo>
                <a:lnTo>
                  <a:pt x="16451" y="7341"/>
                </a:lnTo>
                <a:close/>
                <a:moveTo>
                  <a:pt x="10800" y="0"/>
                </a:moveTo>
                <a:lnTo>
                  <a:pt x="9250" y="4358"/>
                </a:lnTo>
                <a:lnTo>
                  <a:pt x="12350" y="4358"/>
                </a:lnTo>
                <a:close/>
                <a:moveTo>
                  <a:pt x="3163" y="3163"/>
                </a:moveTo>
                <a:lnTo>
                  <a:pt x="5149" y="7341"/>
                </a:lnTo>
                <a:lnTo>
                  <a:pt x="7341" y="5149"/>
                </a:lnTo>
                <a:close/>
                <a:moveTo>
                  <a:pt x="0" y="10800"/>
                </a:moveTo>
                <a:lnTo>
                  <a:pt x="4358" y="12350"/>
                </a:lnTo>
                <a:lnTo>
                  <a:pt x="4358" y="9250"/>
                </a:lnTo>
                <a:close/>
                <a:moveTo>
                  <a:pt x="3163" y="18436"/>
                </a:moveTo>
                <a:lnTo>
                  <a:pt x="7341" y="16451"/>
                </a:lnTo>
                <a:lnTo>
                  <a:pt x="5149" y="14259"/>
                </a:lnTo>
                <a:close/>
                <a:moveTo>
                  <a:pt x="10800" y="21600"/>
                </a:moveTo>
                <a:lnTo>
                  <a:pt x="12350" y="17242"/>
                </a:lnTo>
                <a:lnTo>
                  <a:pt x="9250" y="17242"/>
                </a:lnTo>
                <a:close/>
                <a:moveTo>
                  <a:pt x="18436" y="18436"/>
                </a:moveTo>
                <a:lnTo>
                  <a:pt x="16451" y="14259"/>
                </a:lnTo>
                <a:lnTo>
                  <a:pt x="14259" y="16451"/>
                </a:lnTo>
                <a:close/>
                <a:moveTo>
                  <a:pt x="10800" y="5400"/>
                </a:moveTo>
                <a:cubicBezTo>
                  <a:pt x="7818" y="5400"/>
                  <a:pt x="5400" y="7818"/>
                  <a:pt x="5400" y="10800"/>
                </a:cubicBez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E6F149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47" name="PERA7.png" descr="PERA7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1837" y="1476375"/>
            <a:ext cx="3038476" cy="2459038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929292">
                <a:alpha val="75000"/>
              </a:srgbClr>
            </a:outerShdw>
          </a:effectLst>
        </p:spPr>
      </p:pic>
      <p:grpSp>
        <p:nvGrpSpPr>
          <p:cNvPr id="1852" name="Группа"/>
          <p:cNvGrpSpPr/>
          <p:nvPr/>
        </p:nvGrpSpPr>
        <p:grpSpPr>
          <a:xfrm>
            <a:off x="4837113" y="4929187"/>
            <a:ext cx="2590801" cy="947740"/>
            <a:chOff x="0" y="0"/>
            <a:chExt cx="2590800" cy="947738"/>
          </a:xfrm>
        </p:grpSpPr>
        <p:sp>
          <p:nvSpPr>
            <p:cNvPr id="1848" name="Фигура"/>
            <p:cNvSpPr/>
            <p:nvPr/>
          </p:nvSpPr>
          <p:spPr>
            <a:xfrm>
              <a:off x="0" y="0"/>
              <a:ext cx="2590800" cy="947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2222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49" name="Фигура"/>
            <p:cNvSpPr/>
            <p:nvPr/>
          </p:nvSpPr>
          <p:spPr>
            <a:xfrm>
              <a:off x="2266950" y="829270"/>
              <a:ext cx="323850" cy="11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0" name="Линия"/>
            <p:cNvSpPr/>
            <p:nvPr/>
          </p:nvSpPr>
          <p:spPr>
            <a:xfrm>
              <a:off x="2266950" y="829270"/>
              <a:ext cx="323850" cy="11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222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1" name="Анализ системных рисков развития"/>
            <p:cNvSpPr/>
            <p:nvPr/>
          </p:nvSpPr>
          <p:spPr>
            <a:xfrm>
              <a:off x="0" y="324220"/>
              <a:ext cx="2590800" cy="50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53339" marR="53339" algn="ctr" defTabSz="914400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Анализ системных рисков развития</a:t>
              </a:r>
            </a:p>
          </p:txBody>
        </p:sp>
      </p:grpSp>
      <p:sp>
        <p:nvSpPr>
          <p:cNvPr id="1853" name="СИНТЕЗ ИССЛЕДОВАНИЙ  В СОЗДАНИИ СТРАТЕГИИ РАЗВИТИЯ"/>
          <p:cNvSpPr/>
          <p:nvPr/>
        </p:nvSpPr>
        <p:spPr>
          <a:xfrm>
            <a:off x="100360" y="68810"/>
            <a:ext cx="12333000" cy="539763"/>
          </a:xfrm>
          <a:prstGeom prst="rect">
            <a:avLst/>
          </a:prstGeom>
          <a:ln w="12700">
            <a:miter lim="400000"/>
          </a:ln>
          <a:effectLst>
            <a:outerShdw blurRad="63500" dist="127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algn="ctr" defTabSz="914400">
              <a:lnSpc>
                <a:spcPct val="110000"/>
              </a:lnSpc>
              <a:buClr>
                <a:srgbClr val="4180FF"/>
              </a:buClr>
              <a:buFont typeface="Impact"/>
              <a:defRPr sz="2100"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rPr sz="2800" b="1" dirty="0">
                <a:solidFill>
                  <a:schemeClr val="accent4"/>
                </a:solidFill>
                <a:latin typeface="+mj-lt"/>
              </a:rPr>
              <a:t>СИНТЕЗ ИССЛЕДОВАНИЙ  </a:t>
            </a:r>
            <a:r>
              <a:rPr sz="2800" b="1" dirty="0" err="1">
                <a:solidFill>
                  <a:schemeClr val="accent4"/>
                </a:solidFill>
                <a:latin typeface="+mj-lt"/>
              </a:rPr>
              <a:t>В</a:t>
            </a:r>
            <a:r>
              <a:rPr sz="2800" b="1" dirty="0">
                <a:solidFill>
                  <a:schemeClr val="accent4"/>
                </a:solidFill>
                <a:latin typeface="+mj-lt"/>
              </a:rPr>
              <a:t> СОЗДАНИИ СТРАТЕГИИ РАЗВИТИЯ</a:t>
            </a:r>
          </a:p>
        </p:txBody>
      </p:sp>
      <p:grpSp>
        <p:nvGrpSpPr>
          <p:cNvPr id="1858" name="Группа"/>
          <p:cNvGrpSpPr/>
          <p:nvPr/>
        </p:nvGrpSpPr>
        <p:grpSpPr>
          <a:xfrm>
            <a:off x="7566025" y="3973512"/>
            <a:ext cx="3136902" cy="823914"/>
            <a:chOff x="0" y="0"/>
            <a:chExt cx="3136901" cy="823913"/>
          </a:xfrm>
        </p:grpSpPr>
        <p:sp>
          <p:nvSpPr>
            <p:cNvPr id="1854" name="Фигура"/>
            <p:cNvSpPr/>
            <p:nvPr/>
          </p:nvSpPr>
          <p:spPr>
            <a:xfrm>
              <a:off x="0" y="0"/>
              <a:ext cx="3136901" cy="8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2222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5" name="Фигура"/>
            <p:cNvSpPr/>
            <p:nvPr/>
          </p:nvSpPr>
          <p:spPr>
            <a:xfrm>
              <a:off x="2744787" y="720923"/>
              <a:ext cx="392114" cy="10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6" name="Линия"/>
            <p:cNvSpPr/>
            <p:nvPr/>
          </p:nvSpPr>
          <p:spPr>
            <a:xfrm>
              <a:off x="2744787" y="720923"/>
              <a:ext cx="392114" cy="10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222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7" name="Разработка экспертных систем и анализ адекватности  вариантов развития"/>
            <p:cNvSpPr/>
            <p:nvPr/>
          </p:nvSpPr>
          <p:spPr>
            <a:xfrm>
              <a:off x="0" y="0"/>
              <a:ext cx="3136900" cy="723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53339" marR="53339" algn="ctr" defTabSz="914400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Разработка экспертных систем и анализ адекватности  вариантов развития</a:t>
              </a:r>
            </a:p>
          </p:txBody>
        </p:sp>
      </p:grpSp>
      <p:grpSp>
        <p:nvGrpSpPr>
          <p:cNvPr id="1863" name="Группа"/>
          <p:cNvGrpSpPr/>
          <p:nvPr/>
        </p:nvGrpSpPr>
        <p:grpSpPr>
          <a:xfrm>
            <a:off x="1497807" y="2636837"/>
            <a:ext cx="3086101" cy="823914"/>
            <a:chOff x="0" y="0"/>
            <a:chExt cx="3086100" cy="823913"/>
          </a:xfrm>
        </p:grpSpPr>
        <p:sp>
          <p:nvSpPr>
            <p:cNvPr id="1859" name="Фигура"/>
            <p:cNvSpPr/>
            <p:nvPr/>
          </p:nvSpPr>
          <p:spPr>
            <a:xfrm>
              <a:off x="793" y="0"/>
              <a:ext cx="3084514" cy="8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2222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0" name="Фигура"/>
            <p:cNvSpPr/>
            <p:nvPr/>
          </p:nvSpPr>
          <p:spPr>
            <a:xfrm>
              <a:off x="2699742" y="720923"/>
              <a:ext cx="385565" cy="10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1" name="Линия"/>
            <p:cNvSpPr/>
            <p:nvPr/>
          </p:nvSpPr>
          <p:spPr>
            <a:xfrm>
              <a:off x="2699742" y="720923"/>
              <a:ext cx="385565" cy="10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222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2" name="Определение суммарных потребностей в материально-технических ресурсах"/>
            <p:cNvSpPr/>
            <p:nvPr/>
          </p:nvSpPr>
          <p:spPr>
            <a:xfrm>
              <a:off x="0" y="0"/>
              <a:ext cx="3086100" cy="723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53339" marR="53339" algn="ctr" defTabSz="914400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Определение суммарных потребностей в материально-технических ресурсах</a:t>
              </a:r>
            </a:p>
          </p:txBody>
        </p:sp>
      </p:grpSp>
      <p:grpSp>
        <p:nvGrpSpPr>
          <p:cNvPr id="1868" name="Группа"/>
          <p:cNvGrpSpPr/>
          <p:nvPr/>
        </p:nvGrpSpPr>
        <p:grpSpPr>
          <a:xfrm>
            <a:off x="1487487" y="1196976"/>
            <a:ext cx="3154364" cy="1041311"/>
            <a:chOff x="0" y="0"/>
            <a:chExt cx="3154363" cy="1041310"/>
          </a:xfrm>
        </p:grpSpPr>
        <p:sp>
          <p:nvSpPr>
            <p:cNvPr id="1864" name="Фигура"/>
            <p:cNvSpPr/>
            <p:nvPr/>
          </p:nvSpPr>
          <p:spPr>
            <a:xfrm>
              <a:off x="0" y="0"/>
              <a:ext cx="3154363" cy="100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2222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5" name="Фигура"/>
            <p:cNvSpPr/>
            <p:nvPr/>
          </p:nvSpPr>
          <p:spPr>
            <a:xfrm>
              <a:off x="2760067" y="882054"/>
              <a:ext cx="394296" cy="12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6" name="Линия"/>
            <p:cNvSpPr/>
            <p:nvPr/>
          </p:nvSpPr>
          <p:spPr>
            <a:xfrm>
              <a:off x="2760067" y="882054"/>
              <a:ext cx="394296" cy="12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222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67" name="Расчет консолидированных экономических показателей…"/>
            <p:cNvSpPr/>
            <p:nvPr/>
          </p:nvSpPr>
          <p:spPr>
            <a:xfrm>
              <a:off x="2381" y="0"/>
              <a:ext cx="3149601" cy="1041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53339" marR="53339" algn="ctr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/>
                <a:t>Расчет консолидированных экономических показателей</a:t>
              </a:r>
            </a:p>
            <a:p>
              <a:pPr marL="53339" marR="53339" algn="ctr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/>
                <a:t> Оценка эффективности инвестиций по вариантам</a:t>
              </a:r>
            </a:p>
          </p:txBody>
        </p:sp>
      </p:grpSp>
      <p:grpSp>
        <p:nvGrpSpPr>
          <p:cNvPr id="1873" name="Группа"/>
          <p:cNvGrpSpPr/>
          <p:nvPr/>
        </p:nvGrpSpPr>
        <p:grpSpPr>
          <a:xfrm>
            <a:off x="1487488" y="3886201"/>
            <a:ext cx="3037683" cy="936625"/>
            <a:chOff x="0" y="0"/>
            <a:chExt cx="3037682" cy="936625"/>
          </a:xfrm>
        </p:grpSpPr>
        <p:sp>
          <p:nvSpPr>
            <p:cNvPr id="1869" name="Фигура"/>
            <p:cNvSpPr/>
            <p:nvPr/>
          </p:nvSpPr>
          <p:spPr>
            <a:xfrm>
              <a:off x="0" y="0"/>
              <a:ext cx="3014663" cy="936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1587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0" name="Фигура"/>
            <p:cNvSpPr/>
            <p:nvPr/>
          </p:nvSpPr>
          <p:spPr>
            <a:xfrm>
              <a:off x="2637829" y="819546"/>
              <a:ext cx="376834" cy="11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1" name="Линия"/>
            <p:cNvSpPr/>
            <p:nvPr/>
          </p:nvSpPr>
          <p:spPr>
            <a:xfrm>
              <a:off x="2637829" y="819546"/>
              <a:ext cx="376834" cy="11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1587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2" name="Прогнозирование развития научно-технической прогресса для реализации стратегических задач"/>
            <p:cNvSpPr/>
            <p:nvPr/>
          </p:nvSpPr>
          <p:spPr>
            <a:xfrm>
              <a:off x="27781" y="127000"/>
              <a:ext cx="3009901" cy="723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53339" marR="53339" algn="ctr" defTabSz="914400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Прогнозирование развития научно-технической прогресса для реализации стратегических задач </a:t>
              </a:r>
            </a:p>
          </p:txBody>
        </p:sp>
      </p:grpSp>
      <p:grpSp>
        <p:nvGrpSpPr>
          <p:cNvPr id="1878" name="Группа"/>
          <p:cNvGrpSpPr/>
          <p:nvPr/>
        </p:nvGrpSpPr>
        <p:grpSpPr>
          <a:xfrm>
            <a:off x="7583487" y="2676525"/>
            <a:ext cx="3136902" cy="823914"/>
            <a:chOff x="0" y="0"/>
            <a:chExt cx="3136901" cy="823913"/>
          </a:xfrm>
        </p:grpSpPr>
        <p:sp>
          <p:nvSpPr>
            <p:cNvPr id="1874" name="Фигура"/>
            <p:cNvSpPr/>
            <p:nvPr/>
          </p:nvSpPr>
          <p:spPr>
            <a:xfrm>
              <a:off x="0" y="0"/>
              <a:ext cx="3136901" cy="8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2222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5" name="Фигура"/>
            <p:cNvSpPr/>
            <p:nvPr/>
          </p:nvSpPr>
          <p:spPr>
            <a:xfrm>
              <a:off x="2744787" y="720923"/>
              <a:ext cx="392114" cy="10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6" name="Линия"/>
            <p:cNvSpPr/>
            <p:nvPr/>
          </p:nvSpPr>
          <p:spPr>
            <a:xfrm>
              <a:off x="2744787" y="720923"/>
              <a:ext cx="392114" cy="10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222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77" name="Мониторинг реализации стратегии развития"/>
            <p:cNvSpPr/>
            <p:nvPr/>
          </p:nvSpPr>
          <p:spPr>
            <a:xfrm>
              <a:off x="0" y="116197"/>
              <a:ext cx="3136900" cy="50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marL="53339" marR="53339" algn="ctr" defTabSz="914400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Мониторинг реализации стратегии развития</a:t>
              </a:r>
            </a:p>
          </p:txBody>
        </p:sp>
      </p:grpSp>
      <p:grpSp>
        <p:nvGrpSpPr>
          <p:cNvPr id="1883" name="Группа"/>
          <p:cNvGrpSpPr/>
          <p:nvPr/>
        </p:nvGrpSpPr>
        <p:grpSpPr>
          <a:xfrm>
            <a:off x="7581900" y="1268412"/>
            <a:ext cx="3136900" cy="936626"/>
            <a:chOff x="0" y="0"/>
            <a:chExt cx="3136900" cy="936625"/>
          </a:xfrm>
        </p:grpSpPr>
        <p:sp>
          <p:nvSpPr>
            <p:cNvPr id="1879" name="Фигура"/>
            <p:cNvSpPr/>
            <p:nvPr/>
          </p:nvSpPr>
          <p:spPr>
            <a:xfrm>
              <a:off x="1587" y="0"/>
              <a:ext cx="3133726" cy="936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E6E9"/>
                </a:gs>
                <a:gs pos="50000">
                  <a:srgbClr val="FFFFFF"/>
                </a:gs>
                <a:gs pos="100000">
                  <a:srgbClr val="C6E6E9"/>
                </a:gs>
              </a:gsLst>
              <a:lin ang="16200000" scaled="0"/>
            </a:gradFill>
            <a:ln w="22225" cap="flat">
              <a:solidFill>
                <a:srgbClr val="007DD6"/>
              </a:solidFill>
              <a:prstDash val="solid"/>
              <a:round/>
            </a:ln>
            <a:effectLst>
              <a:outerShdw blurRad="63500" dist="50800" dir="2700000" rotWithShape="0">
                <a:srgbClr val="42424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80" name="Фигура"/>
            <p:cNvSpPr/>
            <p:nvPr/>
          </p:nvSpPr>
          <p:spPr>
            <a:xfrm>
              <a:off x="2743596" y="819546"/>
              <a:ext cx="391717" cy="11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</a:path>
              </a:pathLst>
            </a:custGeom>
            <a:solidFill>
              <a:srgbClr val="A6C0C3"/>
            </a:solidFill>
            <a:ln w="222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81" name="Линия"/>
            <p:cNvSpPr/>
            <p:nvPr/>
          </p:nvSpPr>
          <p:spPr>
            <a:xfrm>
              <a:off x="2743596" y="819546"/>
              <a:ext cx="391717" cy="11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</a:path>
              </a:pathLst>
            </a:custGeom>
            <a:noFill/>
            <a:ln w="22225" cap="flat">
              <a:solidFill>
                <a:srgbClr val="007DD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82" name="Формирование предложений по корректировке стратегии развития"/>
            <p:cNvSpPr/>
            <p:nvPr/>
          </p:nvSpPr>
          <p:spPr>
            <a:xfrm>
              <a:off x="0" y="228600"/>
              <a:ext cx="3136900" cy="507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53339" marR="53339" algn="ctr" defTabSz="914400">
                <a:spcBef>
                  <a:spcPts val="800"/>
                </a:spcBef>
                <a:buClr>
                  <a:srgbClr val="021EAA"/>
                </a:buClr>
                <a:buFont typeface="Times New Roman"/>
                <a:defRPr sz="1400" b="1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Формирование предложений по корректировке стратегии развития </a:t>
              </a:r>
            </a:p>
          </p:txBody>
        </p:sp>
      </p:grpSp>
      <p:sp>
        <p:nvSpPr>
          <p:cNvPr id="1884" name="Фигура"/>
          <p:cNvSpPr/>
          <p:nvPr/>
        </p:nvSpPr>
        <p:spPr>
          <a:xfrm>
            <a:off x="2901951" y="2205038"/>
            <a:ext cx="244475" cy="46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5" name="Фигура"/>
          <p:cNvSpPr/>
          <p:nvPr/>
        </p:nvSpPr>
        <p:spPr>
          <a:xfrm rot="13980000" flipH="1">
            <a:off x="7139090" y="1666236"/>
            <a:ext cx="215901" cy="858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6" name="Фигура"/>
          <p:cNvSpPr/>
          <p:nvPr/>
        </p:nvSpPr>
        <p:spPr>
          <a:xfrm rot="8280000">
            <a:off x="7035852" y="3358876"/>
            <a:ext cx="233364" cy="1081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7" name="Фигура"/>
          <p:cNvSpPr/>
          <p:nvPr/>
        </p:nvSpPr>
        <p:spPr>
          <a:xfrm>
            <a:off x="2898776" y="3429000"/>
            <a:ext cx="246063" cy="43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8" name="Фигура"/>
          <p:cNvSpPr/>
          <p:nvPr/>
        </p:nvSpPr>
        <p:spPr>
          <a:xfrm rot="7380000" flipH="1">
            <a:off x="4769865" y="1642687"/>
            <a:ext cx="215901" cy="86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9" name="База знаний"/>
          <p:cNvSpPr/>
          <p:nvPr/>
        </p:nvSpPr>
        <p:spPr>
          <a:xfrm>
            <a:off x="4639833" y="2365375"/>
            <a:ext cx="3010761" cy="63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just">
            <a:spAutoFit/>
          </a:bodyPr>
          <a:lstStyle>
            <a:lvl1pPr marL="40639" marR="40639" algn="ctr" defTabSz="914400">
              <a:defRPr sz="4134" b="1">
                <a:solidFill>
                  <a:srgbClr val="00A8AA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База знаний</a:t>
            </a:r>
          </a:p>
        </p:txBody>
      </p:sp>
      <p:sp>
        <p:nvSpPr>
          <p:cNvPr id="1890" name="Фигура"/>
          <p:cNvSpPr/>
          <p:nvPr/>
        </p:nvSpPr>
        <p:spPr>
          <a:xfrm rot="13500000">
            <a:off x="4783516" y="3312740"/>
            <a:ext cx="215901" cy="117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1" name="Фигура"/>
          <p:cNvSpPr/>
          <p:nvPr/>
        </p:nvSpPr>
        <p:spPr>
          <a:xfrm rot="5400000">
            <a:off x="4508500" y="2711450"/>
            <a:ext cx="215901" cy="641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2" name="Фигура"/>
          <p:cNvSpPr/>
          <p:nvPr/>
        </p:nvSpPr>
        <p:spPr>
          <a:xfrm rot="16200000">
            <a:off x="7327107" y="2788444"/>
            <a:ext cx="214313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3" name="Фигура"/>
          <p:cNvSpPr/>
          <p:nvPr/>
        </p:nvSpPr>
        <p:spPr>
          <a:xfrm>
            <a:off x="9020176" y="2205038"/>
            <a:ext cx="244475" cy="46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4" name="Фигура"/>
          <p:cNvSpPr/>
          <p:nvPr/>
        </p:nvSpPr>
        <p:spPr>
          <a:xfrm>
            <a:off x="9020176" y="3500437"/>
            <a:ext cx="244475" cy="433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4320"/>
                </a:lnTo>
                <a:lnTo>
                  <a:pt x="16200" y="4320"/>
                </a:lnTo>
                <a:lnTo>
                  <a:pt x="16200" y="1728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lnTo>
                  <a:pt x="5400" y="17280"/>
                </a:lnTo>
                <a:lnTo>
                  <a:pt x="5400" y="4320"/>
                </a:lnTo>
                <a:lnTo>
                  <a:pt x="0" y="4320"/>
                </a:lnTo>
                <a:close/>
              </a:path>
            </a:pathLst>
          </a:cu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897" name="Группа"/>
          <p:cNvGrpSpPr/>
          <p:nvPr/>
        </p:nvGrpSpPr>
        <p:grpSpPr>
          <a:xfrm>
            <a:off x="2901951" y="4868862"/>
            <a:ext cx="1795463" cy="503238"/>
            <a:chOff x="0" y="0"/>
            <a:chExt cx="1795462" cy="503237"/>
          </a:xfrm>
        </p:grpSpPr>
        <p:sp>
          <p:nvSpPr>
            <p:cNvPr id="1895" name="Стрелка"/>
            <p:cNvSpPr/>
            <p:nvPr/>
          </p:nvSpPr>
          <p:spPr>
            <a:xfrm>
              <a:off x="233891" y="215900"/>
              <a:ext cx="1561572" cy="287338"/>
            </a:xfrm>
            <a:prstGeom prst="rightArrow">
              <a:avLst>
                <a:gd name="adj1" fmla="val 50000"/>
                <a:gd name="adj2" fmla="val 135866"/>
              </a:avLst>
            </a:prstGeom>
            <a:gradFill flip="none" rotWithShape="1">
              <a:gsLst>
                <a:gs pos="0">
                  <a:srgbClr val="72BFFF">
                    <a:alpha val="82000"/>
                  </a:srgbClr>
                </a:gs>
                <a:gs pos="100000">
                  <a:srgbClr val="396589"/>
                </a:gs>
              </a:gsLst>
              <a:lin ang="16200000" scaled="0"/>
            </a:gradFill>
            <a:ln w="3175" cap="flat">
              <a:solidFill>
                <a:srgbClr val="0080FF"/>
              </a:solidFill>
              <a:prstDash val="solid"/>
              <a:miter lim="400000"/>
            </a:ln>
            <a:effectLst>
              <a:outerShdw blurRad="63500" dist="38100" dir="2700000" rotWithShape="0">
                <a:srgbClr val="797BAA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6" name="Стрелка"/>
            <p:cNvSpPr/>
            <p:nvPr/>
          </p:nvSpPr>
          <p:spPr>
            <a:xfrm rot="16200000">
              <a:off x="-61053" y="61052"/>
              <a:ext cx="433388" cy="311283"/>
            </a:xfrm>
            <a:prstGeom prst="rightArrow">
              <a:avLst>
                <a:gd name="adj1" fmla="val 50000"/>
                <a:gd name="adj2" fmla="val 34807"/>
              </a:avLst>
            </a:prstGeom>
            <a:gradFill flip="none" rotWithShape="1">
              <a:gsLst>
                <a:gs pos="0">
                  <a:srgbClr val="72BFFF">
                    <a:alpha val="82000"/>
                  </a:srgbClr>
                </a:gs>
                <a:gs pos="100000">
                  <a:srgbClr val="396589"/>
                </a:gs>
              </a:gsLst>
              <a:lin ang="16200000" scaled="0"/>
            </a:gradFill>
            <a:ln w="3175" cap="flat">
              <a:solidFill>
                <a:srgbClr val="0080FF"/>
              </a:solidFill>
              <a:prstDash val="solid"/>
              <a:miter lim="400000"/>
            </a:ln>
            <a:effectLst>
              <a:outerShdw blurRad="63500" dist="38100" dir="2700000" rotWithShape="0">
                <a:srgbClr val="797BAA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898" name="Стрелка"/>
          <p:cNvSpPr/>
          <p:nvPr/>
        </p:nvSpPr>
        <p:spPr>
          <a:xfrm flipH="1">
            <a:off x="7505701" y="5086350"/>
            <a:ext cx="1685925" cy="287338"/>
          </a:xfrm>
          <a:prstGeom prst="rightArrow">
            <a:avLst>
              <a:gd name="adj1" fmla="val 43648"/>
              <a:gd name="adj2" fmla="val 140220"/>
            </a:avLst>
          </a:pr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9" name="Стрелка"/>
          <p:cNvSpPr/>
          <p:nvPr/>
        </p:nvSpPr>
        <p:spPr>
          <a:xfrm rot="16200000">
            <a:off x="8914606" y="4929982"/>
            <a:ext cx="433388" cy="311151"/>
          </a:xfrm>
          <a:prstGeom prst="rightArrow">
            <a:avLst>
              <a:gd name="adj1" fmla="val 50000"/>
              <a:gd name="adj2" fmla="val 34821"/>
            </a:avLst>
          </a:prstGeom>
          <a:gradFill>
            <a:gsLst>
              <a:gs pos="0">
                <a:srgbClr val="72BFFF">
                  <a:alpha val="82000"/>
                </a:srgbClr>
              </a:gs>
              <a:gs pos="100000">
                <a:srgbClr val="396589"/>
              </a:gs>
            </a:gsLst>
            <a:lin ang="16200000"/>
          </a:gradFill>
          <a:ln w="3175">
            <a:solidFill>
              <a:srgbClr val="0080FF"/>
            </a:solidFill>
            <a:miter lim="400000"/>
          </a:ln>
          <a:effectLst>
            <a:outerShdw blurRad="63500" dist="38100" dir="2700000" rotWithShape="0">
              <a:srgbClr val="797BAA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marL="40639" marR="40639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4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076" y="174859"/>
            <a:ext cx="11506026" cy="830271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Методология законодательного сопровождения и технического регулирования в разных странах.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5994" y="1230014"/>
            <a:ext cx="1082415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+mn-lt"/>
              </a:rPr>
              <a:t>Россия и США – Предписывающий</a:t>
            </a:r>
          </a:p>
          <a:p>
            <a:pPr marL="0" indent="0">
              <a:buNone/>
            </a:pPr>
            <a:r>
              <a:rPr lang="ru-RU" b="1" dirty="0"/>
              <a:t>Норвегия и Великобритания – Ориентирующий на цели</a:t>
            </a:r>
            <a:endParaRPr lang="ru-RU" b="1" dirty="0">
              <a:latin typeface="+mn-lt"/>
            </a:endParaRPr>
          </a:p>
          <a:p>
            <a:r>
              <a:rPr lang="ru-RU" dirty="0"/>
              <a:t>Деятельность классического капиталистического предприятия в своей основе ограничивается спросом, деятельность традиционного социалистического предприятия – ресурсами (19990, 20, Я. </a:t>
            </a:r>
            <a:r>
              <a:rPr lang="ru-RU" dirty="0" err="1"/>
              <a:t>Корнаи</a:t>
            </a:r>
            <a:r>
              <a:rPr lang="ru-RU" dirty="0"/>
              <a:t>)</a:t>
            </a:r>
            <a:r>
              <a:rPr lang="ru-RU" sz="1000" dirty="0"/>
              <a:t> </a:t>
            </a:r>
            <a:endParaRPr lang="en-US" sz="1000" spc="50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ECDE14-3715-A44D-B065-02EFC078B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4" y="3405683"/>
            <a:ext cx="4548890" cy="3032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4267C-BB7B-DF4F-99E1-3095D3763C7F}"/>
              </a:ext>
            </a:extLst>
          </p:cNvPr>
          <p:cNvSpPr txBox="1"/>
          <p:nvPr/>
        </p:nvSpPr>
        <p:spPr>
          <a:xfrm>
            <a:off x="5440889" y="3629317"/>
            <a:ext cx="65962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13 февраля 2012 года в Салехарде прошла моя первая авторская программа </a:t>
            </a:r>
            <a:r>
              <a:rPr lang="en-US" dirty="0"/>
              <a:t>Executive MBA </a:t>
            </a:r>
            <a:r>
              <a:rPr lang="ru-RU" dirty="0"/>
              <a:t>в </a:t>
            </a:r>
            <a:r>
              <a:rPr lang="ru-RU" dirty="0">
                <a:hlinkClick r:id="rId3"/>
              </a:rPr>
              <a:t>Высшая школа экономики</a:t>
            </a:r>
            <a:r>
              <a:rPr lang="ru-RU" dirty="0"/>
              <a:t>, подготовленная совместно с </a:t>
            </a:r>
            <a:r>
              <a:rPr lang="ru-RU" dirty="0">
                <a:hlinkClick r:id="rId4"/>
              </a:rPr>
              <a:t>Институт коммуникационного менеджмента - ИКМ</a:t>
            </a:r>
            <a:r>
              <a:rPr lang="ru-RU" dirty="0"/>
              <a:t> .</a:t>
            </a:r>
          </a:p>
          <a:p>
            <a:pPr algn="just"/>
            <a:r>
              <a:rPr lang="ru-RU" dirty="0"/>
              <a:t>Первый заместитель губернатора ЯНАО Владимир Владимирович Владимиров, ныне губернатор </a:t>
            </a:r>
            <a:r>
              <a:rPr lang="ru-RU" dirty="0">
                <a:hlinkClick r:id="rId5"/>
              </a:rPr>
              <a:t>Ставропольского кра</a:t>
            </a:r>
            <a:r>
              <a:rPr lang="ru-RU" dirty="0"/>
              <a:t>я провел для нас мастер-класс, после которого слушатели уже с интересом знакомились с реальной жизнью и производством этого сурового Арктики.</a:t>
            </a:r>
          </a:p>
        </p:txBody>
      </p:sp>
    </p:spTree>
    <p:extLst>
      <p:ext uri="{BB962C8B-B14F-4D97-AF65-F5344CB8AC3E}">
        <p14:creationId xmlns:p14="http://schemas.microsoft.com/office/powerpoint/2010/main" val="710935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CDEF4CE-1C05-4700-8260-A76EEF07F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385" y="809644"/>
            <a:ext cx="6018533" cy="5238711"/>
          </a:xfrm>
        </p:spPr>
        <p:txBody>
          <a:bodyPr/>
          <a:lstStyle/>
          <a:p>
            <a:pPr marL="0" indent="0">
              <a:buNone/>
            </a:pPr>
            <a:endParaRPr lang="ru-RU" sz="16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accent3"/>
                </a:solidFill>
              </a:rPr>
              <a:t>УПРАВЛЕНЧЕСКИЕ КОМАНДЫ РЕГИОНОВ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cs typeface="+mn-cs"/>
              </a:rPr>
              <a:t>Ямало-Ненецкий автономный округ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cs typeface="+mn-cs"/>
              </a:rPr>
              <a:t>Ханты-Мансийский автономный округ – Югра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cs typeface="+mn-cs"/>
              </a:rPr>
              <a:t>Тюменская область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chemeClr val="tx1"/>
                </a:solidFill>
                <a:cs typeface="+mn-cs"/>
              </a:rPr>
              <a:t>Архангельская область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500" dirty="0">
              <a:solidFill>
                <a:schemeClr val="tx1"/>
              </a:solidFill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accent3"/>
                </a:solidFill>
              </a:rPr>
              <a:t>КОМАНДА ПРОЕКТА</a:t>
            </a:r>
            <a:endParaRPr lang="en-US" sz="1600" b="1" dirty="0">
              <a:solidFill>
                <a:schemeClr val="accent3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  <a:cs typeface="+mn-cs"/>
              </a:rPr>
              <a:t>Правительство региона;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chemeClr val="tx1"/>
                </a:solidFill>
                <a:cs typeface="+mn-cs"/>
              </a:rPr>
              <a:t>Руководство муниципальных образований;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chemeClr val="tx1"/>
                </a:solidFill>
                <a:cs typeface="+mn-cs"/>
              </a:rPr>
              <a:t>П</a:t>
            </a:r>
            <a:r>
              <a:rPr lang="ru-RU" sz="1800" dirty="0">
                <a:solidFill>
                  <a:schemeClr val="tx1"/>
                </a:solidFill>
                <a:cs typeface="+mn-cs"/>
              </a:rPr>
              <a:t>редставители бизнеса;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  <a:cs typeface="+mn-cs"/>
              </a:rPr>
              <a:t>Представители образовательных учреждений.</a:t>
            </a:r>
            <a:endParaRPr lang="en-US" sz="1800" dirty="0">
              <a:solidFill>
                <a:schemeClr val="tx1"/>
              </a:solidFill>
              <a:cs typeface="+mn-cs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accent3"/>
                </a:solidFill>
              </a:rPr>
              <a:t>СПЕЦИАЛИЗИРОВАННЫЕ ОБРАЗОВАТЕЛЬНЫЕ ПРОГРАММЫ </a:t>
            </a:r>
          </a:p>
          <a:p>
            <a:pPr marL="285750" marR="36195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  <a:cs typeface="+mn-cs"/>
              </a:rPr>
              <a:t>Развитие человеческого капитала в Ямало-Ненецком автономном округе;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  <a:cs typeface="+mn-cs"/>
              </a:rPr>
              <a:t>Стратегическая сессия по реализации стратегии социально-экономического развития ХМАО – Югры-2030;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  <a:cs typeface="+mn-cs"/>
              </a:rPr>
              <a:t>Стратегия развития Архангельской области;</a:t>
            </a:r>
          </a:p>
          <a:p>
            <a:pPr marL="285750" marR="36195" indent="-285750" algn="just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  <a:cs typeface="+mn-cs"/>
              </a:rPr>
              <a:t>Новые лидеры Тюмени.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097F6-ABCE-4EB1-A472-C5C1AF48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93" y="204434"/>
            <a:ext cx="11431396" cy="781247"/>
          </a:xfrm>
        </p:spPr>
        <p:txBody>
          <a:bodyPr/>
          <a:lstStyle/>
          <a:p>
            <a:pPr algn="ctr"/>
            <a:r>
              <a:rPr lang="ru-RU" dirty="0"/>
              <a:t>Опыт сотрудничества МШУ СКОЛКОВО с арктическими регионами по подготовке управленческих кадров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C5D08E-34AC-4E98-9D9A-5170219090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92428" y="6309400"/>
            <a:ext cx="2743200" cy="365125"/>
          </a:xfrm>
        </p:spPr>
        <p:txBody>
          <a:bodyPr/>
          <a:lstStyle/>
          <a:p>
            <a:pPr>
              <a:defRPr/>
            </a:pPr>
            <a:fld id="{8157D9E8-69A4-41DB-BA83-06839B20AF8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5632B-67BC-4464-831C-B101E9E529B3}"/>
              </a:ext>
            </a:extLst>
          </p:cNvPr>
          <p:cNvSpPr txBox="1"/>
          <p:nvPr/>
        </p:nvSpPr>
        <p:spPr>
          <a:xfrm>
            <a:off x="6248591" y="1149730"/>
            <a:ext cx="560402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/>
                </a:solidFill>
                <a:cs typeface="Arial" panose="020B0604020202020204" pitchFamily="34" charset="0"/>
              </a:rPr>
              <a:t>УНИКАЛЬНЫЙ МЕТОДОЛОГИЯ СКОЛКОВО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Сочетание широкого спектра образовательных технологий;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Ведущая российская и международная экспертиза;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Трансформация образовательных задач в проектные.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95AC9-4840-4F15-B494-3C7F0C453262}"/>
              </a:ext>
            </a:extLst>
          </p:cNvPr>
          <p:cNvSpPr txBox="1"/>
          <p:nvPr/>
        </p:nvSpPr>
        <p:spPr>
          <a:xfrm>
            <a:off x="6248591" y="3314327"/>
            <a:ext cx="5604024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1600" b="1" dirty="0">
                <a:solidFill>
                  <a:schemeClr val="accent3"/>
                </a:solidFill>
                <a:cs typeface="Arial" panose="020B0604020202020204" pitchFamily="34" charset="0"/>
              </a:rPr>
              <a:t>ФОРМАТЫ ПРОГРАММ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Интегрированные программы;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Программы территориального развития;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Программы развития компетенций;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Стратегические сессии;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dirty="0"/>
              <a:t>Симуляторы регионального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4106739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0D363-53D9-4634-A2F7-AF498482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55" y="208577"/>
            <a:ext cx="11557284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Возможные образовательные программы на платформе СКОЛКОВО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5A98C3-510C-4482-9A48-AB5B20F3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D57ADC-75AE-4344-8C89-9F97EC0722FF}" type="slidenum">
              <a:rPr lang="en-US" smtClean="0">
                <a:solidFill>
                  <a:srgbClr val="C0C0C0">
                    <a:lumMod val="50000"/>
                  </a:srgbClr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C0C0C0">
                  <a:lumMod val="50000"/>
                </a:srgb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BF6ACD8-BEFB-4FC9-B1C4-B759B43DD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5809" y="1213595"/>
            <a:ext cx="1188132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9263" marR="0" lvl="0" indent="-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800" dirty="0"/>
              <a:t>Проблемы и перспективы стратегического и пространственного развития Арктической зоны РФ.  </a:t>
            </a:r>
          </a:p>
          <a:p>
            <a:pPr marL="449263" lvl="0" indent="-363538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800" dirty="0"/>
              <a:t>Устойчивое развитие арктических городов</a:t>
            </a:r>
            <a:r>
              <a:rPr lang="ru-RU" altLang="ru-RU" sz="2800" dirty="0"/>
              <a:t>.</a:t>
            </a:r>
          </a:p>
          <a:p>
            <a:pPr marL="449263" marR="0" lvl="0" indent="-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800" dirty="0"/>
              <a:t>Управление проектами </a:t>
            </a:r>
            <a:r>
              <a:rPr lang="ru-RU" altLang="ru-RU" sz="2800" dirty="0" err="1"/>
              <a:t>особоохраняемых</a:t>
            </a:r>
            <a:r>
              <a:rPr lang="ru-RU" altLang="ru-RU" sz="2800" dirty="0"/>
              <a:t> природных территорий Севера.</a:t>
            </a:r>
          </a:p>
          <a:p>
            <a:pPr marL="449263" marR="0" lvl="0" indent="-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800" dirty="0"/>
              <a:t>Инновационное развитие компаний, ведущих свою деятельность в Арктике.</a:t>
            </a:r>
          </a:p>
          <a:p>
            <a:pPr marL="449263" marR="0" lvl="0" indent="-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800" dirty="0"/>
              <a:t>Механизмы и инструменты зарубежных и национальных фондов поддержки развития арктических проектов.</a:t>
            </a:r>
          </a:p>
          <a:p>
            <a:pPr marL="449263" marR="0" lvl="0" indent="-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800" dirty="0"/>
              <a:t>Применение систем искусственного интеллекта в Арктике.</a:t>
            </a:r>
          </a:p>
          <a:p>
            <a:pPr marL="449263" marR="0" lvl="0" indent="-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altLang="ru-RU" sz="2800" dirty="0"/>
              <a:t>Развитие арктических регионов в системе координат целей устойчивого развития ГД ООН.</a:t>
            </a:r>
          </a:p>
        </p:txBody>
      </p:sp>
    </p:spTree>
    <p:extLst>
      <p:ext uri="{BB962C8B-B14F-4D97-AF65-F5344CB8AC3E}">
        <p14:creationId xmlns:p14="http://schemas.microsoft.com/office/powerpoint/2010/main" val="2971057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115" y="140460"/>
            <a:ext cx="10508105" cy="822435"/>
          </a:xfrm>
        </p:spPr>
        <p:txBody>
          <a:bodyPr anchor="b" anchorCtr="0">
            <a:normAutofit/>
          </a:bodyPr>
          <a:lstStyle/>
          <a:p>
            <a:r>
              <a:rPr lang="ru-RU" sz="3200" dirty="0">
                <a:solidFill>
                  <a:schemeClr val="accent4"/>
                </a:solidFill>
                <a:latin typeface="+mj-lt"/>
              </a:rPr>
              <a:t>Экспертные диалоги </a:t>
            </a:r>
            <a:r>
              <a:rPr lang="ru-RU" sz="3200" dirty="0" err="1">
                <a:solidFill>
                  <a:schemeClr val="accent4"/>
                </a:solidFill>
                <a:latin typeface="+mj-lt"/>
              </a:rPr>
              <a:t>Энергоцентра</a:t>
            </a:r>
            <a:r>
              <a:rPr lang="ru-RU" sz="3200" dirty="0">
                <a:solidFill>
                  <a:schemeClr val="accent4"/>
                </a:solidFill>
                <a:latin typeface="+mj-lt"/>
              </a:rPr>
              <a:t> МШУ </a:t>
            </a:r>
            <a:r>
              <a:rPr lang="ru-RU" sz="3200" dirty="0" err="1">
                <a:solidFill>
                  <a:schemeClr val="accent4"/>
                </a:solidFill>
                <a:latin typeface="+mj-lt"/>
              </a:rPr>
              <a:t>Сколково</a:t>
            </a:r>
            <a:endParaRPr lang="ru-RU" sz="32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82738" y="6106477"/>
            <a:ext cx="506932" cy="365125"/>
          </a:xfrm>
        </p:spPr>
        <p:txBody>
          <a:bodyPr/>
          <a:lstStyle/>
          <a:p>
            <a:pPr algn="ctr"/>
            <a:fld id="{55F4CD16-A51D-4309-8082-A072CA32ECA3}" type="slidenum">
              <a:rPr lang="ru-RU" sz="130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38</a:t>
            </a:fld>
            <a:endParaRPr lang="ru-RU" sz="1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68732" y="1613242"/>
            <a:ext cx="223279" cy="260492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5286501" y="1594714"/>
            <a:ext cx="5208242" cy="8138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Georgia" panose="02040502050405020303" pitchFamily="18" charset="0"/>
                <a:cs typeface="Arial" panose="020B0604020202020204" pitchFamily="34" charset="0"/>
              </a:rPr>
              <a:t>Энергетический центр СКОЛКОВО – идеальная площадка для проведения неформальных международных диалогов и экспертных встреч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966712" y="3095746"/>
            <a:ext cx="5469492" cy="18501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8188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738E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Экспертный диалог Россия-ЕС</a:t>
            </a:r>
          </a:p>
          <a:p>
            <a:pPr marL="738188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738E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Газовый диалог</a:t>
            </a:r>
          </a:p>
          <a:p>
            <a:pPr marL="738188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738E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Нефтяной диалог </a:t>
            </a:r>
          </a:p>
          <a:p>
            <a:pPr marL="738188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738E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Арктический диалог</a:t>
            </a:r>
          </a:p>
          <a:p>
            <a:pPr marL="738188" indent="-28575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738EA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Диалог по новой энергетике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732" y="2595684"/>
            <a:ext cx="223279" cy="260492"/>
          </a:xfrm>
          <a:prstGeom prst="rect">
            <a:avLst/>
          </a:prstGeom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5286502" y="2575125"/>
            <a:ext cx="5323744" cy="438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dirty="0">
                <a:latin typeface="Georgia" panose="02040502050405020303" pitchFamily="18" charset="0"/>
                <a:cs typeface="Arial" panose="020B0604020202020204" pitchFamily="34" charset="0"/>
              </a:rPr>
              <a:t>Регулярно проводятся встречи этого формата: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329F6C-8B84-8B4D-B2D1-E9A750BF3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62" y="1177513"/>
            <a:ext cx="8123407" cy="53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45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336001" y="4320000"/>
            <a:ext cx="11580367" cy="2160000"/>
            <a:chOff x="1192791" y="4966779"/>
            <a:chExt cx="9700708" cy="18094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"/>
            <a:stretch>
              <a:fillRect/>
            </a:stretch>
          </p:blipFill>
          <p:spPr>
            <a:xfrm>
              <a:off x="1192791" y="4975081"/>
              <a:ext cx="2699759" cy="1801098"/>
            </a:xfrm>
            <a:custGeom>
              <a:avLst/>
              <a:gdLst>
                <a:gd name="connsiteX0" fmla="*/ 0 w 2699759"/>
                <a:gd name="connsiteY0" fmla="*/ 0 h 1801098"/>
                <a:gd name="connsiteX1" fmla="*/ 448682 w 2699759"/>
                <a:gd name="connsiteY1" fmla="*/ 0 h 1801098"/>
                <a:gd name="connsiteX2" fmla="*/ 448682 w 2699759"/>
                <a:gd name="connsiteY2" fmla="*/ 6370 h 1801098"/>
                <a:gd name="connsiteX3" fmla="*/ 450000 w 2699759"/>
                <a:gd name="connsiteY3" fmla="*/ 1098 h 1801098"/>
                <a:gd name="connsiteX4" fmla="*/ 2699759 w 2699759"/>
                <a:gd name="connsiteY4" fmla="*/ 1098 h 1801098"/>
                <a:gd name="connsiteX5" fmla="*/ 2249759 w 2699759"/>
                <a:gd name="connsiteY5" fmla="*/ 1801098 h 1801098"/>
                <a:gd name="connsiteX6" fmla="*/ 0 w 2699759"/>
                <a:gd name="connsiteY6" fmla="*/ 1801098 h 1801098"/>
                <a:gd name="connsiteX7" fmla="*/ 2350 w 2699759"/>
                <a:gd name="connsiteY7" fmla="*/ 1791698 h 1801098"/>
                <a:gd name="connsiteX8" fmla="*/ 0 w 2699759"/>
                <a:gd name="connsiteY8" fmla="*/ 1791698 h 180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759" h="1801098">
                  <a:moveTo>
                    <a:pt x="0" y="0"/>
                  </a:moveTo>
                  <a:lnTo>
                    <a:pt x="448682" y="0"/>
                  </a:lnTo>
                  <a:lnTo>
                    <a:pt x="448682" y="6370"/>
                  </a:lnTo>
                  <a:lnTo>
                    <a:pt x="450000" y="1098"/>
                  </a:lnTo>
                  <a:lnTo>
                    <a:pt x="2699759" y="1098"/>
                  </a:lnTo>
                  <a:lnTo>
                    <a:pt x="2249759" y="1801098"/>
                  </a:lnTo>
                  <a:lnTo>
                    <a:pt x="0" y="1801098"/>
                  </a:lnTo>
                  <a:lnTo>
                    <a:pt x="2350" y="1791698"/>
                  </a:lnTo>
                  <a:lnTo>
                    <a:pt x="0" y="1791698"/>
                  </a:lnTo>
                  <a:close/>
                </a:path>
              </a:pathLst>
            </a:cu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280" y="4975081"/>
              <a:ext cx="2700000" cy="1800000"/>
            </a:xfrm>
            <a:prstGeom prst="parallelogram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93499" y="4966779"/>
              <a:ext cx="2700000" cy="1800000"/>
            </a:xfrm>
            <a:custGeom>
              <a:avLst/>
              <a:gdLst>
                <a:gd name="connsiteX0" fmla="*/ 450000 w 2700000"/>
                <a:gd name="connsiteY0" fmla="*/ 0 h 1800000"/>
                <a:gd name="connsiteX1" fmla="*/ 2230024 w 2700000"/>
                <a:gd name="connsiteY1" fmla="*/ 0 h 1800000"/>
                <a:gd name="connsiteX2" fmla="*/ 2699759 w 2700000"/>
                <a:gd name="connsiteY2" fmla="*/ 0 h 1800000"/>
                <a:gd name="connsiteX3" fmla="*/ 2700000 w 2700000"/>
                <a:gd name="connsiteY3" fmla="*/ 0 h 1800000"/>
                <a:gd name="connsiteX4" fmla="*/ 2699759 w 2700000"/>
                <a:gd name="connsiteY4" fmla="*/ 964 h 1800000"/>
                <a:gd name="connsiteX5" fmla="*/ 2699759 w 2700000"/>
                <a:gd name="connsiteY5" fmla="*/ 1800000 h 1800000"/>
                <a:gd name="connsiteX6" fmla="*/ 2250000 w 2700000"/>
                <a:gd name="connsiteY6" fmla="*/ 1800000 h 1800000"/>
                <a:gd name="connsiteX7" fmla="*/ 2230024 w 2700000"/>
                <a:gd name="connsiteY7" fmla="*/ 1800000 h 1800000"/>
                <a:gd name="connsiteX8" fmla="*/ 0 w 2700000"/>
                <a:gd name="connsiteY8" fmla="*/ 180000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1800000">
                  <a:moveTo>
                    <a:pt x="450000" y="0"/>
                  </a:moveTo>
                  <a:lnTo>
                    <a:pt x="2230024" y="0"/>
                  </a:lnTo>
                  <a:lnTo>
                    <a:pt x="2699759" y="0"/>
                  </a:lnTo>
                  <a:lnTo>
                    <a:pt x="2700000" y="0"/>
                  </a:lnTo>
                  <a:lnTo>
                    <a:pt x="2699759" y="964"/>
                  </a:lnTo>
                  <a:lnTo>
                    <a:pt x="2699759" y="1800000"/>
                  </a:lnTo>
                  <a:lnTo>
                    <a:pt x="2250000" y="1800000"/>
                  </a:lnTo>
                  <a:lnTo>
                    <a:pt x="2230024" y="1800000"/>
                  </a:lnTo>
                  <a:lnTo>
                    <a:pt x="0" y="1800000"/>
                  </a:lnTo>
                  <a:close/>
                </a:path>
              </a:pathLst>
            </a:cu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769" y="4966779"/>
              <a:ext cx="2700000" cy="1800000"/>
            </a:xfrm>
            <a:prstGeom prst="parallelogram">
              <a:avLst/>
            </a:prstGeom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55F4CD16-A51D-4309-8082-A072CA32ECA3}" type="slidenum">
              <a:rPr lang="ru-RU"/>
              <a:pPr algn="ctr"/>
              <a:t>39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164" y="0"/>
            <a:ext cx="10213053" cy="1159727"/>
          </a:xfrm>
        </p:spPr>
        <p:txBody>
          <a:bodyPr anchor="ctr" anchorCtr="0">
            <a:noAutofit/>
          </a:bodyPr>
          <a:lstStyle/>
          <a:p>
            <a:r>
              <a:rPr lang="ru-RU" sz="3200" dirty="0">
                <a:solidFill>
                  <a:schemeClr val="accent4"/>
                </a:solidFill>
              </a:rPr>
              <a:t>Работа участников над проектами в течение года</a:t>
            </a:r>
            <a:endParaRPr lang="ru-RU" sz="3200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001" y="1277059"/>
            <a:ext cx="8378979" cy="320195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0000"/>
              <a:buBlip>
                <a:blip r:embed="rId7"/>
              </a:buBlip>
            </a:pPr>
            <a:r>
              <a:rPr lang="ru-RU" sz="2000" b="1" dirty="0"/>
              <a:t>После программы Летняя Школа - 2017 </a:t>
            </a:r>
            <a:r>
              <a:rPr lang="ru-RU" sz="2000" dirty="0"/>
              <a:t>участники и лекторы сформировали рабочую группу по тематике МСПГ и подготовили открытое исследование, с последующей презентацией в рамках мероприятий Центра энергетики Московской школы управления СКОЛКОВО</a:t>
            </a:r>
            <a:endParaRPr lang="ru-RU" sz="20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0000"/>
              <a:buBlip>
                <a:blip r:embed="rId7"/>
              </a:buBlip>
            </a:pPr>
            <a:r>
              <a:rPr lang="ru-RU" sz="2000" b="1" dirty="0"/>
              <a:t>По результатам Летняя Школа - 2018 </a:t>
            </a:r>
            <a:r>
              <a:rPr lang="ru-RU" sz="2000" dirty="0"/>
              <a:t>сформировались группы по направлениям - Энергетика Арктики, ВИЭ, газовые хабы, МСПГ и др.</a:t>
            </a:r>
          </a:p>
        </p:txBody>
      </p:sp>
      <p:grpSp>
        <p:nvGrpSpPr>
          <p:cNvPr id="20" name="Группа 19"/>
          <p:cNvGrpSpPr>
            <a:grpSpLocks noChangeAspect="1"/>
          </p:cNvGrpSpPr>
          <p:nvPr/>
        </p:nvGrpSpPr>
        <p:grpSpPr>
          <a:xfrm>
            <a:off x="8955693" y="1277058"/>
            <a:ext cx="2609524" cy="3131721"/>
            <a:chOff x="7411835" y="593293"/>
            <a:chExt cx="4217352" cy="506129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/>
            <a:srcRect l="22142" t="12193" r="40865" b="4130"/>
            <a:stretch/>
          </p:blipFill>
          <p:spPr>
            <a:xfrm>
              <a:off x="8174208" y="770320"/>
              <a:ext cx="3454979" cy="48842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9"/>
            <a:srcRect l="22101" t="11983" r="40873" b="4216"/>
            <a:stretch/>
          </p:blipFill>
          <p:spPr>
            <a:xfrm>
              <a:off x="8123257" y="705876"/>
              <a:ext cx="3459709" cy="48940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0"/>
            <a:srcRect l="22172" t="12055" r="40797" b="3994"/>
            <a:stretch/>
          </p:blipFill>
          <p:spPr>
            <a:xfrm>
              <a:off x="7805971" y="643559"/>
              <a:ext cx="3454092" cy="48940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1"/>
            <a:srcRect l="22206" t="12165" r="40910" b="4268"/>
            <a:stretch/>
          </p:blipFill>
          <p:spPr>
            <a:xfrm>
              <a:off x="7411835" y="593293"/>
              <a:ext cx="3459202" cy="48984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085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CD16-A51D-4309-8082-A072CA32ECA3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5" y="157628"/>
            <a:ext cx="8597590" cy="64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11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246" y="501650"/>
            <a:ext cx="6343174" cy="100908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/>
                </a:solidFill>
              </a:rPr>
              <a:t>Заключение: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277" y="894442"/>
            <a:ext cx="8774723" cy="506911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Учет и проработка региональных особенностей Арктической зоны в Доктрине энергетической безопасности РФ могут быть осуществлены, в частности, в рамках формирования экономических моделей развития «опорных зон» и Минерально-Сырьевых Центров в Арктике.</a:t>
            </a:r>
          </a:p>
          <a:p>
            <a:r>
              <a:rPr lang="ru-RU" dirty="0"/>
              <a:t>Государство овладевшее раньше других технологиями, позволяющими эффективно работать в условиях Арктики и ее экстремальных условиях, сможет раньше других сделать работы в Арктике не только безопасными для человека и природы, но и еще и эффективными.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CD16-A51D-4309-8082-A072CA32ECA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09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7090" y="236553"/>
            <a:ext cx="2898539" cy="1436130"/>
          </a:xfrm>
        </p:spPr>
        <p:txBody>
          <a:bodyPr anchor="b" anchorCtr="0">
            <a:normAutofit/>
          </a:bodyPr>
          <a:lstStyle/>
          <a:p>
            <a:r>
              <a:rPr lang="ru-RU" sz="3200" dirty="0">
                <a:solidFill>
                  <a:schemeClr val="accent4"/>
                </a:solidFill>
                <a:latin typeface="+mj-lt"/>
              </a:rPr>
              <a:t>Контакты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82738" y="6106477"/>
            <a:ext cx="506932" cy="365125"/>
          </a:xfrm>
        </p:spPr>
        <p:txBody>
          <a:bodyPr/>
          <a:lstStyle/>
          <a:p>
            <a:pPr algn="ctr"/>
            <a:fld id="{55F4CD16-A51D-4309-8082-A072CA32ECA3}" type="slidenum">
              <a:rPr lang="ru-RU" sz="130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41</a:t>
            </a:fld>
            <a:endParaRPr lang="ru-RU" sz="1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993694" y="2697778"/>
            <a:ext cx="5662845" cy="676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800" dirty="0">
                <a:latin typeface="Georgia" panose="02040502050405020303" pitchFamily="18" charset="0"/>
                <a:cs typeface="Arial" panose="020B0604020202020204" pitchFamily="34" charset="0"/>
              </a:rPr>
              <a:t>Россия, 143025, Московская область,</a:t>
            </a:r>
            <a:r>
              <a:rPr lang="en-US" sz="1800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Georgia" panose="02040502050405020303" pitchFamily="18" charset="0"/>
                <a:cs typeface="Arial" panose="020B0604020202020204" pitchFamily="34" charset="0"/>
              </a:rPr>
              <a:t>Одинцовский район, </a:t>
            </a:r>
            <a:r>
              <a:rPr lang="ru-RU" sz="1800" dirty="0" err="1">
                <a:latin typeface="Georgia" panose="02040502050405020303" pitchFamily="18" charset="0"/>
                <a:cs typeface="Arial" panose="020B0604020202020204" pitchFamily="34" charset="0"/>
              </a:rPr>
              <a:t>Сколково</a:t>
            </a:r>
            <a:r>
              <a:rPr lang="ru-RU" sz="1800" dirty="0">
                <a:latin typeface="Georgia" panose="02040502050405020303" pitchFamily="18" charset="0"/>
                <a:cs typeface="Arial" panose="020B0604020202020204" pitchFamily="34" charset="0"/>
              </a:rPr>
              <a:t>, ул. Новая, д.100 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139064" y="3669978"/>
            <a:ext cx="0" cy="1440436"/>
          </a:xfrm>
          <a:prstGeom prst="line">
            <a:avLst/>
          </a:prstGeom>
          <a:ln w="8255">
            <a:solidFill>
              <a:srgbClr val="9997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2219858" y="3701490"/>
            <a:ext cx="1791832" cy="14089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  <a:spcAft>
                <a:spcPts val="1200"/>
              </a:spcAft>
            </a:pPr>
            <a:r>
              <a:rPr lang="ru-RU" sz="1800" dirty="0">
                <a:solidFill>
                  <a:srgbClr val="738E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телефон:</a:t>
            </a:r>
          </a:p>
          <a:p>
            <a:pPr algn="r">
              <a:spcBef>
                <a:spcPts val="0"/>
              </a:spcBef>
              <a:spcAft>
                <a:spcPts val="1200"/>
              </a:spcAft>
            </a:pPr>
            <a:r>
              <a:rPr lang="ru-RU" sz="1800" dirty="0">
                <a:solidFill>
                  <a:srgbClr val="738E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факс:</a:t>
            </a:r>
          </a:p>
          <a:p>
            <a:pPr algn="r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738E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web:</a:t>
            </a:r>
          </a:p>
          <a:p>
            <a:pPr algn="r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738EA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e-mail</a:t>
            </a:r>
            <a:endParaRPr lang="ru-RU" sz="1800" dirty="0">
              <a:solidFill>
                <a:srgbClr val="738EA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377015" y="3670356"/>
            <a:ext cx="3026978" cy="2209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Georgia" panose="02040502050405020303" pitchFamily="18" charset="0"/>
                <a:cs typeface="Arial" panose="020B0604020202020204" pitchFamily="34" charset="0"/>
              </a:rPr>
              <a:t>+7 495 539 30 03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Georgia" panose="02040502050405020303" pitchFamily="18" charset="0"/>
                <a:cs typeface="Arial" panose="020B0604020202020204" pitchFamily="34" charset="0"/>
              </a:rPr>
              <a:t>+7 495 994 46 68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Georgia" panose="02040502050405020303" pitchFamily="18" charset="0"/>
                <a:cs typeface="Arial" panose="020B0604020202020204" pitchFamily="34" charset="0"/>
              </a:rPr>
              <a:t>http://energy.skolkovo.ru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Georgia" panose="02040502050405020303" pitchFamily="18" charset="0"/>
                <a:cs typeface="Arial" panose="020B0604020202020204" pitchFamily="34" charset="0"/>
                <a:hlinkClick r:id="rId3"/>
              </a:rPr>
              <a:t>energy@skolkovo.ru</a:t>
            </a:r>
            <a:endParaRPr lang="ru-RU" sz="18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err="1">
                <a:latin typeface="Georgia" panose="02040502050405020303" pitchFamily="18" charset="0"/>
                <a:cs typeface="Arial" panose="020B0604020202020204" pitchFamily="34" charset="0"/>
              </a:rPr>
              <a:t>roman@samsonov.org</a:t>
            </a:r>
            <a:endParaRPr lang="en-US" sz="18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ru-RU" sz="1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2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7444" y="212634"/>
            <a:ext cx="8051180" cy="6802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61AE"/>
                </a:solidFill>
                <a:latin typeface="+mj-lt"/>
              </a:rPr>
              <a:t>Results Barents 2020</a:t>
            </a:r>
            <a:endParaRPr lang="ru-RU" sz="3200" dirty="0">
              <a:solidFill>
                <a:srgbClr val="0061AE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315303" y="6106477"/>
            <a:ext cx="247922" cy="365125"/>
          </a:xfrm>
        </p:spPr>
        <p:txBody>
          <a:bodyPr/>
          <a:lstStyle/>
          <a:p>
            <a:pPr algn="ctr"/>
            <a:fld id="{55F4CD16-A51D-4309-8082-A072CA32ECA3}" type="slidenum">
              <a:rPr lang="ru-RU" sz="130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5</a:t>
            </a:fld>
            <a:endParaRPr lang="ru-RU" sz="1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3" descr="_Escenic-delelinje_1259137x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0" y="892858"/>
            <a:ext cx="6561914" cy="56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2878F-F4A3-A045-8B59-177A97001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21" y="1316540"/>
            <a:ext cx="2143219" cy="3032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7B5C59-C248-3642-9C0C-858E02090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28" y="2055340"/>
            <a:ext cx="2372839" cy="3339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29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Безымянный">
            <a:extLst>
              <a:ext uri="{FF2B5EF4-FFF2-40B4-BE49-F238E27FC236}">
                <a16:creationId xmlns:a16="http://schemas.microsoft.com/office/drawing/2014/main" id="{0180F573-0D11-3843-9A9D-D4D010D6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879475"/>
            <a:ext cx="8856662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63" name="Rectangle 3">
            <a:extLst>
              <a:ext uri="{FF2B5EF4-FFF2-40B4-BE49-F238E27FC236}">
                <a16:creationId xmlns:a16="http://schemas.microsoft.com/office/drawing/2014/main" id="{017D03D7-C9DC-594C-9A35-941DB97E593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762562" y="10164"/>
            <a:ext cx="11171702" cy="5467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006699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Примеры </a:t>
            </a:r>
            <a:r>
              <a:rPr lang="ru-RU" altLang="ru-RU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основных</a:t>
            </a:r>
            <a:r>
              <a:rPr lang="ru-RU" alt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рисков реализации проектов в  Восточной Сибири и на Дальнем</a:t>
            </a:r>
            <a:r>
              <a:rPr lang="en-US" alt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Востоке</a:t>
            </a:r>
            <a:r>
              <a:rPr lang="ru-RU" alt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26627" name="Object 4">
            <a:extLst>
              <a:ext uri="{FF2B5EF4-FFF2-40B4-BE49-F238E27FC236}">
                <a16:creationId xmlns:a16="http://schemas.microsoft.com/office/drawing/2014/main" id="{7CA994CE-D453-2B42-90D7-2581EC3167A3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08663" y="2752725"/>
          <a:ext cx="2159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name="CorelDRAW" r:id="rId4" imgW="889000" imgH="622300" progId="CorelDRAW.Graphic.12">
                  <p:embed/>
                </p:oleObj>
              </mc:Choice>
              <mc:Fallback>
                <p:oleObj name="CorelDRAW" r:id="rId4" imgW="889000" imgH="622300" progId="CorelDRAW.Graphic.12">
                  <p:embed/>
                  <p:pic>
                    <p:nvPicPr>
                      <p:cNvPr id="26627" name="Object 4">
                        <a:extLst>
                          <a:ext uri="{FF2B5EF4-FFF2-40B4-BE49-F238E27FC236}">
                            <a16:creationId xmlns:a16="http://schemas.microsoft.com/office/drawing/2014/main" id="{7CA994CE-D453-2B42-90D7-2581EC3167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2752725"/>
                        <a:ext cx="215900" cy="15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5">
            <a:extLst>
              <a:ext uri="{FF2B5EF4-FFF2-40B4-BE49-F238E27FC236}">
                <a16:creationId xmlns:a16="http://schemas.microsoft.com/office/drawing/2014/main" id="{030A8BCE-0E62-1D4E-9983-09703739E892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95551" y="3687763"/>
          <a:ext cx="295275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CorelDRAW" r:id="rId6" imgW="889000" imgH="622300" progId="CorelDRAW.Graphic.12">
                  <p:embed/>
                </p:oleObj>
              </mc:Choice>
              <mc:Fallback>
                <p:oleObj name="CorelDRAW" r:id="rId6" imgW="889000" imgH="622300" progId="CorelDRAW.Graphic.12">
                  <p:embed/>
                  <p:pic>
                    <p:nvPicPr>
                      <p:cNvPr id="26628" name="Object 5">
                        <a:extLst>
                          <a:ext uri="{FF2B5EF4-FFF2-40B4-BE49-F238E27FC236}">
                            <a16:creationId xmlns:a16="http://schemas.microsoft.com/office/drawing/2014/main" id="{030A8BCE-0E62-1D4E-9983-09703739E8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3687763"/>
                        <a:ext cx="295275" cy="20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6">
            <a:extLst>
              <a:ext uri="{FF2B5EF4-FFF2-40B4-BE49-F238E27FC236}">
                <a16:creationId xmlns:a16="http://schemas.microsoft.com/office/drawing/2014/main" id="{D0A49C01-9239-8D4C-A677-7D18070AE1EE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7967664" y="4408488"/>
          <a:ext cx="295275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CorelDRAW" r:id="rId7" imgW="889000" imgH="622300" progId="CorelDRAW.Graphic.12">
                  <p:embed/>
                </p:oleObj>
              </mc:Choice>
              <mc:Fallback>
                <p:oleObj name="CorelDRAW" r:id="rId7" imgW="889000" imgH="622300" progId="CorelDRAW.Graphic.12">
                  <p:embed/>
                  <p:pic>
                    <p:nvPicPr>
                      <p:cNvPr id="26629" name="Object 6">
                        <a:extLst>
                          <a:ext uri="{FF2B5EF4-FFF2-40B4-BE49-F238E27FC236}">
                            <a16:creationId xmlns:a16="http://schemas.microsoft.com/office/drawing/2014/main" id="{D0A49C01-9239-8D4C-A677-7D18070AE1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7664" y="4408488"/>
                        <a:ext cx="295275" cy="20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7">
            <a:extLst>
              <a:ext uri="{FF2B5EF4-FFF2-40B4-BE49-F238E27FC236}">
                <a16:creationId xmlns:a16="http://schemas.microsoft.com/office/drawing/2014/main" id="{A15D21DD-8960-6D49-8E7C-0B1AB60C47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7214" y="4337051"/>
          <a:ext cx="295275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CorelDRAW" r:id="rId8" imgW="889000" imgH="622300" progId="CorelDRAW.Graphic.12">
                  <p:embed/>
                </p:oleObj>
              </mc:Choice>
              <mc:Fallback>
                <p:oleObj name="CorelDRAW" r:id="rId8" imgW="889000" imgH="622300" progId="CorelDRAW.Graphic.12">
                  <p:embed/>
                  <p:pic>
                    <p:nvPicPr>
                      <p:cNvPr id="26630" name="Object 7">
                        <a:extLst>
                          <a:ext uri="{FF2B5EF4-FFF2-40B4-BE49-F238E27FC236}">
                            <a16:creationId xmlns:a16="http://schemas.microsoft.com/office/drawing/2014/main" id="{A15D21DD-8960-6D49-8E7C-0B1AB60C47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214" y="4337051"/>
                        <a:ext cx="295275" cy="20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8">
            <a:extLst>
              <a:ext uri="{FF2B5EF4-FFF2-40B4-BE49-F238E27FC236}">
                <a16:creationId xmlns:a16="http://schemas.microsoft.com/office/drawing/2014/main" id="{E0F7FDEC-8029-0845-87F4-DCE33A611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9826" y="4768851"/>
          <a:ext cx="295275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name="CorelDRAW" r:id="rId9" imgW="889000" imgH="622300" progId="CorelDRAW.Graphic.12">
                  <p:embed/>
                </p:oleObj>
              </mc:Choice>
              <mc:Fallback>
                <p:oleObj name="CorelDRAW" r:id="rId9" imgW="889000" imgH="622300" progId="CorelDRAW.Graphic.12">
                  <p:embed/>
                  <p:pic>
                    <p:nvPicPr>
                      <p:cNvPr id="26631" name="Object 8">
                        <a:extLst>
                          <a:ext uri="{FF2B5EF4-FFF2-40B4-BE49-F238E27FC236}">
                            <a16:creationId xmlns:a16="http://schemas.microsoft.com/office/drawing/2014/main" id="{E0F7FDEC-8029-0845-87F4-DCE33A6114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9826" y="4768851"/>
                        <a:ext cx="295275" cy="20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1369" name="Group 9">
            <a:extLst>
              <a:ext uri="{FF2B5EF4-FFF2-40B4-BE49-F238E27FC236}">
                <a16:creationId xmlns:a16="http://schemas.microsoft.com/office/drawing/2014/main" id="{62EC8862-7579-884A-AA45-ABDD8871C4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18476" y="5291138"/>
            <a:ext cx="360363" cy="241300"/>
            <a:chOff x="3987" y="2432"/>
            <a:chExt cx="185" cy="69"/>
          </a:xfrm>
        </p:grpSpPr>
        <p:sp>
          <p:nvSpPr>
            <p:cNvPr id="26787" name="AutoShape 10">
              <a:extLst>
                <a:ext uri="{FF2B5EF4-FFF2-40B4-BE49-F238E27FC236}">
                  <a16:creationId xmlns:a16="http://schemas.microsoft.com/office/drawing/2014/main" id="{688E1826-33AD-164C-9711-661ED60AAAA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87" y="2432"/>
              <a:ext cx="185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88" name="Rectangle 11">
              <a:extLst>
                <a:ext uri="{FF2B5EF4-FFF2-40B4-BE49-F238E27FC236}">
                  <a16:creationId xmlns:a16="http://schemas.microsoft.com/office/drawing/2014/main" id="{263B0DAD-2645-D643-98D4-F796C2614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2473"/>
              <a:ext cx="37" cy="1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89" name="Rectangle 12">
              <a:extLst>
                <a:ext uri="{FF2B5EF4-FFF2-40B4-BE49-F238E27FC236}">
                  <a16:creationId xmlns:a16="http://schemas.microsoft.com/office/drawing/2014/main" id="{559A4F54-D88D-8B4E-A57F-7770D145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" y="2470"/>
              <a:ext cx="41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90" name="Freeform 13">
              <a:extLst>
                <a:ext uri="{FF2B5EF4-FFF2-40B4-BE49-F238E27FC236}">
                  <a16:creationId xmlns:a16="http://schemas.microsoft.com/office/drawing/2014/main" id="{FE0942A2-9EFE-7144-AF41-F4AB2F48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2473"/>
              <a:ext cx="41" cy="1"/>
            </a:xfrm>
            <a:custGeom>
              <a:avLst/>
              <a:gdLst>
                <a:gd name="T0" fmla="*/ 0 w 11"/>
                <a:gd name="T1" fmla="*/ 0 h 1"/>
                <a:gd name="T2" fmla="*/ 41 w 11"/>
                <a:gd name="T3" fmla="*/ 0 h 1"/>
                <a:gd name="T4" fmla="*/ 41 w 11"/>
                <a:gd name="T5" fmla="*/ 0 h 1"/>
                <a:gd name="T6" fmla="*/ 4 w 11"/>
                <a:gd name="T7" fmla="*/ 0 h 1"/>
                <a:gd name="T8" fmla="*/ 0 w 1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91" name="Line 14">
              <a:extLst>
                <a:ext uri="{FF2B5EF4-FFF2-40B4-BE49-F238E27FC236}">
                  <a16:creationId xmlns:a16="http://schemas.microsoft.com/office/drawing/2014/main" id="{9CCB97D4-72C3-CC45-9F49-75BE56253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4" y="2473"/>
              <a:ext cx="37" cy="1"/>
            </a:xfrm>
            <a:prstGeom prst="line">
              <a:avLst/>
            </a:prstGeom>
            <a:noFill/>
            <a:ln w="0">
              <a:solidFill>
                <a:srgbClr val="66BE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92" name="Line 15">
              <a:extLst>
                <a:ext uri="{FF2B5EF4-FFF2-40B4-BE49-F238E27FC236}">
                  <a16:creationId xmlns:a16="http://schemas.microsoft.com/office/drawing/2014/main" id="{AB0F04C0-9A66-DD4C-A46F-C9342103A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4" y="2473"/>
              <a:ext cx="37" cy="1"/>
            </a:xfrm>
            <a:prstGeom prst="line">
              <a:avLst/>
            </a:prstGeom>
            <a:noFill/>
            <a:ln w="0">
              <a:solidFill>
                <a:srgbClr val="66BE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93" name="Rectangle 16">
              <a:extLst>
                <a:ext uri="{FF2B5EF4-FFF2-40B4-BE49-F238E27FC236}">
                  <a16:creationId xmlns:a16="http://schemas.microsoft.com/office/drawing/2014/main" id="{6BB6FD5A-249F-654B-924B-B5DEEA7E8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24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94" name="Rectangle 17">
              <a:extLst>
                <a:ext uri="{FF2B5EF4-FFF2-40B4-BE49-F238E27FC236}">
                  <a16:creationId xmlns:a16="http://schemas.microsoft.com/office/drawing/2014/main" id="{ED85D66F-1FC3-234F-A8FB-C1C6F1AB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95" name="Rectangle 18">
              <a:extLst>
                <a:ext uri="{FF2B5EF4-FFF2-40B4-BE49-F238E27FC236}">
                  <a16:creationId xmlns:a16="http://schemas.microsoft.com/office/drawing/2014/main" id="{5A5D1EF4-8F7D-3043-A220-65573413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96" name="Rectangle 19">
              <a:extLst>
                <a:ext uri="{FF2B5EF4-FFF2-40B4-BE49-F238E27FC236}">
                  <a16:creationId xmlns:a16="http://schemas.microsoft.com/office/drawing/2014/main" id="{765ED522-3B26-0C42-933A-581BCD3CF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2461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97" name="Freeform 20">
              <a:extLst>
                <a:ext uri="{FF2B5EF4-FFF2-40B4-BE49-F238E27FC236}">
                  <a16:creationId xmlns:a16="http://schemas.microsoft.com/office/drawing/2014/main" id="{D0049045-8B77-844C-89F2-0642C8D2B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" y="2461"/>
              <a:ext cx="8" cy="1"/>
            </a:xfrm>
            <a:custGeom>
              <a:avLst/>
              <a:gdLst>
                <a:gd name="T0" fmla="*/ 8 w 2"/>
                <a:gd name="T1" fmla="*/ 0 h 1"/>
                <a:gd name="T2" fmla="*/ 0 w 2"/>
                <a:gd name="T3" fmla="*/ 0 h 1"/>
                <a:gd name="T4" fmla="*/ 4 w 2"/>
                <a:gd name="T5" fmla="*/ 0 h 1"/>
                <a:gd name="T6" fmla="*/ 4 w 2"/>
                <a:gd name="T7" fmla="*/ 0 h 1"/>
                <a:gd name="T8" fmla="*/ 8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98" name="Rectangle 21">
              <a:extLst>
                <a:ext uri="{FF2B5EF4-FFF2-40B4-BE49-F238E27FC236}">
                  <a16:creationId xmlns:a16="http://schemas.microsoft.com/office/drawing/2014/main" id="{BE0EB0FE-79A4-9D48-A811-9A872B8C6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58"/>
              <a:ext cx="8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99" name="Freeform 22">
              <a:extLst>
                <a:ext uri="{FF2B5EF4-FFF2-40B4-BE49-F238E27FC236}">
                  <a16:creationId xmlns:a16="http://schemas.microsoft.com/office/drawing/2014/main" id="{E756280B-829C-044E-86AD-A7089A2FC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noFill/>
            <a:ln w="0">
              <a:solidFill>
                <a:srgbClr val="67AA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0" name="Freeform 23">
              <a:extLst>
                <a:ext uri="{FF2B5EF4-FFF2-40B4-BE49-F238E27FC236}">
                  <a16:creationId xmlns:a16="http://schemas.microsoft.com/office/drawing/2014/main" id="{51353939-BCDB-1C41-9D28-6FE7E731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6EAF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1" name="Freeform 24">
              <a:extLst>
                <a:ext uri="{FF2B5EF4-FFF2-40B4-BE49-F238E27FC236}">
                  <a16:creationId xmlns:a16="http://schemas.microsoft.com/office/drawing/2014/main" id="{25DCFA21-5EAE-D745-BCA3-74876F0C9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74B39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2" name="Freeform 25">
              <a:extLst>
                <a:ext uri="{FF2B5EF4-FFF2-40B4-BE49-F238E27FC236}">
                  <a16:creationId xmlns:a16="http://schemas.microsoft.com/office/drawing/2014/main" id="{FB2F93DE-FB1E-E64C-8A68-CBB51619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7BB8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3" name="Freeform 26">
              <a:extLst>
                <a:ext uri="{FF2B5EF4-FFF2-40B4-BE49-F238E27FC236}">
                  <a16:creationId xmlns:a16="http://schemas.microsoft.com/office/drawing/2014/main" id="{D4F7F99C-93FF-594C-B7CA-8B31B28A6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83BD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4" name="Freeform 27">
              <a:extLst>
                <a:ext uri="{FF2B5EF4-FFF2-40B4-BE49-F238E27FC236}">
                  <a16:creationId xmlns:a16="http://schemas.microsoft.com/office/drawing/2014/main" id="{02299738-8E09-CC41-979C-621ADE79A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8AC2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5" name="Freeform 28">
              <a:extLst>
                <a:ext uri="{FF2B5EF4-FFF2-40B4-BE49-F238E27FC236}">
                  <a16:creationId xmlns:a16="http://schemas.microsoft.com/office/drawing/2014/main" id="{A55B2616-CAB7-B64A-AA3C-3F7E490E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94C8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6" name="Freeform 29">
              <a:extLst>
                <a:ext uri="{FF2B5EF4-FFF2-40B4-BE49-F238E27FC236}">
                  <a16:creationId xmlns:a16="http://schemas.microsoft.com/office/drawing/2014/main" id="{A3B0E760-0292-5246-BB43-E8C54C6D5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9DCE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7" name="Freeform 30">
              <a:extLst>
                <a:ext uri="{FF2B5EF4-FFF2-40B4-BE49-F238E27FC236}">
                  <a16:creationId xmlns:a16="http://schemas.microsoft.com/office/drawing/2014/main" id="{18EA596C-28AC-844D-9EF2-1E76F39BB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A6D3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8" name="Freeform 31">
              <a:extLst>
                <a:ext uri="{FF2B5EF4-FFF2-40B4-BE49-F238E27FC236}">
                  <a16:creationId xmlns:a16="http://schemas.microsoft.com/office/drawing/2014/main" id="{0C07E345-B02C-B74D-BFD2-BC81CDB75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B1DA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09" name="Freeform 32">
              <a:extLst>
                <a:ext uri="{FF2B5EF4-FFF2-40B4-BE49-F238E27FC236}">
                  <a16:creationId xmlns:a16="http://schemas.microsoft.com/office/drawing/2014/main" id="{0578316D-7E7A-C44A-867E-9134C0435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BBE0D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10" name="Freeform 33">
              <a:extLst>
                <a:ext uri="{FF2B5EF4-FFF2-40B4-BE49-F238E27FC236}">
                  <a16:creationId xmlns:a16="http://schemas.microsoft.com/office/drawing/2014/main" id="{ED60EC06-1918-4F49-9A2A-65D3FC5CE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noFill/>
            <a:ln w="0">
              <a:solidFill>
                <a:srgbClr val="C5E6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11" name="Rectangle 34">
              <a:extLst>
                <a:ext uri="{FF2B5EF4-FFF2-40B4-BE49-F238E27FC236}">
                  <a16:creationId xmlns:a16="http://schemas.microsoft.com/office/drawing/2014/main" id="{8ADD29A7-D5EC-FA44-A67C-3257BA8F6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2484"/>
              <a:ext cx="15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2" name="Rectangle 35">
              <a:extLst>
                <a:ext uri="{FF2B5EF4-FFF2-40B4-BE49-F238E27FC236}">
                  <a16:creationId xmlns:a16="http://schemas.microsoft.com/office/drawing/2014/main" id="{BC7D15AA-5270-B940-8B94-20013790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84"/>
              <a:ext cx="93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3" name="Rectangle 36">
              <a:extLst>
                <a:ext uri="{FF2B5EF4-FFF2-40B4-BE49-F238E27FC236}">
                  <a16:creationId xmlns:a16="http://schemas.microsoft.com/office/drawing/2014/main" id="{F1632630-C416-2646-AB37-0DE3A1A17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49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4" name="Rectangle 37">
              <a:extLst>
                <a:ext uri="{FF2B5EF4-FFF2-40B4-BE49-F238E27FC236}">
                  <a16:creationId xmlns:a16="http://schemas.microsoft.com/office/drawing/2014/main" id="{115BF063-BA7D-3C47-BDEB-CEBFF317A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7" y="2480"/>
              <a:ext cx="1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5" name="Rectangle 38">
              <a:extLst>
                <a:ext uri="{FF2B5EF4-FFF2-40B4-BE49-F238E27FC236}">
                  <a16:creationId xmlns:a16="http://schemas.microsoft.com/office/drawing/2014/main" id="{0D65687A-2219-F04C-BEE5-E3350A060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82"/>
              <a:ext cx="2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6" name="Rectangle 39">
              <a:extLst>
                <a:ext uri="{FF2B5EF4-FFF2-40B4-BE49-F238E27FC236}">
                  <a16:creationId xmlns:a16="http://schemas.microsoft.com/office/drawing/2014/main" id="{73B49291-0D94-5D43-97B8-A48B031BC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5"/>
              <a:ext cx="11" cy="8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7" name="Rectangle 40">
              <a:extLst>
                <a:ext uri="{FF2B5EF4-FFF2-40B4-BE49-F238E27FC236}">
                  <a16:creationId xmlns:a16="http://schemas.microsoft.com/office/drawing/2014/main" id="{3DE71AA7-57C9-004B-970D-DBC320969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73"/>
              <a:ext cx="11" cy="1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8" name="Rectangle 41">
              <a:extLst>
                <a:ext uri="{FF2B5EF4-FFF2-40B4-BE49-F238E27FC236}">
                  <a16:creationId xmlns:a16="http://schemas.microsoft.com/office/drawing/2014/main" id="{4A8D65A3-328C-8E4E-BCF5-5B991B044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77"/>
              <a:ext cx="23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19" name="Rectangle 42">
              <a:extLst>
                <a:ext uri="{FF2B5EF4-FFF2-40B4-BE49-F238E27FC236}">
                  <a16:creationId xmlns:a16="http://schemas.microsoft.com/office/drawing/2014/main" id="{A6797381-E109-F349-8FAC-EBDCC9C0A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80"/>
              <a:ext cx="2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0" name="Rectangle 43">
              <a:extLst>
                <a:ext uri="{FF2B5EF4-FFF2-40B4-BE49-F238E27FC236}">
                  <a16:creationId xmlns:a16="http://schemas.microsoft.com/office/drawing/2014/main" id="{AF35B51B-3ED7-C146-ACBC-225E5E48A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2465"/>
              <a:ext cx="19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1" name="Rectangle 44">
              <a:extLst>
                <a:ext uri="{FF2B5EF4-FFF2-40B4-BE49-F238E27FC236}">
                  <a16:creationId xmlns:a16="http://schemas.microsoft.com/office/drawing/2014/main" id="{CEE9F708-1165-A242-B5C2-982BED527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465"/>
              <a:ext cx="14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2" name="Rectangle 45">
              <a:extLst>
                <a:ext uri="{FF2B5EF4-FFF2-40B4-BE49-F238E27FC236}">
                  <a16:creationId xmlns:a16="http://schemas.microsoft.com/office/drawing/2014/main" id="{18CECD39-8EAB-C346-93DB-2E436BCE5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2461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3" name="Rectangle 46">
              <a:extLst>
                <a:ext uri="{FF2B5EF4-FFF2-40B4-BE49-F238E27FC236}">
                  <a16:creationId xmlns:a16="http://schemas.microsoft.com/office/drawing/2014/main" id="{5E47CDF6-9978-C44C-A74A-8C46D9F94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56"/>
              <a:ext cx="11" cy="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4" name="Freeform 47">
              <a:extLst>
                <a:ext uri="{FF2B5EF4-FFF2-40B4-BE49-F238E27FC236}">
                  <a16:creationId xmlns:a16="http://schemas.microsoft.com/office/drawing/2014/main" id="{63BC07C1-8828-3848-A4B0-9551D1CC0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437"/>
              <a:ext cx="3" cy="5"/>
            </a:xfrm>
            <a:custGeom>
              <a:avLst/>
              <a:gdLst>
                <a:gd name="T0" fmla="*/ 3 w 1"/>
                <a:gd name="T1" fmla="*/ 5 h 2"/>
                <a:gd name="T2" fmla="*/ 0 w 1"/>
                <a:gd name="T3" fmla="*/ 5 h 2"/>
                <a:gd name="T4" fmla="*/ 0 w 1"/>
                <a:gd name="T5" fmla="*/ 0 h 2"/>
                <a:gd name="T6" fmla="*/ 3 w 1"/>
                <a:gd name="T7" fmla="*/ 0 h 2"/>
                <a:gd name="T8" fmla="*/ 3 w 1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cubicBezTo>
                    <a:pt x="0" y="0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25" name="Oval 48">
              <a:extLst>
                <a:ext uri="{FF2B5EF4-FFF2-40B4-BE49-F238E27FC236}">
                  <a16:creationId xmlns:a16="http://schemas.microsoft.com/office/drawing/2014/main" id="{39D41217-FBAA-134E-BB68-DF21708DC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2437"/>
              <a:ext cx="3" cy="2"/>
            </a:xfrm>
            <a:prstGeom prst="ellipse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6" name="Rectangle 49">
              <a:extLst>
                <a:ext uri="{FF2B5EF4-FFF2-40B4-BE49-F238E27FC236}">
                  <a16:creationId xmlns:a16="http://schemas.microsoft.com/office/drawing/2014/main" id="{E3DC8E40-E046-CB4C-A72F-DFEFE811D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2444"/>
              <a:ext cx="19" cy="38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7" name="Freeform 50">
              <a:extLst>
                <a:ext uri="{FF2B5EF4-FFF2-40B4-BE49-F238E27FC236}">
                  <a16:creationId xmlns:a16="http://schemas.microsoft.com/office/drawing/2014/main" id="{3DF02D6A-CC75-324C-B8FE-049765FDC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42"/>
              <a:ext cx="19" cy="4"/>
            </a:xfrm>
            <a:custGeom>
              <a:avLst/>
              <a:gdLst>
                <a:gd name="T0" fmla="*/ 19 w 5"/>
                <a:gd name="T1" fmla="*/ 4 h 2"/>
                <a:gd name="T2" fmla="*/ 0 w 5"/>
                <a:gd name="T3" fmla="*/ 4 h 2"/>
                <a:gd name="T4" fmla="*/ 4 w 5"/>
                <a:gd name="T5" fmla="*/ 0 h 2"/>
                <a:gd name="T6" fmla="*/ 15 w 5"/>
                <a:gd name="T7" fmla="*/ 0 h 2"/>
                <a:gd name="T8" fmla="*/ 19 w 5"/>
                <a:gd name="T9" fmla="*/ 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cubicBezTo>
                    <a:pt x="0" y="1"/>
                    <a:pt x="1" y="0"/>
                    <a:pt x="1" y="0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28" name="Rectangle 51">
              <a:extLst>
                <a:ext uri="{FF2B5EF4-FFF2-40B4-BE49-F238E27FC236}">
                  <a16:creationId xmlns:a16="http://schemas.microsoft.com/office/drawing/2014/main" id="{B1FDD8DE-ACA5-0945-B173-F699B1FE1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465"/>
              <a:ext cx="15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29" name="Freeform 52">
              <a:extLst>
                <a:ext uri="{FF2B5EF4-FFF2-40B4-BE49-F238E27FC236}">
                  <a16:creationId xmlns:a16="http://schemas.microsoft.com/office/drawing/2014/main" id="{479E81DB-FDC8-6645-A18F-41EA470CC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2463"/>
              <a:ext cx="15" cy="2"/>
            </a:xfrm>
            <a:custGeom>
              <a:avLst/>
              <a:gdLst>
                <a:gd name="T0" fmla="*/ 15 w 4"/>
                <a:gd name="T1" fmla="*/ 2 h 1"/>
                <a:gd name="T2" fmla="*/ 0 w 4"/>
                <a:gd name="T3" fmla="*/ 2 h 1"/>
                <a:gd name="T4" fmla="*/ 4 w 4"/>
                <a:gd name="T5" fmla="*/ 0 h 1"/>
                <a:gd name="T6" fmla="*/ 11 w 4"/>
                <a:gd name="T7" fmla="*/ 0 h 1"/>
                <a:gd name="T8" fmla="*/ 15 w 4"/>
                <a:gd name="T9" fmla="*/ 2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0" y="1"/>
                  </a:lnTo>
                  <a:cubicBezTo>
                    <a:pt x="0" y="1"/>
                    <a:pt x="1" y="0"/>
                    <a:pt x="1" y="0"/>
                  </a:cubicBezTo>
                  <a:lnTo>
                    <a:pt x="3" y="0"/>
                  </a:ln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30" name="Rectangle 53">
              <a:extLst>
                <a:ext uri="{FF2B5EF4-FFF2-40B4-BE49-F238E27FC236}">
                  <a16:creationId xmlns:a16="http://schemas.microsoft.com/office/drawing/2014/main" id="{D257D412-FD1E-3742-BDF6-A968AA97E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1"/>
              <a:ext cx="12" cy="2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31" name="Freeform 54">
              <a:extLst>
                <a:ext uri="{FF2B5EF4-FFF2-40B4-BE49-F238E27FC236}">
                  <a16:creationId xmlns:a16="http://schemas.microsoft.com/office/drawing/2014/main" id="{9217FB49-D142-0848-8710-F19011622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58"/>
              <a:ext cx="12" cy="3"/>
            </a:xfrm>
            <a:custGeom>
              <a:avLst/>
              <a:gdLst>
                <a:gd name="T0" fmla="*/ 12 w 3"/>
                <a:gd name="T1" fmla="*/ 3 h 1"/>
                <a:gd name="T2" fmla="*/ 0 w 3"/>
                <a:gd name="T3" fmla="*/ 3 h 1"/>
                <a:gd name="T4" fmla="*/ 4 w 3"/>
                <a:gd name="T5" fmla="*/ 0 h 1"/>
                <a:gd name="T6" fmla="*/ 8 w 3"/>
                <a:gd name="T7" fmla="*/ 0 h 1"/>
                <a:gd name="T8" fmla="*/ 12 w 3"/>
                <a:gd name="T9" fmla="*/ 3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1"/>
                  </a:lnTo>
                  <a:cubicBezTo>
                    <a:pt x="0" y="1"/>
                    <a:pt x="0" y="1"/>
                    <a:pt x="1" y="0"/>
                  </a:cubicBezTo>
                  <a:lnTo>
                    <a:pt x="2" y="0"/>
                  </a:ln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32" name="Rectangle 55">
              <a:extLst>
                <a:ext uri="{FF2B5EF4-FFF2-40B4-BE49-F238E27FC236}">
                  <a16:creationId xmlns:a16="http://schemas.microsoft.com/office/drawing/2014/main" id="{8A5DCC30-3746-D045-B077-E56E9DC24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461"/>
              <a:ext cx="3" cy="4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33" name="Freeform 56">
              <a:extLst>
                <a:ext uri="{FF2B5EF4-FFF2-40B4-BE49-F238E27FC236}">
                  <a16:creationId xmlns:a16="http://schemas.microsoft.com/office/drawing/2014/main" id="{E1305388-543F-F849-BAD5-101E2272B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" y="2461"/>
              <a:ext cx="4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4 w 1"/>
                <a:gd name="T5" fmla="*/ 4 h 2"/>
                <a:gd name="T6" fmla="*/ 4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34" name="Freeform 57">
              <a:extLst>
                <a:ext uri="{FF2B5EF4-FFF2-40B4-BE49-F238E27FC236}">
                  <a16:creationId xmlns:a16="http://schemas.microsoft.com/office/drawing/2014/main" id="{73E441A6-FB3A-1C44-BA5E-D8D30AB8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437"/>
              <a:ext cx="8" cy="45"/>
            </a:xfrm>
            <a:custGeom>
              <a:avLst/>
              <a:gdLst>
                <a:gd name="T0" fmla="*/ 8 w 2"/>
                <a:gd name="T1" fmla="*/ 45 h 19"/>
                <a:gd name="T2" fmla="*/ 0 w 2"/>
                <a:gd name="T3" fmla="*/ 45 h 19"/>
                <a:gd name="T4" fmla="*/ 0 w 2"/>
                <a:gd name="T5" fmla="*/ 0 h 19"/>
                <a:gd name="T6" fmla="*/ 8 w 2"/>
                <a:gd name="T7" fmla="*/ 0 h 19"/>
                <a:gd name="T8" fmla="*/ 8 w 2"/>
                <a:gd name="T9" fmla="*/ 4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9">
                  <a:moveTo>
                    <a:pt x="2" y="19"/>
                  </a:moveTo>
                  <a:lnTo>
                    <a:pt x="0" y="19"/>
                  </a:lnTo>
                  <a:cubicBezTo>
                    <a:pt x="0" y="13"/>
                    <a:pt x="0" y="6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lnTo>
                    <a:pt x="2" y="19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35" name="Rectangle 58">
              <a:extLst>
                <a:ext uri="{FF2B5EF4-FFF2-40B4-BE49-F238E27FC236}">
                  <a16:creationId xmlns:a16="http://schemas.microsoft.com/office/drawing/2014/main" id="{5B1094AA-3823-5C45-8DCB-770CD8B34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" y="2473"/>
              <a:ext cx="7" cy="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36" name="Rectangle 59">
              <a:extLst>
                <a:ext uri="{FF2B5EF4-FFF2-40B4-BE49-F238E27FC236}">
                  <a16:creationId xmlns:a16="http://schemas.microsoft.com/office/drawing/2014/main" id="{69A40CE4-0E96-3045-AA25-D0FC99B19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1"/>
              <a:ext cx="4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37" name="Rectangle 60">
              <a:extLst>
                <a:ext uri="{FF2B5EF4-FFF2-40B4-BE49-F238E27FC236}">
                  <a16:creationId xmlns:a16="http://schemas.microsoft.com/office/drawing/2014/main" id="{B6A3D825-7F6B-1643-86E9-EE145C915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3"/>
              <a:ext cx="4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38" name="Rectangle 61">
              <a:extLst>
                <a:ext uri="{FF2B5EF4-FFF2-40B4-BE49-F238E27FC236}">
                  <a16:creationId xmlns:a16="http://schemas.microsoft.com/office/drawing/2014/main" id="{F7D56334-444F-C644-BDE3-16F3ED82A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56"/>
              <a:ext cx="11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39" name="Rectangle 62">
              <a:extLst>
                <a:ext uri="{FF2B5EF4-FFF2-40B4-BE49-F238E27FC236}">
                  <a16:creationId xmlns:a16="http://schemas.microsoft.com/office/drawing/2014/main" id="{83F214A6-E0BC-704E-96D5-121782ADB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5"/>
              <a:ext cx="1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40" name="Rectangle 63">
              <a:extLst>
                <a:ext uri="{FF2B5EF4-FFF2-40B4-BE49-F238E27FC236}">
                  <a16:creationId xmlns:a16="http://schemas.microsoft.com/office/drawing/2014/main" id="{8625D85D-030D-7C47-AF73-0B02C9407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8"/>
              <a:ext cx="1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41" name="Freeform 64">
              <a:extLst>
                <a:ext uri="{FF2B5EF4-FFF2-40B4-BE49-F238E27FC236}">
                  <a16:creationId xmlns:a16="http://schemas.microsoft.com/office/drawing/2014/main" id="{97A42B06-9407-CB46-8439-10DA32884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" y="2456"/>
              <a:ext cx="4" cy="28"/>
            </a:xfrm>
            <a:custGeom>
              <a:avLst/>
              <a:gdLst>
                <a:gd name="T0" fmla="*/ 4 w 1"/>
                <a:gd name="T1" fmla="*/ 28 h 12"/>
                <a:gd name="T2" fmla="*/ 0 w 1"/>
                <a:gd name="T3" fmla="*/ 28 h 12"/>
                <a:gd name="T4" fmla="*/ 0 w 1"/>
                <a:gd name="T5" fmla="*/ 0 h 12"/>
                <a:gd name="T6" fmla="*/ 4 w 1"/>
                <a:gd name="T7" fmla="*/ 0 h 12"/>
                <a:gd name="T8" fmla="*/ 4 w 1"/>
                <a:gd name="T9" fmla="*/ 2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0" y="12"/>
                  </a:lnTo>
                  <a:cubicBezTo>
                    <a:pt x="0" y="1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42" name="Rectangle 65">
              <a:extLst>
                <a:ext uri="{FF2B5EF4-FFF2-40B4-BE49-F238E27FC236}">
                  <a16:creationId xmlns:a16="http://schemas.microsoft.com/office/drawing/2014/main" id="{7B02EAE2-5F98-5548-90F1-651EEE87E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2480"/>
              <a:ext cx="86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43" name="Rectangle 66">
              <a:extLst>
                <a:ext uri="{FF2B5EF4-FFF2-40B4-BE49-F238E27FC236}">
                  <a16:creationId xmlns:a16="http://schemas.microsoft.com/office/drawing/2014/main" id="{2C0D9F23-FEE6-D746-805B-37C3F9EAB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82"/>
              <a:ext cx="9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44" name="Line 67">
              <a:extLst>
                <a:ext uri="{FF2B5EF4-FFF2-40B4-BE49-F238E27FC236}">
                  <a16:creationId xmlns:a16="http://schemas.microsoft.com/office/drawing/2014/main" id="{7E6E0825-1FFC-F449-9711-034328B81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0" y="2482"/>
              <a:ext cx="1" cy="2"/>
            </a:xfrm>
            <a:prstGeom prst="line">
              <a:avLst/>
            </a:prstGeom>
            <a:noFill/>
            <a:ln w="0">
              <a:solidFill>
                <a:srgbClr val="67AA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45" name="Freeform 68">
              <a:extLst>
                <a:ext uri="{FF2B5EF4-FFF2-40B4-BE49-F238E27FC236}">
                  <a16:creationId xmlns:a16="http://schemas.microsoft.com/office/drawing/2014/main" id="{1A2DBC02-868D-4242-9FAD-3834265BC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487"/>
              <a:ext cx="169" cy="9"/>
            </a:xfrm>
            <a:custGeom>
              <a:avLst/>
              <a:gdLst>
                <a:gd name="T0" fmla="*/ 0 w 45"/>
                <a:gd name="T1" fmla="*/ 5 h 4"/>
                <a:gd name="T2" fmla="*/ 83 w 45"/>
                <a:gd name="T3" fmla="*/ 0 h 4"/>
                <a:gd name="T4" fmla="*/ 169 w 45"/>
                <a:gd name="T5" fmla="*/ 5 h 4"/>
                <a:gd name="T6" fmla="*/ 169 w 45"/>
                <a:gd name="T7" fmla="*/ 7 h 4"/>
                <a:gd name="T8" fmla="*/ 0 w 45"/>
                <a:gd name="T9" fmla="*/ 7 h 4"/>
                <a:gd name="T10" fmla="*/ 0 w 45"/>
                <a:gd name="T11" fmla="*/ 5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4">
                  <a:moveTo>
                    <a:pt x="0" y="2"/>
                  </a:moveTo>
                  <a:cubicBezTo>
                    <a:pt x="7" y="1"/>
                    <a:pt x="14" y="0"/>
                    <a:pt x="22" y="0"/>
                  </a:cubicBezTo>
                  <a:cubicBezTo>
                    <a:pt x="30" y="0"/>
                    <a:pt x="38" y="1"/>
                    <a:pt x="45" y="2"/>
                  </a:cubicBezTo>
                  <a:cubicBezTo>
                    <a:pt x="45" y="4"/>
                    <a:pt x="45" y="1"/>
                    <a:pt x="45" y="3"/>
                  </a:cubicBezTo>
                  <a:cubicBezTo>
                    <a:pt x="31" y="4"/>
                    <a:pt x="15" y="4"/>
                    <a:pt x="0" y="3"/>
                  </a:cubicBezTo>
                  <a:cubicBezTo>
                    <a:pt x="0" y="1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846" name="Rectangle 69">
              <a:extLst>
                <a:ext uri="{FF2B5EF4-FFF2-40B4-BE49-F238E27FC236}">
                  <a16:creationId xmlns:a16="http://schemas.microsoft.com/office/drawing/2014/main" id="{321126C7-3087-6948-B890-DC1583518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1"/>
              <a:ext cx="4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847" name="Oval 70">
              <a:extLst>
                <a:ext uri="{FF2B5EF4-FFF2-40B4-BE49-F238E27FC236}">
                  <a16:creationId xmlns:a16="http://schemas.microsoft.com/office/drawing/2014/main" id="{49796776-7DBA-264F-9CED-2B68D52D3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" y="2456"/>
              <a:ext cx="4" cy="1"/>
            </a:xfrm>
            <a:prstGeom prst="ellipse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</p:grpSp>
      <p:graphicFrame>
        <p:nvGraphicFramePr>
          <p:cNvPr id="911431" name="Object 71">
            <a:extLst>
              <a:ext uri="{FF2B5EF4-FFF2-40B4-BE49-F238E27FC236}">
                <a16:creationId xmlns:a16="http://schemas.microsoft.com/office/drawing/2014/main" id="{B4CD60D5-B996-254F-9672-7925B7A69D96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4886326" y="3005139"/>
          <a:ext cx="3397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" name="CorelDRAW" r:id="rId10" imgW="1016000" imgH="711200" progId="CorelDRAW.Graphic.12">
                  <p:embed/>
                </p:oleObj>
              </mc:Choice>
              <mc:Fallback>
                <p:oleObj name="CorelDRAW" r:id="rId10" imgW="1016000" imgH="711200" progId="CorelDRAW.Graphic.12">
                  <p:embed/>
                  <p:pic>
                    <p:nvPicPr>
                      <p:cNvPr id="911431" name="Object 71">
                        <a:extLst>
                          <a:ext uri="{FF2B5EF4-FFF2-40B4-BE49-F238E27FC236}">
                            <a16:creationId xmlns:a16="http://schemas.microsoft.com/office/drawing/2014/main" id="{B4CD60D5-B996-254F-9672-7925B7A69D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26" y="3005139"/>
                        <a:ext cx="3397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2" name="Object 72">
            <a:extLst>
              <a:ext uri="{FF2B5EF4-FFF2-40B4-BE49-F238E27FC236}">
                <a16:creationId xmlns:a16="http://schemas.microsoft.com/office/drawing/2014/main" id="{2844ED96-D94A-FF4B-B811-C294FE8628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1839" y="4254501"/>
          <a:ext cx="3397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" name="CorelDRAW" r:id="rId12" imgW="1016000" imgH="711200" progId="CorelDRAW.Graphic.12">
                  <p:embed/>
                </p:oleObj>
              </mc:Choice>
              <mc:Fallback>
                <p:oleObj name="CorelDRAW" r:id="rId12" imgW="1016000" imgH="711200" progId="CorelDRAW.Graphic.12">
                  <p:embed/>
                  <p:pic>
                    <p:nvPicPr>
                      <p:cNvPr id="911432" name="Object 72">
                        <a:extLst>
                          <a:ext uri="{FF2B5EF4-FFF2-40B4-BE49-F238E27FC236}">
                            <a16:creationId xmlns:a16="http://schemas.microsoft.com/office/drawing/2014/main" id="{2844ED96-D94A-FF4B-B811-C294FE8628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1839" y="4254501"/>
                        <a:ext cx="3397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3" name="Object 73">
            <a:extLst>
              <a:ext uri="{FF2B5EF4-FFF2-40B4-BE49-F238E27FC236}">
                <a16:creationId xmlns:a16="http://schemas.microsoft.com/office/drawing/2014/main" id="{7B5B16ED-07C6-2D40-A395-636180E8A4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4214" y="3660776"/>
          <a:ext cx="3397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" name="CorelDRAW" r:id="rId13" imgW="1016000" imgH="711200" progId="CorelDRAW.Graphic.12">
                  <p:embed/>
                </p:oleObj>
              </mc:Choice>
              <mc:Fallback>
                <p:oleObj name="CorelDRAW" r:id="rId13" imgW="1016000" imgH="711200" progId="CorelDRAW.Graphic.12">
                  <p:embed/>
                  <p:pic>
                    <p:nvPicPr>
                      <p:cNvPr id="911433" name="Object 73">
                        <a:extLst>
                          <a:ext uri="{FF2B5EF4-FFF2-40B4-BE49-F238E27FC236}">
                            <a16:creationId xmlns:a16="http://schemas.microsoft.com/office/drawing/2014/main" id="{7B5B16ED-07C6-2D40-A395-636180E8A4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4214" y="3660776"/>
                        <a:ext cx="3397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4" name="Object 74">
            <a:extLst>
              <a:ext uri="{FF2B5EF4-FFF2-40B4-BE49-F238E27FC236}">
                <a16:creationId xmlns:a16="http://schemas.microsoft.com/office/drawing/2014/main" id="{B0A11EA2-B0D3-4C4F-87D1-CF164441DA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0364" y="4565651"/>
          <a:ext cx="3397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" name="CorelDRAW" r:id="rId14" imgW="1016000" imgH="711200" progId="CorelDRAW.Graphic.12">
                  <p:embed/>
                </p:oleObj>
              </mc:Choice>
              <mc:Fallback>
                <p:oleObj name="CorelDRAW" r:id="rId14" imgW="1016000" imgH="711200" progId="CorelDRAW.Graphic.12">
                  <p:embed/>
                  <p:pic>
                    <p:nvPicPr>
                      <p:cNvPr id="911434" name="Object 74">
                        <a:extLst>
                          <a:ext uri="{FF2B5EF4-FFF2-40B4-BE49-F238E27FC236}">
                            <a16:creationId xmlns:a16="http://schemas.microsoft.com/office/drawing/2014/main" id="{B0A11EA2-B0D3-4C4F-87D1-CF164441DA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0364" y="4565651"/>
                        <a:ext cx="3397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5" name="Object 75">
            <a:extLst>
              <a:ext uri="{FF2B5EF4-FFF2-40B4-BE49-F238E27FC236}">
                <a16:creationId xmlns:a16="http://schemas.microsoft.com/office/drawing/2014/main" id="{04990ECC-289E-184F-ACEF-922398AA86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6" y="3563939"/>
          <a:ext cx="3397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" name="CorelDRAW" r:id="rId15" imgW="1016000" imgH="711200" progId="CorelDRAW.Graphic.12">
                  <p:embed/>
                </p:oleObj>
              </mc:Choice>
              <mc:Fallback>
                <p:oleObj name="CorelDRAW" r:id="rId15" imgW="1016000" imgH="711200" progId="CorelDRAW.Graphic.12">
                  <p:embed/>
                  <p:pic>
                    <p:nvPicPr>
                      <p:cNvPr id="911435" name="Object 75">
                        <a:extLst>
                          <a:ext uri="{FF2B5EF4-FFF2-40B4-BE49-F238E27FC236}">
                            <a16:creationId xmlns:a16="http://schemas.microsoft.com/office/drawing/2014/main" id="{04990ECC-289E-184F-ACEF-922398AA86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6" y="3563939"/>
                        <a:ext cx="3397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1436" name="Group 76">
            <a:extLst>
              <a:ext uri="{FF2B5EF4-FFF2-40B4-BE49-F238E27FC236}">
                <a16:creationId xmlns:a16="http://schemas.microsoft.com/office/drawing/2014/main" id="{D329B5AF-B6B1-974A-9DF6-C10AE2AE98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78251" y="3568700"/>
            <a:ext cx="360363" cy="241300"/>
            <a:chOff x="3987" y="2432"/>
            <a:chExt cx="185" cy="69"/>
          </a:xfrm>
        </p:grpSpPr>
        <p:sp>
          <p:nvSpPr>
            <p:cNvPr id="26726" name="AutoShape 77">
              <a:extLst>
                <a:ext uri="{FF2B5EF4-FFF2-40B4-BE49-F238E27FC236}">
                  <a16:creationId xmlns:a16="http://schemas.microsoft.com/office/drawing/2014/main" id="{B5AACBD1-A83C-F44F-A373-2C7D7CA30B3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87" y="2432"/>
              <a:ext cx="185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27" name="Rectangle 78">
              <a:extLst>
                <a:ext uri="{FF2B5EF4-FFF2-40B4-BE49-F238E27FC236}">
                  <a16:creationId xmlns:a16="http://schemas.microsoft.com/office/drawing/2014/main" id="{E8C4677E-60B9-9648-9943-801EBFF93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2473"/>
              <a:ext cx="37" cy="1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28" name="Rectangle 79">
              <a:extLst>
                <a:ext uri="{FF2B5EF4-FFF2-40B4-BE49-F238E27FC236}">
                  <a16:creationId xmlns:a16="http://schemas.microsoft.com/office/drawing/2014/main" id="{B6C0094D-901E-8240-805F-2FD625B4A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" y="2470"/>
              <a:ext cx="41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29" name="Freeform 80">
              <a:extLst>
                <a:ext uri="{FF2B5EF4-FFF2-40B4-BE49-F238E27FC236}">
                  <a16:creationId xmlns:a16="http://schemas.microsoft.com/office/drawing/2014/main" id="{27DF1280-7C99-9C49-A8DC-34CDF26ED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2473"/>
              <a:ext cx="41" cy="1"/>
            </a:xfrm>
            <a:custGeom>
              <a:avLst/>
              <a:gdLst>
                <a:gd name="T0" fmla="*/ 0 w 11"/>
                <a:gd name="T1" fmla="*/ 0 h 1"/>
                <a:gd name="T2" fmla="*/ 41 w 11"/>
                <a:gd name="T3" fmla="*/ 0 h 1"/>
                <a:gd name="T4" fmla="*/ 41 w 11"/>
                <a:gd name="T5" fmla="*/ 0 h 1"/>
                <a:gd name="T6" fmla="*/ 4 w 11"/>
                <a:gd name="T7" fmla="*/ 0 h 1"/>
                <a:gd name="T8" fmla="*/ 0 w 1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30" name="Line 81">
              <a:extLst>
                <a:ext uri="{FF2B5EF4-FFF2-40B4-BE49-F238E27FC236}">
                  <a16:creationId xmlns:a16="http://schemas.microsoft.com/office/drawing/2014/main" id="{E5E129D0-AD6F-A741-A3EB-ABEC85D11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4" y="2473"/>
              <a:ext cx="37" cy="1"/>
            </a:xfrm>
            <a:prstGeom prst="line">
              <a:avLst/>
            </a:prstGeom>
            <a:noFill/>
            <a:ln w="0">
              <a:solidFill>
                <a:srgbClr val="66BE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31" name="Line 82">
              <a:extLst>
                <a:ext uri="{FF2B5EF4-FFF2-40B4-BE49-F238E27FC236}">
                  <a16:creationId xmlns:a16="http://schemas.microsoft.com/office/drawing/2014/main" id="{3AE21060-70F2-9645-8BC2-522ED06BA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4" y="2473"/>
              <a:ext cx="37" cy="1"/>
            </a:xfrm>
            <a:prstGeom prst="line">
              <a:avLst/>
            </a:prstGeom>
            <a:noFill/>
            <a:ln w="0">
              <a:solidFill>
                <a:srgbClr val="66BE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32" name="Rectangle 83">
              <a:extLst>
                <a:ext uri="{FF2B5EF4-FFF2-40B4-BE49-F238E27FC236}">
                  <a16:creationId xmlns:a16="http://schemas.microsoft.com/office/drawing/2014/main" id="{6BD66CF8-CE5B-D049-9811-2A2CF1D7E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24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33" name="Rectangle 84">
              <a:extLst>
                <a:ext uri="{FF2B5EF4-FFF2-40B4-BE49-F238E27FC236}">
                  <a16:creationId xmlns:a16="http://schemas.microsoft.com/office/drawing/2014/main" id="{D949FC1C-3AAE-F44C-A819-2C194C37B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34" name="Rectangle 85">
              <a:extLst>
                <a:ext uri="{FF2B5EF4-FFF2-40B4-BE49-F238E27FC236}">
                  <a16:creationId xmlns:a16="http://schemas.microsoft.com/office/drawing/2014/main" id="{A104F101-2988-F344-9960-DF5412296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35" name="Rectangle 86">
              <a:extLst>
                <a:ext uri="{FF2B5EF4-FFF2-40B4-BE49-F238E27FC236}">
                  <a16:creationId xmlns:a16="http://schemas.microsoft.com/office/drawing/2014/main" id="{26C30B2C-975D-EF42-B9E1-141A9696E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2461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36" name="Freeform 87">
              <a:extLst>
                <a:ext uri="{FF2B5EF4-FFF2-40B4-BE49-F238E27FC236}">
                  <a16:creationId xmlns:a16="http://schemas.microsoft.com/office/drawing/2014/main" id="{278DEDDB-1170-1240-8987-3953868A2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" y="2461"/>
              <a:ext cx="8" cy="1"/>
            </a:xfrm>
            <a:custGeom>
              <a:avLst/>
              <a:gdLst>
                <a:gd name="T0" fmla="*/ 8 w 2"/>
                <a:gd name="T1" fmla="*/ 0 h 1"/>
                <a:gd name="T2" fmla="*/ 0 w 2"/>
                <a:gd name="T3" fmla="*/ 0 h 1"/>
                <a:gd name="T4" fmla="*/ 4 w 2"/>
                <a:gd name="T5" fmla="*/ 0 h 1"/>
                <a:gd name="T6" fmla="*/ 4 w 2"/>
                <a:gd name="T7" fmla="*/ 0 h 1"/>
                <a:gd name="T8" fmla="*/ 8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37" name="Rectangle 88">
              <a:extLst>
                <a:ext uri="{FF2B5EF4-FFF2-40B4-BE49-F238E27FC236}">
                  <a16:creationId xmlns:a16="http://schemas.microsoft.com/office/drawing/2014/main" id="{7D39F7DB-B1DA-8B4A-960D-E3ABB60F5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58"/>
              <a:ext cx="8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38" name="Freeform 89">
              <a:extLst>
                <a:ext uri="{FF2B5EF4-FFF2-40B4-BE49-F238E27FC236}">
                  <a16:creationId xmlns:a16="http://schemas.microsoft.com/office/drawing/2014/main" id="{BB0210B6-A3AB-7E49-A30C-7CF921891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noFill/>
            <a:ln w="0">
              <a:solidFill>
                <a:srgbClr val="67AA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39" name="Freeform 90">
              <a:extLst>
                <a:ext uri="{FF2B5EF4-FFF2-40B4-BE49-F238E27FC236}">
                  <a16:creationId xmlns:a16="http://schemas.microsoft.com/office/drawing/2014/main" id="{CD2A16F3-5E68-4447-8DDA-80623E82C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6EAF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0" name="Freeform 91">
              <a:extLst>
                <a:ext uri="{FF2B5EF4-FFF2-40B4-BE49-F238E27FC236}">
                  <a16:creationId xmlns:a16="http://schemas.microsoft.com/office/drawing/2014/main" id="{F87B9E2F-6983-0143-BBF7-4C893D604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74B39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1" name="Freeform 92">
              <a:extLst>
                <a:ext uri="{FF2B5EF4-FFF2-40B4-BE49-F238E27FC236}">
                  <a16:creationId xmlns:a16="http://schemas.microsoft.com/office/drawing/2014/main" id="{973DC502-935A-294E-866B-56E3086B3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7BB8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2" name="Freeform 93">
              <a:extLst>
                <a:ext uri="{FF2B5EF4-FFF2-40B4-BE49-F238E27FC236}">
                  <a16:creationId xmlns:a16="http://schemas.microsoft.com/office/drawing/2014/main" id="{BA1A7491-FD08-9A49-8A61-742CCE477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83BD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3" name="Freeform 94">
              <a:extLst>
                <a:ext uri="{FF2B5EF4-FFF2-40B4-BE49-F238E27FC236}">
                  <a16:creationId xmlns:a16="http://schemas.microsoft.com/office/drawing/2014/main" id="{0F95E1CB-3394-184D-9CD4-64262963D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8AC2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4" name="Freeform 95">
              <a:extLst>
                <a:ext uri="{FF2B5EF4-FFF2-40B4-BE49-F238E27FC236}">
                  <a16:creationId xmlns:a16="http://schemas.microsoft.com/office/drawing/2014/main" id="{76456CB6-55D5-2549-ABA8-03AAC54D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94C8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5" name="Freeform 96">
              <a:extLst>
                <a:ext uri="{FF2B5EF4-FFF2-40B4-BE49-F238E27FC236}">
                  <a16:creationId xmlns:a16="http://schemas.microsoft.com/office/drawing/2014/main" id="{D5BFC93A-D9B3-614E-A0F8-FB2D4B79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9DCE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6" name="Freeform 97">
              <a:extLst>
                <a:ext uri="{FF2B5EF4-FFF2-40B4-BE49-F238E27FC236}">
                  <a16:creationId xmlns:a16="http://schemas.microsoft.com/office/drawing/2014/main" id="{BA6DC3B7-BA2C-3B47-8348-38CBB420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A6D3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7" name="Freeform 98">
              <a:extLst>
                <a:ext uri="{FF2B5EF4-FFF2-40B4-BE49-F238E27FC236}">
                  <a16:creationId xmlns:a16="http://schemas.microsoft.com/office/drawing/2014/main" id="{37C3C7E1-B694-6A40-BE22-54C4BC6DA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B1DA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8" name="Freeform 99">
              <a:extLst>
                <a:ext uri="{FF2B5EF4-FFF2-40B4-BE49-F238E27FC236}">
                  <a16:creationId xmlns:a16="http://schemas.microsoft.com/office/drawing/2014/main" id="{DE274782-2935-1A4F-B424-0819C5696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BBE0D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49" name="Freeform 100">
              <a:extLst>
                <a:ext uri="{FF2B5EF4-FFF2-40B4-BE49-F238E27FC236}">
                  <a16:creationId xmlns:a16="http://schemas.microsoft.com/office/drawing/2014/main" id="{415C6757-CCA8-B54F-A287-7418C6473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noFill/>
            <a:ln w="0">
              <a:solidFill>
                <a:srgbClr val="C5E6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50" name="Rectangle 101">
              <a:extLst>
                <a:ext uri="{FF2B5EF4-FFF2-40B4-BE49-F238E27FC236}">
                  <a16:creationId xmlns:a16="http://schemas.microsoft.com/office/drawing/2014/main" id="{4962EE9C-DD6F-BF43-A702-75AB7A2EC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2484"/>
              <a:ext cx="15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1" name="Rectangle 102">
              <a:extLst>
                <a:ext uri="{FF2B5EF4-FFF2-40B4-BE49-F238E27FC236}">
                  <a16:creationId xmlns:a16="http://schemas.microsoft.com/office/drawing/2014/main" id="{DAC957BC-4FC8-934E-AD28-65982F5BF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84"/>
              <a:ext cx="93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2" name="Rectangle 103">
              <a:extLst>
                <a:ext uri="{FF2B5EF4-FFF2-40B4-BE49-F238E27FC236}">
                  <a16:creationId xmlns:a16="http://schemas.microsoft.com/office/drawing/2014/main" id="{BD812243-F8CF-5A40-BB52-B568E27D7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49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3" name="Rectangle 104">
              <a:extLst>
                <a:ext uri="{FF2B5EF4-FFF2-40B4-BE49-F238E27FC236}">
                  <a16:creationId xmlns:a16="http://schemas.microsoft.com/office/drawing/2014/main" id="{401D1915-BC08-4F46-AE12-6EC4D3E1F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7" y="2480"/>
              <a:ext cx="1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4" name="Rectangle 105">
              <a:extLst>
                <a:ext uri="{FF2B5EF4-FFF2-40B4-BE49-F238E27FC236}">
                  <a16:creationId xmlns:a16="http://schemas.microsoft.com/office/drawing/2014/main" id="{FC92FD51-DA3A-4148-AB14-14E08583D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82"/>
              <a:ext cx="2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5" name="Rectangle 106">
              <a:extLst>
                <a:ext uri="{FF2B5EF4-FFF2-40B4-BE49-F238E27FC236}">
                  <a16:creationId xmlns:a16="http://schemas.microsoft.com/office/drawing/2014/main" id="{33E913BA-4EBD-744B-A6AF-B410EF180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5"/>
              <a:ext cx="11" cy="8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6" name="Rectangle 107">
              <a:extLst>
                <a:ext uri="{FF2B5EF4-FFF2-40B4-BE49-F238E27FC236}">
                  <a16:creationId xmlns:a16="http://schemas.microsoft.com/office/drawing/2014/main" id="{B5C32C7F-45C3-A143-A4FB-125FFA8F4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73"/>
              <a:ext cx="11" cy="1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7" name="Rectangle 108">
              <a:extLst>
                <a:ext uri="{FF2B5EF4-FFF2-40B4-BE49-F238E27FC236}">
                  <a16:creationId xmlns:a16="http://schemas.microsoft.com/office/drawing/2014/main" id="{25412F9C-FCF5-4848-A519-D671D8C1D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77"/>
              <a:ext cx="23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8" name="Rectangle 109">
              <a:extLst>
                <a:ext uri="{FF2B5EF4-FFF2-40B4-BE49-F238E27FC236}">
                  <a16:creationId xmlns:a16="http://schemas.microsoft.com/office/drawing/2014/main" id="{8119DEBC-3E01-354B-807A-40E618494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80"/>
              <a:ext cx="2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59" name="Rectangle 110">
              <a:extLst>
                <a:ext uri="{FF2B5EF4-FFF2-40B4-BE49-F238E27FC236}">
                  <a16:creationId xmlns:a16="http://schemas.microsoft.com/office/drawing/2014/main" id="{0B555A62-83F6-8745-B498-78FF2E3F2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2465"/>
              <a:ext cx="19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0" name="Rectangle 111">
              <a:extLst>
                <a:ext uri="{FF2B5EF4-FFF2-40B4-BE49-F238E27FC236}">
                  <a16:creationId xmlns:a16="http://schemas.microsoft.com/office/drawing/2014/main" id="{B6E4A591-461A-EE42-8EB9-306729DE1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465"/>
              <a:ext cx="14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1" name="Rectangle 112">
              <a:extLst>
                <a:ext uri="{FF2B5EF4-FFF2-40B4-BE49-F238E27FC236}">
                  <a16:creationId xmlns:a16="http://schemas.microsoft.com/office/drawing/2014/main" id="{D00FE2DF-91AC-E044-B126-769FC250B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2461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2" name="Rectangle 113">
              <a:extLst>
                <a:ext uri="{FF2B5EF4-FFF2-40B4-BE49-F238E27FC236}">
                  <a16:creationId xmlns:a16="http://schemas.microsoft.com/office/drawing/2014/main" id="{BEE47C7A-A923-D54F-9547-062A538F0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56"/>
              <a:ext cx="11" cy="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3" name="Freeform 114">
              <a:extLst>
                <a:ext uri="{FF2B5EF4-FFF2-40B4-BE49-F238E27FC236}">
                  <a16:creationId xmlns:a16="http://schemas.microsoft.com/office/drawing/2014/main" id="{C61738EA-5E84-3946-BFDB-AE4370FA9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437"/>
              <a:ext cx="3" cy="5"/>
            </a:xfrm>
            <a:custGeom>
              <a:avLst/>
              <a:gdLst>
                <a:gd name="T0" fmla="*/ 3 w 1"/>
                <a:gd name="T1" fmla="*/ 5 h 2"/>
                <a:gd name="T2" fmla="*/ 0 w 1"/>
                <a:gd name="T3" fmla="*/ 5 h 2"/>
                <a:gd name="T4" fmla="*/ 0 w 1"/>
                <a:gd name="T5" fmla="*/ 0 h 2"/>
                <a:gd name="T6" fmla="*/ 3 w 1"/>
                <a:gd name="T7" fmla="*/ 0 h 2"/>
                <a:gd name="T8" fmla="*/ 3 w 1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cubicBezTo>
                    <a:pt x="0" y="0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64" name="Oval 115">
              <a:extLst>
                <a:ext uri="{FF2B5EF4-FFF2-40B4-BE49-F238E27FC236}">
                  <a16:creationId xmlns:a16="http://schemas.microsoft.com/office/drawing/2014/main" id="{A82AEBA7-3974-274E-B274-640AEE52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2437"/>
              <a:ext cx="3" cy="2"/>
            </a:xfrm>
            <a:prstGeom prst="ellipse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5" name="Rectangle 116">
              <a:extLst>
                <a:ext uri="{FF2B5EF4-FFF2-40B4-BE49-F238E27FC236}">
                  <a16:creationId xmlns:a16="http://schemas.microsoft.com/office/drawing/2014/main" id="{2E280B39-6091-2F46-8126-9A95D7CA2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2444"/>
              <a:ext cx="19" cy="38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6" name="Freeform 117">
              <a:extLst>
                <a:ext uri="{FF2B5EF4-FFF2-40B4-BE49-F238E27FC236}">
                  <a16:creationId xmlns:a16="http://schemas.microsoft.com/office/drawing/2014/main" id="{C2DCD45F-BDDF-2540-B67C-7214E3DBC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42"/>
              <a:ext cx="19" cy="4"/>
            </a:xfrm>
            <a:custGeom>
              <a:avLst/>
              <a:gdLst>
                <a:gd name="T0" fmla="*/ 19 w 5"/>
                <a:gd name="T1" fmla="*/ 4 h 2"/>
                <a:gd name="T2" fmla="*/ 0 w 5"/>
                <a:gd name="T3" fmla="*/ 4 h 2"/>
                <a:gd name="T4" fmla="*/ 4 w 5"/>
                <a:gd name="T5" fmla="*/ 0 h 2"/>
                <a:gd name="T6" fmla="*/ 15 w 5"/>
                <a:gd name="T7" fmla="*/ 0 h 2"/>
                <a:gd name="T8" fmla="*/ 19 w 5"/>
                <a:gd name="T9" fmla="*/ 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cubicBezTo>
                    <a:pt x="0" y="1"/>
                    <a:pt x="1" y="0"/>
                    <a:pt x="1" y="0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67" name="Rectangle 118">
              <a:extLst>
                <a:ext uri="{FF2B5EF4-FFF2-40B4-BE49-F238E27FC236}">
                  <a16:creationId xmlns:a16="http://schemas.microsoft.com/office/drawing/2014/main" id="{FF697C7F-19E8-2243-9E4B-8BA0C02D8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465"/>
              <a:ext cx="15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68" name="Freeform 119">
              <a:extLst>
                <a:ext uri="{FF2B5EF4-FFF2-40B4-BE49-F238E27FC236}">
                  <a16:creationId xmlns:a16="http://schemas.microsoft.com/office/drawing/2014/main" id="{32F7DBE5-FFA3-9A4F-90BE-1BC5C3E96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2463"/>
              <a:ext cx="15" cy="2"/>
            </a:xfrm>
            <a:custGeom>
              <a:avLst/>
              <a:gdLst>
                <a:gd name="T0" fmla="*/ 15 w 4"/>
                <a:gd name="T1" fmla="*/ 2 h 1"/>
                <a:gd name="T2" fmla="*/ 0 w 4"/>
                <a:gd name="T3" fmla="*/ 2 h 1"/>
                <a:gd name="T4" fmla="*/ 4 w 4"/>
                <a:gd name="T5" fmla="*/ 0 h 1"/>
                <a:gd name="T6" fmla="*/ 11 w 4"/>
                <a:gd name="T7" fmla="*/ 0 h 1"/>
                <a:gd name="T8" fmla="*/ 15 w 4"/>
                <a:gd name="T9" fmla="*/ 2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0" y="1"/>
                  </a:lnTo>
                  <a:cubicBezTo>
                    <a:pt x="0" y="1"/>
                    <a:pt x="1" y="0"/>
                    <a:pt x="1" y="0"/>
                  </a:cubicBezTo>
                  <a:lnTo>
                    <a:pt x="3" y="0"/>
                  </a:ln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69" name="Rectangle 120">
              <a:extLst>
                <a:ext uri="{FF2B5EF4-FFF2-40B4-BE49-F238E27FC236}">
                  <a16:creationId xmlns:a16="http://schemas.microsoft.com/office/drawing/2014/main" id="{36597B4B-1AF0-014C-A866-7F62C6128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1"/>
              <a:ext cx="12" cy="2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0" name="Freeform 121">
              <a:extLst>
                <a:ext uri="{FF2B5EF4-FFF2-40B4-BE49-F238E27FC236}">
                  <a16:creationId xmlns:a16="http://schemas.microsoft.com/office/drawing/2014/main" id="{04A2B1A2-F8E1-A643-87AC-64893E560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58"/>
              <a:ext cx="12" cy="3"/>
            </a:xfrm>
            <a:custGeom>
              <a:avLst/>
              <a:gdLst>
                <a:gd name="T0" fmla="*/ 12 w 3"/>
                <a:gd name="T1" fmla="*/ 3 h 1"/>
                <a:gd name="T2" fmla="*/ 0 w 3"/>
                <a:gd name="T3" fmla="*/ 3 h 1"/>
                <a:gd name="T4" fmla="*/ 4 w 3"/>
                <a:gd name="T5" fmla="*/ 0 h 1"/>
                <a:gd name="T6" fmla="*/ 8 w 3"/>
                <a:gd name="T7" fmla="*/ 0 h 1"/>
                <a:gd name="T8" fmla="*/ 12 w 3"/>
                <a:gd name="T9" fmla="*/ 3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1"/>
                  </a:lnTo>
                  <a:cubicBezTo>
                    <a:pt x="0" y="1"/>
                    <a:pt x="0" y="1"/>
                    <a:pt x="1" y="0"/>
                  </a:cubicBezTo>
                  <a:lnTo>
                    <a:pt x="2" y="0"/>
                  </a:ln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71" name="Rectangle 122">
              <a:extLst>
                <a:ext uri="{FF2B5EF4-FFF2-40B4-BE49-F238E27FC236}">
                  <a16:creationId xmlns:a16="http://schemas.microsoft.com/office/drawing/2014/main" id="{AEC9F069-1080-414B-9E6E-876218714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461"/>
              <a:ext cx="3" cy="4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2" name="Freeform 123">
              <a:extLst>
                <a:ext uri="{FF2B5EF4-FFF2-40B4-BE49-F238E27FC236}">
                  <a16:creationId xmlns:a16="http://schemas.microsoft.com/office/drawing/2014/main" id="{534B05B6-9FB6-1F44-8DBB-2B52F211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" y="2461"/>
              <a:ext cx="4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4 w 1"/>
                <a:gd name="T5" fmla="*/ 4 h 2"/>
                <a:gd name="T6" fmla="*/ 4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73" name="Freeform 124">
              <a:extLst>
                <a:ext uri="{FF2B5EF4-FFF2-40B4-BE49-F238E27FC236}">
                  <a16:creationId xmlns:a16="http://schemas.microsoft.com/office/drawing/2014/main" id="{AF1F9ACB-D013-AE43-B702-70003C68D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437"/>
              <a:ext cx="8" cy="45"/>
            </a:xfrm>
            <a:custGeom>
              <a:avLst/>
              <a:gdLst>
                <a:gd name="T0" fmla="*/ 8 w 2"/>
                <a:gd name="T1" fmla="*/ 45 h 19"/>
                <a:gd name="T2" fmla="*/ 0 w 2"/>
                <a:gd name="T3" fmla="*/ 45 h 19"/>
                <a:gd name="T4" fmla="*/ 0 w 2"/>
                <a:gd name="T5" fmla="*/ 0 h 19"/>
                <a:gd name="T6" fmla="*/ 8 w 2"/>
                <a:gd name="T7" fmla="*/ 0 h 19"/>
                <a:gd name="T8" fmla="*/ 8 w 2"/>
                <a:gd name="T9" fmla="*/ 4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9">
                  <a:moveTo>
                    <a:pt x="2" y="19"/>
                  </a:moveTo>
                  <a:lnTo>
                    <a:pt x="0" y="19"/>
                  </a:lnTo>
                  <a:cubicBezTo>
                    <a:pt x="0" y="13"/>
                    <a:pt x="0" y="6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lnTo>
                    <a:pt x="2" y="19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74" name="Rectangle 125">
              <a:extLst>
                <a:ext uri="{FF2B5EF4-FFF2-40B4-BE49-F238E27FC236}">
                  <a16:creationId xmlns:a16="http://schemas.microsoft.com/office/drawing/2014/main" id="{8EAE86D6-8FE6-EF4E-B467-C6A83A26F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" y="2473"/>
              <a:ext cx="7" cy="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5" name="Rectangle 126">
              <a:extLst>
                <a:ext uri="{FF2B5EF4-FFF2-40B4-BE49-F238E27FC236}">
                  <a16:creationId xmlns:a16="http://schemas.microsoft.com/office/drawing/2014/main" id="{ACF9EACD-4EC8-F540-98FA-5A79736D9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1"/>
              <a:ext cx="4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6" name="Rectangle 127">
              <a:extLst>
                <a:ext uri="{FF2B5EF4-FFF2-40B4-BE49-F238E27FC236}">
                  <a16:creationId xmlns:a16="http://schemas.microsoft.com/office/drawing/2014/main" id="{93949A78-4C8B-B64D-9DE7-B4781378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3"/>
              <a:ext cx="4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7" name="Rectangle 128">
              <a:extLst>
                <a:ext uri="{FF2B5EF4-FFF2-40B4-BE49-F238E27FC236}">
                  <a16:creationId xmlns:a16="http://schemas.microsoft.com/office/drawing/2014/main" id="{EDF92408-9BCE-4A46-954C-5C2749033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56"/>
              <a:ext cx="11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8" name="Rectangle 129">
              <a:extLst>
                <a:ext uri="{FF2B5EF4-FFF2-40B4-BE49-F238E27FC236}">
                  <a16:creationId xmlns:a16="http://schemas.microsoft.com/office/drawing/2014/main" id="{CA691962-50C1-D14B-A158-6B8E719D4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5"/>
              <a:ext cx="1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79" name="Rectangle 130">
              <a:extLst>
                <a:ext uri="{FF2B5EF4-FFF2-40B4-BE49-F238E27FC236}">
                  <a16:creationId xmlns:a16="http://schemas.microsoft.com/office/drawing/2014/main" id="{FB062B4D-FFDC-F24B-A047-9BF317F20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8"/>
              <a:ext cx="1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80" name="Freeform 131">
              <a:extLst>
                <a:ext uri="{FF2B5EF4-FFF2-40B4-BE49-F238E27FC236}">
                  <a16:creationId xmlns:a16="http://schemas.microsoft.com/office/drawing/2014/main" id="{AC026C29-51A0-B04D-85FA-615DABB34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" y="2456"/>
              <a:ext cx="4" cy="28"/>
            </a:xfrm>
            <a:custGeom>
              <a:avLst/>
              <a:gdLst>
                <a:gd name="T0" fmla="*/ 4 w 1"/>
                <a:gd name="T1" fmla="*/ 28 h 12"/>
                <a:gd name="T2" fmla="*/ 0 w 1"/>
                <a:gd name="T3" fmla="*/ 28 h 12"/>
                <a:gd name="T4" fmla="*/ 0 w 1"/>
                <a:gd name="T5" fmla="*/ 0 h 12"/>
                <a:gd name="T6" fmla="*/ 4 w 1"/>
                <a:gd name="T7" fmla="*/ 0 h 12"/>
                <a:gd name="T8" fmla="*/ 4 w 1"/>
                <a:gd name="T9" fmla="*/ 2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0" y="12"/>
                  </a:lnTo>
                  <a:cubicBezTo>
                    <a:pt x="0" y="1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81" name="Rectangle 132">
              <a:extLst>
                <a:ext uri="{FF2B5EF4-FFF2-40B4-BE49-F238E27FC236}">
                  <a16:creationId xmlns:a16="http://schemas.microsoft.com/office/drawing/2014/main" id="{83FAB8FA-EDBB-1547-89CC-496FB5A7D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2480"/>
              <a:ext cx="86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82" name="Rectangle 133">
              <a:extLst>
                <a:ext uri="{FF2B5EF4-FFF2-40B4-BE49-F238E27FC236}">
                  <a16:creationId xmlns:a16="http://schemas.microsoft.com/office/drawing/2014/main" id="{4563EA11-8B49-0341-BA6D-3D8230DA9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82"/>
              <a:ext cx="9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83" name="Line 134">
              <a:extLst>
                <a:ext uri="{FF2B5EF4-FFF2-40B4-BE49-F238E27FC236}">
                  <a16:creationId xmlns:a16="http://schemas.microsoft.com/office/drawing/2014/main" id="{D8A39C64-94C4-A940-8EA1-4AA6D6FE7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0" y="2482"/>
              <a:ext cx="1" cy="2"/>
            </a:xfrm>
            <a:prstGeom prst="line">
              <a:avLst/>
            </a:prstGeom>
            <a:noFill/>
            <a:ln w="0">
              <a:solidFill>
                <a:srgbClr val="67AA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84" name="Freeform 135">
              <a:extLst>
                <a:ext uri="{FF2B5EF4-FFF2-40B4-BE49-F238E27FC236}">
                  <a16:creationId xmlns:a16="http://schemas.microsoft.com/office/drawing/2014/main" id="{4E5C5713-21AB-424A-BC6F-A60356959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487"/>
              <a:ext cx="169" cy="9"/>
            </a:xfrm>
            <a:custGeom>
              <a:avLst/>
              <a:gdLst>
                <a:gd name="T0" fmla="*/ 0 w 45"/>
                <a:gd name="T1" fmla="*/ 5 h 4"/>
                <a:gd name="T2" fmla="*/ 83 w 45"/>
                <a:gd name="T3" fmla="*/ 0 h 4"/>
                <a:gd name="T4" fmla="*/ 169 w 45"/>
                <a:gd name="T5" fmla="*/ 5 h 4"/>
                <a:gd name="T6" fmla="*/ 169 w 45"/>
                <a:gd name="T7" fmla="*/ 7 h 4"/>
                <a:gd name="T8" fmla="*/ 0 w 45"/>
                <a:gd name="T9" fmla="*/ 7 h 4"/>
                <a:gd name="T10" fmla="*/ 0 w 45"/>
                <a:gd name="T11" fmla="*/ 5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4">
                  <a:moveTo>
                    <a:pt x="0" y="2"/>
                  </a:moveTo>
                  <a:cubicBezTo>
                    <a:pt x="7" y="1"/>
                    <a:pt x="14" y="0"/>
                    <a:pt x="22" y="0"/>
                  </a:cubicBezTo>
                  <a:cubicBezTo>
                    <a:pt x="30" y="0"/>
                    <a:pt x="38" y="1"/>
                    <a:pt x="45" y="2"/>
                  </a:cubicBezTo>
                  <a:cubicBezTo>
                    <a:pt x="45" y="4"/>
                    <a:pt x="45" y="1"/>
                    <a:pt x="45" y="3"/>
                  </a:cubicBezTo>
                  <a:cubicBezTo>
                    <a:pt x="31" y="4"/>
                    <a:pt x="15" y="4"/>
                    <a:pt x="0" y="3"/>
                  </a:cubicBezTo>
                  <a:cubicBezTo>
                    <a:pt x="0" y="1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85" name="Rectangle 136">
              <a:extLst>
                <a:ext uri="{FF2B5EF4-FFF2-40B4-BE49-F238E27FC236}">
                  <a16:creationId xmlns:a16="http://schemas.microsoft.com/office/drawing/2014/main" id="{367C0B8E-5D34-F94B-867B-4F0C756D9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1"/>
              <a:ext cx="4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86" name="Oval 137">
              <a:extLst>
                <a:ext uri="{FF2B5EF4-FFF2-40B4-BE49-F238E27FC236}">
                  <a16:creationId xmlns:a16="http://schemas.microsoft.com/office/drawing/2014/main" id="{1208F1E6-15F6-3A40-B186-5CCEB1212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" y="2456"/>
              <a:ext cx="4" cy="1"/>
            </a:xfrm>
            <a:prstGeom prst="ellipse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</p:grpSp>
      <p:graphicFrame>
        <p:nvGraphicFramePr>
          <p:cNvPr id="911498" name="Object 138">
            <a:extLst>
              <a:ext uri="{FF2B5EF4-FFF2-40B4-BE49-F238E27FC236}">
                <a16:creationId xmlns:a16="http://schemas.microsoft.com/office/drawing/2014/main" id="{A2AE7A37-E83F-384C-9BD0-C41F3A8B5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0989" y="4048126"/>
          <a:ext cx="3397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" name="CorelDRAW" r:id="rId16" imgW="1016000" imgH="711200" progId="CorelDRAW.Graphic.12">
                  <p:embed/>
                </p:oleObj>
              </mc:Choice>
              <mc:Fallback>
                <p:oleObj name="CorelDRAW" r:id="rId16" imgW="1016000" imgH="711200" progId="CorelDRAW.Graphic.12">
                  <p:embed/>
                  <p:pic>
                    <p:nvPicPr>
                      <p:cNvPr id="911498" name="Object 138">
                        <a:extLst>
                          <a:ext uri="{FF2B5EF4-FFF2-40B4-BE49-F238E27FC236}">
                            <a16:creationId xmlns:a16="http://schemas.microsoft.com/office/drawing/2014/main" id="{A2AE7A37-E83F-384C-9BD0-C41F3A8B5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9" y="4048126"/>
                        <a:ext cx="3397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1499" name="Group 139">
            <a:extLst>
              <a:ext uri="{FF2B5EF4-FFF2-40B4-BE49-F238E27FC236}">
                <a16:creationId xmlns:a16="http://schemas.microsoft.com/office/drawing/2014/main" id="{F83E479A-B430-474D-A1E7-1157366E5A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14813" y="4081463"/>
            <a:ext cx="360362" cy="241300"/>
            <a:chOff x="3987" y="2432"/>
            <a:chExt cx="185" cy="69"/>
          </a:xfrm>
        </p:grpSpPr>
        <p:sp>
          <p:nvSpPr>
            <p:cNvPr id="26665" name="AutoShape 140">
              <a:extLst>
                <a:ext uri="{FF2B5EF4-FFF2-40B4-BE49-F238E27FC236}">
                  <a16:creationId xmlns:a16="http://schemas.microsoft.com/office/drawing/2014/main" id="{E72BCD3C-4A13-4543-AC9C-11F6DE5963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87" y="2432"/>
              <a:ext cx="185" cy="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66" name="Rectangle 141">
              <a:extLst>
                <a:ext uri="{FF2B5EF4-FFF2-40B4-BE49-F238E27FC236}">
                  <a16:creationId xmlns:a16="http://schemas.microsoft.com/office/drawing/2014/main" id="{812F6037-1D04-2D40-9A6F-4712BE39C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2473"/>
              <a:ext cx="37" cy="1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67" name="Rectangle 142">
              <a:extLst>
                <a:ext uri="{FF2B5EF4-FFF2-40B4-BE49-F238E27FC236}">
                  <a16:creationId xmlns:a16="http://schemas.microsoft.com/office/drawing/2014/main" id="{FB8A4941-DD42-AB42-8010-721F8F182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" y="2470"/>
              <a:ext cx="41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68" name="Freeform 143">
              <a:extLst>
                <a:ext uri="{FF2B5EF4-FFF2-40B4-BE49-F238E27FC236}">
                  <a16:creationId xmlns:a16="http://schemas.microsoft.com/office/drawing/2014/main" id="{55E62E48-9A90-D44D-95AA-9B327AE66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2473"/>
              <a:ext cx="41" cy="1"/>
            </a:xfrm>
            <a:custGeom>
              <a:avLst/>
              <a:gdLst>
                <a:gd name="T0" fmla="*/ 0 w 11"/>
                <a:gd name="T1" fmla="*/ 0 h 1"/>
                <a:gd name="T2" fmla="*/ 41 w 11"/>
                <a:gd name="T3" fmla="*/ 0 h 1"/>
                <a:gd name="T4" fmla="*/ 41 w 11"/>
                <a:gd name="T5" fmla="*/ 0 h 1"/>
                <a:gd name="T6" fmla="*/ 4 w 11"/>
                <a:gd name="T7" fmla="*/ 0 h 1"/>
                <a:gd name="T8" fmla="*/ 0 w 1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1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69" name="Line 144">
              <a:extLst>
                <a:ext uri="{FF2B5EF4-FFF2-40B4-BE49-F238E27FC236}">
                  <a16:creationId xmlns:a16="http://schemas.microsoft.com/office/drawing/2014/main" id="{A37C8BCE-6792-8C49-BF71-4CF6FFF8EE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4" y="2473"/>
              <a:ext cx="37" cy="1"/>
            </a:xfrm>
            <a:prstGeom prst="line">
              <a:avLst/>
            </a:prstGeom>
            <a:noFill/>
            <a:ln w="0">
              <a:solidFill>
                <a:srgbClr val="66BE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70" name="Line 145">
              <a:extLst>
                <a:ext uri="{FF2B5EF4-FFF2-40B4-BE49-F238E27FC236}">
                  <a16:creationId xmlns:a16="http://schemas.microsoft.com/office/drawing/2014/main" id="{35C34B48-2B1D-A345-B175-6A4B5FACA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4" y="2473"/>
              <a:ext cx="37" cy="1"/>
            </a:xfrm>
            <a:prstGeom prst="line">
              <a:avLst/>
            </a:prstGeom>
            <a:noFill/>
            <a:ln w="0">
              <a:solidFill>
                <a:srgbClr val="66BE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71" name="Rectangle 146">
              <a:extLst>
                <a:ext uri="{FF2B5EF4-FFF2-40B4-BE49-F238E27FC236}">
                  <a16:creationId xmlns:a16="http://schemas.microsoft.com/office/drawing/2014/main" id="{745DB2B0-B06C-ED4A-AC21-D5593DD07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24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72" name="Rectangle 147">
              <a:extLst>
                <a:ext uri="{FF2B5EF4-FFF2-40B4-BE49-F238E27FC236}">
                  <a16:creationId xmlns:a16="http://schemas.microsoft.com/office/drawing/2014/main" id="{382BCE74-C818-BB49-8F68-A73662BB4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73" name="Rectangle 148">
              <a:extLst>
                <a:ext uri="{FF2B5EF4-FFF2-40B4-BE49-F238E27FC236}">
                  <a16:creationId xmlns:a16="http://schemas.microsoft.com/office/drawing/2014/main" id="{84FB3025-868E-3E48-9C82-65278B07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8"/>
              <a:ext cx="4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74" name="Rectangle 149">
              <a:extLst>
                <a:ext uri="{FF2B5EF4-FFF2-40B4-BE49-F238E27FC236}">
                  <a16:creationId xmlns:a16="http://schemas.microsoft.com/office/drawing/2014/main" id="{BF36117E-1452-6748-8A5A-DF6DAEC25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" y="2461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75" name="Freeform 150">
              <a:extLst>
                <a:ext uri="{FF2B5EF4-FFF2-40B4-BE49-F238E27FC236}">
                  <a16:creationId xmlns:a16="http://schemas.microsoft.com/office/drawing/2014/main" id="{46057FBF-A7C7-7042-9717-948CF18B4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" y="2461"/>
              <a:ext cx="8" cy="1"/>
            </a:xfrm>
            <a:custGeom>
              <a:avLst/>
              <a:gdLst>
                <a:gd name="T0" fmla="*/ 8 w 2"/>
                <a:gd name="T1" fmla="*/ 0 h 1"/>
                <a:gd name="T2" fmla="*/ 0 w 2"/>
                <a:gd name="T3" fmla="*/ 0 h 1"/>
                <a:gd name="T4" fmla="*/ 4 w 2"/>
                <a:gd name="T5" fmla="*/ 0 h 1"/>
                <a:gd name="T6" fmla="*/ 4 w 2"/>
                <a:gd name="T7" fmla="*/ 0 h 1"/>
                <a:gd name="T8" fmla="*/ 8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76" name="Rectangle 151">
              <a:extLst>
                <a:ext uri="{FF2B5EF4-FFF2-40B4-BE49-F238E27FC236}">
                  <a16:creationId xmlns:a16="http://schemas.microsoft.com/office/drawing/2014/main" id="{D5767196-F93F-6745-AE1E-963A11325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58"/>
              <a:ext cx="8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77" name="Freeform 152">
              <a:extLst>
                <a:ext uri="{FF2B5EF4-FFF2-40B4-BE49-F238E27FC236}">
                  <a16:creationId xmlns:a16="http://schemas.microsoft.com/office/drawing/2014/main" id="{5CFD7920-A02C-7142-B5E7-FBAC9D02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noFill/>
            <a:ln w="0">
              <a:solidFill>
                <a:srgbClr val="67AA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78" name="Freeform 153">
              <a:extLst>
                <a:ext uri="{FF2B5EF4-FFF2-40B4-BE49-F238E27FC236}">
                  <a16:creationId xmlns:a16="http://schemas.microsoft.com/office/drawing/2014/main" id="{B3C75461-2E7A-7B4A-B20F-06FC832B0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6EAF9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79" name="Freeform 154">
              <a:extLst>
                <a:ext uri="{FF2B5EF4-FFF2-40B4-BE49-F238E27FC236}">
                  <a16:creationId xmlns:a16="http://schemas.microsoft.com/office/drawing/2014/main" id="{2FB3F414-8B28-4845-860D-3A4DA873A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74B39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0" name="Freeform 155">
              <a:extLst>
                <a:ext uri="{FF2B5EF4-FFF2-40B4-BE49-F238E27FC236}">
                  <a16:creationId xmlns:a16="http://schemas.microsoft.com/office/drawing/2014/main" id="{13F8FA11-DFCA-584B-ADB9-E1B2FB2B5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7BB8A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1" name="Freeform 156">
              <a:extLst>
                <a:ext uri="{FF2B5EF4-FFF2-40B4-BE49-F238E27FC236}">
                  <a16:creationId xmlns:a16="http://schemas.microsoft.com/office/drawing/2014/main" id="{D3443D12-0D10-A247-983E-E467AA92E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83BD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2" name="Freeform 157">
              <a:extLst>
                <a:ext uri="{FF2B5EF4-FFF2-40B4-BE49-F238E27FC236}">
                  <a16:creationId xmlns:a16="http://schemas.microsoft.com/office/drawing/2014/main" id="{5C2CC1F5-AE54-E044-8A66-8DD383110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8AC2A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3" name="Freeform 158">
              <a:extLst>
                <a:ext uri="{FF2B5EF4-FFF2-40B4-BE49-F238E27FC236}">
                  <a16:creationId xmlns:a16="http://schemas.microsoft.com/office/drawing/2014/main" id="{32633227-94F7-4B43-A4A0-343200084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94C8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4" name="Freeform 159">
              <a:extLst>
                <a:ext uri="{FF2B5EF4-FFF2-40B4-BE49-F238E27FC236}">
                  <a16:creationId xmlns:a16="http://schemas.microsoft.com/office/drawing/2014/main" id="{F1FF58F6-EE67-9740-964B-55AF9B03E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9DCEB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5" name="Freeform 160">
              <a:extLst>
                <a:ext uri="{FF2B5EF4-FFF2-40B4-BE49-F238E27FC236}">
                  <a16:creationId xmlns:a16="http://schemas.microsoft.com/office/drawing/2014/main" id="{5449F700-D0FD-CF42-A145-8E0241CCE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A6D3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6" name="Freeform 161">
              <a:extLst>
                <a:ext uri="{FF2B5EF4-FFF2-40B4-BE49-F238E27FC236}">
                  <a16:creationId xmlns:a16="http://schemas.microsoft.com/office/drawing/2014/main" id="{1D4B6198-D5BA-0548-B373-FAB4F623D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B1DA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7" name="Freeform 162">
              <a:extLst>
                <a:ext uri="{FF2B5EF4-FFF2-40B4-BE49-F238E27FC236}">
                  <a16:creationId xmlns:a16="http://schemas.microsoft.com/office/drawing/2014/main" id="{01096261-E7D1-F945-A41E-B62F72CE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0">
              <a:solidFill>
                <a:srgbClr val="BBE0D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8" name="Freeform 163">
              <a:extLst>
                <a:ext uri="{FF2B5EF4-FFF2-40B4-BE49-F238E27FC236}">
                  <a16:creationId xmlns:a16="http://schemas.microsoft.com/office/drawing/2014/main" id="{53C198AA-32E6-7847-9DC7-8F7C05C02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51"/>
              <a:ext cx="4" cy="5"/>
            </a:xfrm>
            <a:custGeom>
              <a:avLst/>
              <a:gdLst>
                <a:gd name="T0" fmla="*/ 0 w 1"/>
                <a:gd name="T1" fmla="*/ 5 h 2"/>
                <a:gd name="T2" fmla="*/ 0 w 1"/>
                <a:gd name="T3" fmla="*/ 3 h 2"/>
                <a:gd name="T4" fmla="*/ 4 w 1"/>
                <a:gd name="T5" fmla="*/ 0 h 2"/>
                <a:gd name="T6" fmla="*/ 4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1"/>
                  </a:ln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noFill/>
            <a:ln w="0">
              <a:solidFill>
                <a:srgbClr val="C5E6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689" name="Rectangle 164">
              <a:extLst>
                <a:ext uri="{FF2B5EF4-FFF2-40B4-BE49-F238E27FC236}">
                  <a16:creationId xmlns:a16="http://schemas.microsoft.com/office/drawing/2014/main" id="{A628214B-6563-2E4A-A84E-7C2BE89DE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2484"/>
              <a:ext cx="15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0" name="Rectangle 165">
              <a:extLst>
                <a:ext uri="{FF2B5EF4-FFF2-40B4-BE49-F238E27FC236}">
                  <a16:creationId xmlns:a16="http://schemas.microsoft.com/office/drawing/2014/main" id="{40F36087-4F64-7D4E-9BDE-D970B6934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84"/>
              <a:ext cx="93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1" name="Rectangle 166">
              <a:extLst>
                <a:ext uri="{FF2B5EF4-FFF2-40B4-BE49-F238E27FC236}">
                  <a16:creationId xmlns:a16="http://schemas.microsoft.com/office/drawing/2014/main" id="{D8223FF4-2A8E-864E-9C83-3FB59E129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49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2" name="Rectangle 167">
              <a:extLst>
                <a:ext uri="{FF2B5EF4-FFF2-40B4-BE49-F238E27FC236}">
                  <a16:creationId xmlns:a16="http://schemas.microsoft.com/office/drawing/2014/main" id="{16F6A5A0-BE64-1948-865C-D0672D87F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7" y="2480"/>
              <a:ext cx="1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3" name="Rectangle 168">
              <a:extLst>
                <a:ext uri="{FF2B5EF4-FFF2-40B4-BE49-F238E27FC236}">
                  <a16:creationId xmlns:a16="http://schemas.microsoft.com/office/drawing/2014/main" id="{7A6B60A6-D177-C440-AF8F-7B831E104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82"/>
              <a:ext cx="2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4" name="Rectangle 169">
              <a:extLst>
                <a:ext uri="{FF2B5EF4-FFF2-40B4-BE49-F238E27FC236}">
                  <a16:creationId xmlns:a16="http://schemas.microsoft.com/office/drawing/2014/main" id="{BE028DE4-5ECF-9147-9A33-56B60F395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5"/>
              <a:ext cx="11" cy="8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5" name="Rectangle 170">
              <a:extLst>
                <a:ext uri="{FF2B5EF4-FFF2-40B4-BE49-F238E27FC236}">
                  <a16:creationId xmlns:a16="http://schemas.microsoft.com/office/drawing/2014/main" id="{41177519-5DB5-A24A-A1DF-18DDEF31B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473"/>
              <a:ext cx="11" cy="1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6" name="Rectangle 171">
              <a:extLst>
                <a:ext uri="{FF2B5EF4-FFF2-40B4-BE49-F238E27FC236}">
                  <a16:creationId xmlns:a16="http://schemas.microsoft.com/office/drawing/2014/main" id="{131FDE2F-71BE-A245-AB72-1FDBF3D27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77"/>
              <a:ext cx="23" cy="3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7" name="Rectangle 172">
              <a:extLst>
                <a:ext uri="{FF2B5EF4-FFF2-40B4-BE49-F238E27FC236}">
                  <a16:creationId xmlns:a16="http://schemas.microsoft.com/office/drawing/2014/main" id="{59320FB3-DE9B-2041-AC5E-7B6AE8F1E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480"/>
              <a:ext cx="2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8" name="Rectangle 173">
              <a:extLst>
                <a:ext uri="{FF2B5EF4-FFF2-40B4-BE49-F238E27FC236}">
                  <a16:creationId xmlns:a16="http://schemas.microsoft.com/office/drawing/2014/main" id="{3A9EF0A5-2B37-8D44-B576-3595B6252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2465"/>
              <a:ext cx="19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699" name="Rectangle 174">
              <a:extLst>
                <a:ext uri="{FF2B5EF4-FFF2-40B4-BE49-F238E27FC236}">
                  <a16:creationId xmlns:a16="http://schemas.microsoft.com/office/drawing/2014/main" id="{376CC6CF-86F0-F540-9274-4D0FB3DC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465"/>
              <a:ext cx="14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0" name="Rectangle 175">
              <a:extLst>
                <a:ext uri="{FF2B5EF4-FFF2-40B4-BE49-F238E27FC236}">
                  <a16:creationId xmlns:a16="http://schemas.microsoft.com/office/drawing/2014/main" id="{5D2AFAC3-A268-2147-A544-422C40868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2461"/>
              <a:ext cx="8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1" name="Rectangle 176">
              <a:extLst>
                <a:ext uri="{FF2B5EF4-FFF2-40B4-BE49-F238E27FC236}">
                  <a16:creationId xmlns:a16="http://schemas.microsoft.com/office/drawing/2014/main" id="{E4015153-62BD-2749-B7B8-1F17D93BE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56"/>
              <a:ext cx="11" cy="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2" name="Freeform 177">
              <a:extLst>
                <a:ext uri="{FF2B5EF4-FFF2-40B4-BE49-F238E27FC236}">
                  <a16:creationId xmlns:a16="http://schemas.microsoft.com/office/drawing/2014/main" id="{0F0AE274-B23B-A345-9FCF-0A5AC1BD9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2437"/>
              <a:ext cx="3" cy="5"/>
            </a:xfrm>
            <a:custGeom>
              <a:avLst/>
              <a:gdLst>
                <a:gd name="T0" fmla="*/ 3 w 1"/>
                <a:gd name="T1" fmla="*/ 5 h 2"/>
                <a:gd name="T2" fmla="*/ 0 w 1"/>
                <a:gd name="T3" fmla="*/ 5 h 2"/>
                <a:gd name="T4" fmla="*/ 0 w 1"/>
                <a:gd name="T5" fmla="*/ 0 h 2"/>
                <a:gd name="T6" fmla="*/ 3 w 1"/>
                <a:gd name="T7" fmla="*/ 0 h 2"/>
                <a:gd name="T8" fmla="*/ 3 w 1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cubicBezTo>
                    <a:pt x="0" y="0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03" name="Oval 178">
              <a:extLst>
                <a:ext uri="{FF2B5EF4-FFF2-40B4-BE49-F238E27FC236}">
                  <a16:creationId xmlns:a16="http://schemas.microsoft.com/office/drawing/2014/main" id="{573BD5FF-EBA3-7947-ACD9-96ABB2E27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2437"/>
              <a:ext cx="3" cy="2"/>
            </a:xfrm>
            <a:prstGeom prst="ellipse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4" name="Rectangle 179">
              <a:extLst>
                <a:ext uri="{FF2B5EF4-FFF2-40B4-BE49-F238E27FC236}">
                  <a16:creationId xmlns:a16="http://schemas.microsoft.com/office/drawing/2014/main" id="{DCDB61A7-BD73-6B45-BB29-8CF3547F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9" y="2444"/>
              <a:ext cx="19" cy="38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5" name="Freeform 180">
              <a:extLst>
                <a:ext uri="{FF2B5EF4-FFF2-40B4-BE49-F238E27FC236}">
                  <a16:creationId xmlns:a16="http://schemas.microsoft.com/office/drawing/2014/main" id="{89336CE6-29C9-3C4E-874E-9CD613761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442"/>
              <a:ext cx="19" cy="4"/>
            </a:xfrm>
            <a:custGeom>
              <a:avLst/>
              <a:gdLst>
                <a:gd name="T0" fmla="*/ 19 w 5"/>
                <a:gd name="T1" fmla="*/ 4 h 2"/>
                <a:gd name="T2" fmla="*/ 0 w 5"/>
                <a:gd name="T3" fmla="*/ 4 h 2"/>
                <a:gd name="T4" fmla="*/ 4 w 5"/>
                <a:gd name="T5" fmla="*/ 0 h 2"/>
                <a:gd name="T6" fmla="*/ 15 w 5"/>
                <a:gd name="T7" fmla="*/ 0 h 2"/>
                <a:gd name="T8" fmla="*/ 19 w 5"/>
                <a:gd name="T9" fmla="*/ 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0" y="2"/>
                  </a:lnTo>
                  <a:cubicBezTo>
                    <a:pt x="0" y="1"/>
                    <a:pt x="1" y="0"/>
                    <a:pt x="1" y="0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06" name="Rectangle 181">
              <a:extLst>
                <a:ext uri="{FF2B5EF4-FFF2-40B4-BE49-F238E27FC236}">
                  <a16:creationId xmlns:a16="http://schemas.microsoft.com/office/drawing/2014/main" id="{3983FFF0-FD5C-F14D-95ED-8D1F4656F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" y="2465"/>
              <a:ext cx="15" cy="17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7" name="Freeform 182">
              <a:extLst>
                <a:ext uri="{FF2B5EF4-FFF2-40B4-BE49-F238E27FC236}">
                  <a16:creationId xmlns:a16="http://schemas.microsoft.com/office/drawing/2014/main" id="{C22D88BE-67B9-4845-B7EC-09753CD22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2463"/>
              <a:ext cx="15" cy="2"/>
            </a:xfrm>
            <a:custGeom>
              <a:avLst/>
              <a:gdLst>
                <a:gd name="T0" fmla="*/ 15 w 4"/>
                <a:gd name="T1" fmla="*/ 2 h 1"/>
                <a:gd name="T2" fmla="*/ 0 w 4"/>
                <a:gd name="T3" fmla="*/ 2 h 1"/>
                <a:gd name="T4" fmla="*/ 4 w 4"/>
                <a:gd name="T5" fmla="*/ 0 h 1"/>
                <a:gd name="T6" fmla="*/ 11 w 4"/>
                <a:gd name="T7" fmla="*/ 0 h 1"/>
                <a:gd name="T8" fmla="*/ 15 w 4"/>
                <a:gd name="T9" fmla="*/ 2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0" y="1"/>
                  </a:lnTo>
                  <a:cubicBezTo>
                    <a:pt x="0" y="1"/>
                    <a:pt x="1" y="0"/>
                    <a:pt x="1" y="0"/>
                  </a:cubicBezTo>
                  <a:lnTo>
                    <a:pt x="3" y="0"/>
                  </a:ln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08" name="Rectangle 183">
              <a:extLst>
                <a:ext uri="{FF2B5EF4-FFF2-40B4-BE49-F238E27FC236}">
                  <a16:creationId xmlns:a16="http://schemas.microsoft.com/office/drawing/2014/main" id="{55CB7C52-2665-2746-85A7-AFF61644C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461"/>
              <a:ext cx="12" cy="2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09" name="Freeform 184">
              <a:extLst>
                <a:ext uri="{FF2B5EF4-FFF2-40B4-BE49-F238E27FC236}">
                  <a16:creationId xmlns:a16="http://schemas.microsoft.com/office/drawing/2014/main" id="{814F49E6-862E-324B-941B-FD66B94F3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" y="2458"/>
              <a:ext cx="12" cy="3"/>
            </a:xfrm>
            <a:custGeom>
              <a:avLst/>
              <a:gdLst>
                <a:gd name="T0" fmla="*/ 12 w 3"/>
                <a:gd name="T1" fmla="*/ 3 h 1"/>
                <a:gd name="T2" fmla="*/ 0 w 3"/>
                <a:gd name="T3" fmla="*/ 3 h 1"/>
                <a:gd name="T4" fmla="*/ 4 w 3"/>
                <a:gd name="T5" fmla="*/ 0 h 1"/>
                <a:gd name="T6" fmla="*/ 8 w 3"/>
                <a:gd name="T7" fmla="*/ 0 h 1"/>
                <a:gd name="T8" fmla="*/ 12 w 3"/>
                <a:gd name="T9" fmla="*/ 3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1"/>
                  </a:lnTo>
                  <a:cubicBezTo>
                    <a:pt x="0" y="1"/>
                    <a:pt x="0" y="1"/>
                    <a:pt x="1" y="0"/>
                  </a:cubicBezTo>
                  <a:lnTo>
                    <a:pt x="2" y="0"/>
                  </a:ln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10" name="Rectangle 185">
              <a:extLst>
                <a:ext uri="{FF2B5EF4-FFF2-40B4-BE49-F238E27FC236}">
                  <a16:creationId xmlns:a16="http://schemas.microsoft.com/office/drawing/2014/main" id="{DE6B2DDA-C2A6-5042-A068-D79518E0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2461"/>
              <a:ext cx="3" cy="4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1" name="Freeform 186">
              <a:extLst>
                <a:ext uri="{FF2B5EF4-FFF2-40B4-BE49-F238E27FC236}">
                  <a16:creationId xmlns:a16="http://schemas.microsoft.com/office/drawing/2014/main" id="{0B8801BA-DADB-5541-B393-8CA2A8FDB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" y="2461"/>
              <a:ext cx="4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4 w 1"/>
                <a:gd name="T5" fmla="*/ 4 h 2"/>
                <a:gd name="T6" fmla="*/ 4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12" name="Freeform 187">
              <a:extLst>
                <a:ext uri="{FF2B5EF4-FFF2-40B4-BE49-F238E27FC236}">
                  <a16:creationId xmlns:a16="http://schemas.microsoft.com/office/drawing/2014/main" id="{06AD477C-C3D6-574A-B45D-94F446569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437"/>
              <a:ext cx="8" cy="45"/>
            </a:xfrm>
            <a:custGeom>
              <a:avLst/>
              <a:gdLst>
                <a:gd name="T0" fmla="*/ 8 w 2"/>
                <a:gd name="T1" fmla="*/ 45 h 19"/>
                <a:gd name="T2" fmla="*/ 0 w 2"/>
                <a:gd name="T3" fmla="*/ 45 h 19"/>
                <a:gd name="T4" fmla="*/ 0 w 2"/>
                <a:gd name="T5" fmla="*/ 0 h 19"/>
                <a:gd name="T6" fmla="*/ 8 w 2"/>
                <a:gd name="T7" fmla="*/ 0 h 19"/>
                <a:gd name="T8" fmla="*/ 8 w 2"/>
                <a:gd name="T9" fmla="*/ 4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9">
                  <a:moveTo>
                    <a:pt x="2" y="19"/>
                  </a:moveTo>
                  <a:lnTo>
                    <a:pt x="0" y="19"/>
                  </a:lnTo>
                  <a:cubicBezTo>
                    <a:pt x="0" y="13"/>
                    <a:pt x="0" y="6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lnTo>
                    <a:pt x="2" y="19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13" name="Rectangle 188">
              <a:extLst>
                <a:ext uri="{FF2B5EF4-FFF2-40B4-BE49-F238E27FC236}">
                  <a16:creationId xmlns:a16="http://schemas.microsoft.com/office/drawing/2014/main" id="{CBF29756-EE88-7F4C-8F5B-E53A23356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8" y="2473"/>
              <a:ext cx="7" cy="9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4" name="Rectangle 189">
              <a:extLst>
                <a:ext uri="{FF2B5EF4-FFF2-40B4-BE49-F238E27FC236}">
                  <a16:creationId xmlns:a16="http://schemas.microsoft.com/office/drawing/2014/main" id="{643B84A0-6C87-4B43-88E1-F694180E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1"/>
              <a:ext cx="4" cy="5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5" name="Rectangle 190">
              <a:extLst>
                <a:ext uri="{FF2B5EF4-FFF2-40B4-BE49-F238E27FC236}">
                  <a16:creationId xmlns:a16="http://schemas.microsoft.com/office/drawing/2014/main" id="{0A6AC727-254B-2244-9334-7EE1C0949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3"/>
              <a:ext cx="4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6" name="Rectangle 191">
              <a:extLst>
                <a:ext uri="{FF2B5EF4-FFF2-40B4-BE49-F238E27FC236}">
                  <a16:creationId xmlns:a16="http://schemas.microsoft.com/office/drawing/2014/main" id="{45C84206-5154-7947-97DD-5B7461913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56"/>
              <a:ext cx="11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7" name="Rectangle 192">
              <a:extLst>
                <a:ext uri="{FF2B5EF4-FFF2-40B4-BE49-F238E27FC236}">
                  <a16:creationId xmlns:a16="http://schemas.microsoft.com/office/drawing/2014/main" id="{F0D18A4E-C9FC-BC46-806E-064EC09DF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5"/>
              <a:ext cx="1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8" name="Rectangle 193">
              <a:extLst>
                <a:ext uri="{FF2B5EF4-FFF2-40B4-BE49-F238E27FC236}">
                  <a16:creationId xmlns:a16="http://schemas.microsoft.com/office/drawing/2014/main" id="{3795EF64-9B24-9940-9541-5FAFBD0B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468"/>
              <a:ext cx="15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19" name="Freeform 194">
              <a:extLst>
                <a:ext uri="{FF2B5EF4-FFF2-40B4-BE49-F238E27FC236}">
                  <a16:creationId xmlns:a16="http://schemas.microsoft.com/office/drawing/2014/main" id="{4A7335FA-E20A-A641-8735-AD5CF0237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" y="2456"/>
              <a:ext cx="4" cy="28"/>
            </a:xfrm>
            <a:custGeom>
              <a:avLst/>
              <a:gdLst>
                <a:gd name="T0" fmla="*/ 4 w 1"/>
                <a:gd name="T1" fmla="*/ 28 h 12"/>
                <a:gd name="T2" fmla="*/ 0 w 1"/>
                <a:gd name="T3" fmla="*/ 28 h 12"/>
                <a:gd name="T4" fmla="*/ 0 w 1"/>
                <a:gd name="T5" fmla="*/ 0 h 12"/>
                <a:gd name="T6" fmla="*/ 4 w 1"/>
                <a:gd name="T7" fmla="*/ 0 h 12"/>
                <a:gd name="T8" fmla="*/ 4 w 1"/>
                <a:gd name="T9" fmla="*/ 2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2">
                  <a:moveTo>
                    <a:pt x="1" y="12"/>
                  </a:moveTo>
                  <a:lnTo>
                    <a:pt x="0" y="12"/>
                  </a:lnTo>
                  <a:cubicBezTo>
                    <a:pt x="0" y="1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20" name="Rectangle 195">
              <a:extLst>
                <a:ext uri="{FF2B5EF4-FFF2-40B4-BE49-F238E27FC236}">
                  <a16:creationId xmlns:a16="http://schemas.microsoft.com/office/drawing/2014/main" id="{E9DCE15E-5660-6E4B-BBF9-D8FA8F97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2480"/>
              <a:ext cx="86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21" name="Rectangle 196">
              <a:extLst>
                <a:ext uri="{FF2B5EF4-FFF2-40B4-BE49-F238E27FC236}">
                  <a16:creationId xmlns:a16="http://schemas.microsoft.com/office/drawing/2014/main" id="{6C394103-3790-6344-8C58-5805557E5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82"/>
              <a:ext cx="93" cy="2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22" name="Line 197">
              <a:extLst>
                <a:ext uri="{FF2B5EF4-FFF2-40B4-BE49-F238E27FC236}">
                  <a16:creationId xmlns:a16="http://schemas.microsoft.com/office/drawing/2014/main" id="{C2525070-E739-2A4E-AB4A-A0560D67A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0" y="2482"/>
              <a:ext cx="1" cy="2"/>
            </a:xfrm>
            <a:prstGeom prst="line">
              <a:avLst/>
            </a:prstGeom>
            <a:noFill/>
            <a:ln w="0">
              <a:solidFill>
                <a:srgbClr val="67AA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23" name="Freeform 198">
              <a:extLst>
                <a:ext uri="{FF2B5EF4-FFF2-40B4-BE49-F238E27FC236}">
                  <a16:creationId xmlns:a16="http://schemas.microsoft.com/office/drawing/2014/main" id="{44E3A730-7163-3741-835B-97E500A98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487"/>
              <a:ext cx="169" cy="9"/>
            </a:xfrm>
            <a:custGeom>
              <a:avLst/>
              <a:gdLst>
                <a:gd name="T0" fmla="*/ 0 w 45"/>
                <a:gd name="T1" fmla="*/ 5 h 4"/>
                <a:gd name="T2" fmla="*/ 83 w 45"/>
                <a:gd name="T3" fmla="*/ 0 h 4"/>
                <a:gd name="T4" fmla="*/ 169 w 45"/>
                <a:gd name="T5" fmla="*/ 5 h 4"/>
                <a:gd name="T6" fmla="*/ 169 w 45"/>
                <a:gd name="T7" fmla="*/ 7 h 4"/>
                <a:gd name="T8" fmla="*/ 0 w 45"/>
                <a:gd name="T9" fmla="*/ 7 h 4"/>
                <a:gd name="T10" fmla="*/ 0 w 45"/>
                <a:gd name="T11" fmla="*/ 5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4">
                  <a:moveTo>
                    <a:pt x="0" y="2"/>
                  </a:moveTo>
                  <a:cubicBezTo>
                    <a:pt x="7" y="1"/>
                    <a:pt x="14" y="0"/>
                    <a:pt x="22" y="0"/>
                  </a:cubicBezTo>
                  <a:cubicBezTo>
                    <a:pt x="30" y="0"/>
                    <a:pt x="38" y="1"/>
                    <a:pt x="45" y="2"/>
                  </a:cubicBezTo>
                  <a:cubicBezTo>
                    <a:pt x="45" y="4"/>
                    <a:pt x="45" y="1"/>
                    <a:pt x="45" y="3"/>
                  </a:cubicBezTo>
                  <a:cubicBezTo>
                    <a:pt x="31" y="4"/>
                    <a:pt x="15" y="4"/>
                    <a:pt x="0" y="3"/>
                  </a:cubicBezTo>
                  <a:cubicBezTo>
                    <a:pt x="0" y="1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724" name="Rectangle 199">
              <a:extLst>
                <a:ext uri="{FF2B5EF4-FFF2-40B4-BE49-F238E27FC236}">
                  <a16:creationId xmlns:a16="http://schemas.microsoft.com/office/drawing/2014/main" id="{FC3C639C-4B85-054D-9423-EDF0731E6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451"/>
              <a:ext cx="4" cy="1"/>
            </a:xfrm>
            <a:prstGeom prst="rect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  <p:sp>
          <p:nvSpPr>
            <p:cNvPr id="26725" name="Oval 200">
              <a:extLst>
                <a:ext uri="{FF2B5EF4-FFF2-40B4-BE49-F238E27FC236}">
                  <a16:creationId xmlns:a16="http://schemas.microsoft.com/office/drawing/2014/main" id="{F8B01CED-F9C6-3A4E-AC5B-CD04428C7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" y="2456"/>
              <a:ext cx="4" cy="1"/>
            </a:xfrm>
            <a:prstGeom prst="ellipse">
              <a:avLst/>
            </a:prstGeom>
            <a:solidFill>
              <a:srgbClr val="D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ru-RU" sz="1800"/>
            </a:p>
          </p:txBody>
        </p:sp>
      </p:grpSp>
      <p:sp>
        <p:nvSpPr>
          <p:cNvPr id="911561" name="Line 201">
            <a:extLst>
              <a:ext uri="{FF2B5EF4-FFF2-40B4-BE49-F238E27FC236}">
                <a16:creationId xmlns:a16="http://schemas.microsoft.com/office/drawing/2014/main" id="{59173D3E-98DE-DF42-B38D-257B6540DB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4425" y="3144839"/>
            <a:ext cx="147638" cy="542925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62" name="Rectangle 202">
            <a:extLst>
              <a:ext uri="{FF2B5EF4-FFF2-40B4-BE49-F238E27FC236}">
                <a16:creationId xmlns:a16="http://schemas.microsoft.com/office/drawing/2014/main" id="{2C03CA17-B980-A948-9D3F-EF95F22BF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1" y="2103694"/>
            <a:ext cx="1474594" cy="1200330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911563" name="Rectangle 203">
            <a:extLst>
              <a:ext uri="{FF2B5EF4-FFF2-40B4-BE49-F238E27FC236}">
                <a16:creationId xmlns:a16="http://schemas.microsoft.com/office/drawing/2014/main" id="{DC3A4731-291D-1C40-A0E9-E86F3447C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40" y="2103695"/>
            <a:ext cx="1477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 dirty="0" err="1"/>
              <a:t>Геоэкологические</a:t>
            </a:r>
            <a:r>
              <a:rPr lang="ru-RU" altLang="ru-RU" sz="900" b="1" dirty="0"/>
              <a:t> риски</a:t>
            </a:r>
          </a:p>
          <a:p>
            <a:pPr algn="l" eaLnBrk="1" hangingPunct="1"/>
            <a:r>
              <a:rPr lang="ru-RU" altLang="ru-RU" sz="900" b="1" dirty="0"/>
              <a:t>Природные опасности</a:t>
            </a:r>
            <a:r>
              <a:rPr lang="ru-RU" altLang="ru-RU" sz="900" dirty="0"/>
              <a:t> </a:t>
            </a:r>
          </a:p>
          <a:p>
            <a:pPr algn="l" eaLnBrk="1" hangingPunct="1"/>
            <a:r>
              <a:rPr lang="ru-RU" altLang="ru-RU" sz="900" dirty="0"/>
              <a:t>- лесные пожары,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наводнения,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экстремальные </a:t>
            </a:r>
          </a:p>
          <a:p>
            <a:pPr algn="l" eaLnBrk="1" hangingPunct="1"/>
            <a:r>
              <a:rPr lang="ru-RU" altLang="ru-RU" sz="900" dirty="0"/>
              <a:t>  температуры</a:t>
            </a:r>
          </a:p>
          <a:p>
            <a:pPr algn="l" eaLnBrk="1" hangingPunct="1"/>
            <a:r>
              <a:rPr lang="ru-RU" altLang="ru-RU" sz="900" b="1" dirty="0"/>
              <a:t>Риски аварий и ЧС</a:t>
            </a:r>
          </a:p>
        </p:txBody>
      </p:sp>
      <p:sp>
        <p:nvSpPr>
          <p:cNvPr id="911564" name="Line 204">
            <a:extLst>
              <a:ext uri="{FF2B5EF4-FFF2-40B4-BE49-F238E27FC236}">
                <a16:creationId xmlns:a16="http://schemas.microsoft.com/office/drawing/2014/main" id="{E5553D39-BD63-BA4E-ABB7-CE28F092AB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9039" y="2606676"/>
            <a:ext cx="517525" cy="536575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65" name="Rectangle 205">
            <a:extLst>
              <a:ext uri="{FF2B5EF4-FFF2-40B4-BE49-F238E27FC236}">
                <a16:creationId xmlns:a16="http://schemas.microsoft.com/office/drawing/2014/main" id="{56E812D5-C4DE-3B47-8AF1-367807B4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596" y="765942"/>
            <a:ext cx="1684339" cy="1924575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66" name="Rectangle 206">
            <a:extLst>
              <a:ext uri="{FF2B5EF4-FFF2-40B4-BE49-F238E27FC236}">
                <a16:creationId xmlns:a16="http://schemas.microsoft.com/office/drawing/2014/main" id="{F725F2C2-4065-8D46-99FE-F8EE9DCF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723637"/>
            <a:ext cx="1925638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/>
              <a:t>Геоэкологические риски</a:t>
            </a:r>
          </a:p>
          <a:p>
            <a:pPr algn="l" eaLnBrk="1" hangingPunct="1"/>
            <a:r>
              <a:rPr lang="ru-RU" altLang="ru-RU" sz="900" b="1"/>
              <a:t>Геологические риски</a:t>
            </a:r>
          </a:p>
          <a:p>
            <a:pPr algn="l" eaLnBrk="1" hangingPunct="1"/>
            <a:r>
              <a:rPr lang="ru-RU" altLang="ru-RU" sz="900"/>
              <a:t>(неподтверждение запасов)</a:t>
            </a:r>
          </a:p>
          <a:p>
            <a:pPr algn="l" eaLnBrk="1" hangingPunct="1"/>
            <a:r>
              <a:rPr lang="ru-RU" altLang="ru-RU" sz="900" b="1"/>
              <a:t>Природные опасности</a:t>
            </a:r>
            <a:r>
              <a:rPr lang="ru-RU" altLang="ru-RU" sz="900"/>
              <a:t> </a:t>
            </a:r>
          </a:p>
          <a:p>
            <a:pPr algn="l" eaLnBrk="1" hangingPunct="1"/>
            <a:r>
              <a:rPr lang="ru-RU" altLang="ru-RU" sz="900"/>
              <a:t>- лесные пожары, </a:t>
            </a:r>
          </a:p>
          <a:p>
            <a:pPr algn="l" eaLnBrk="1" hangingPunct="1">
              <a:buFontTx/>
              <a:buChar char="-"/>
            </a:pPr>
            <a:r>
              <a:rPr lang="ru-RU" altLang="ru-RU" sz="900"/>
              <a:t> геокриология, </a:t>
            </a:r>
          </a:p>
          <a:p>
            <a:pPr algn="l" eaLnBrk="1" hangingPunct="1">
              <a:buFontTx/>
              <a:buChar char="-"/>
            </a:pPr>
            <a:r>
              <a:rPr lang="ru-RU" altLang="ru-RU" sz="900"/>
              <a:t> карст</a:t>
            </a:r>
          </a:p>
          <a:p>
            <a:pPr algn="l" eaLnBrk="1" hangingPunct="1"/>
            <a:r>
              <a:rPr lang="ru-RU" altLang="ru-RU" sz="900" b="1"/>
              <a:t>Риски аварий и ЧС</a:t>
            </a:r>
          </a:p>
          <a:p>
            <a:pPr algn="l" eaLnBrk="1" hangingPunct="1"/>
            <a:r>
              <a:rPr lang="ru-RU" altLang="ru-RU" sz="900" b="1"/>
              <a:t>Социальные риски</a:t>
            </a:r>
          </a:p>
          <a:p>
            <a:pPr algn="l" eaLnBrk="1" hangingPunct="1">
              <a:buFontTx/>
              <a:buChar char="-"/>
            </a:pPr>
            <a:r>
              <a:rPr lang="ru-RU" altLang="ru-RU" sz="900"/>
              <a:t> низкая мобильность </a:t>
            </a:r>
          </a:p>
          <a:p>
            <a:pPr algn="l" eaLnBrk="1" hangingPunct="1"/>
            <a:r>
              <a:rPr lang="ru-RU" altLang="ru-RU" sz="900"/>
              <a:t>  рабочей силы, </a:t>
            </a:r>
          </a:p>
          <a:p>
            <a:pPr algn="l" eaLnBrk="1" hangingPunct="1">
              <a:buFontTx/>
              <a:buChar char="-"/>
            </a:pPr>
            <a:r>
              <a:rPr lang="ru-RU" altLang="ru-RU" sz="900"/>
              <a:t> дефицит квалифици-</a:t>
            </a:r>
          </a:p>
          <a:p>
            <a:pPr algn="l" eaLnBrk="1" hangingPunct="1"/>
            <a:r>
              <a:rPr lang="ru-RU" altLang="ru-RU" sz="900"/>
              <a:t>  рованных кадров</a:t>
            </a:r>
          </a:p>
        </p:txBody>
      </p:sp>
      <p:sp>
        <p:nvSpPr>
          <p:cNvPr id="911567" name="Line 207">
            <a:extLst>
              <a:ext uri="{FF2B5EF4-FFF2-40B4-BE49-F238E27FC236}">
                <a16:creationId xmlns:a16="http://schemas.microsoft.com/office/drawing/2014/main" id="{935278D1-E154-1E41-89AB-ADFE70D503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59739" y="3740151"/>
            <a:ext cx="700087" cy="862013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68" name="Rectangle 208">
            <a:extLst>
              <a:ext uri="{FF2B5EF4-FFF2-40B4-BE49-F238E27FC236}">
                <a16:creationId xmlns:a16="http://schemas.microsoft.com/office/drawing/2014/main" id="{8BCC8CAF-F572-364F-A016-A8318DFF9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4799" y="2551114"/>
            <a:ext cx="1797051" cy="1334809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69" name="Rectangle 209">
            <a:extLst>
              <a:ext uri="{FF2B5EF4-FFF2-40B4-BE49-F238E27FC236}">
                <a16:creationId xmlns:a16="http://schemas.microsoft.com/office/drawing/2014/main" id="{7A5239C6-0E01-9E4A-A9D1-A3C29745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351" y="2518286"/>
            <a:ext cx="188277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 dirty="0" err="1"/>
              <a:t>Геоэкологические</a:t>
            </a:r>
            <a:r>
              <a:rPr lang="ru-RU" altLang="ru-RU" sz="900" b="1" dirty="0"/>
              <a:t> риски</a:t>
            </a:r>
          </a:p>
          <a:p>
            <a:pPr algn="l" eaLnBrk="1" hangingPunct="1"/>
            <a:r>
              <a:rPr lang="ru-RU" altLang="ru-RU" sz="900" b="1" dirty="0"/>
              <a:t>Природные опасности</a:t>
            </a:r>
            <a:r>
              <a:rPr lang="ru-RU" altLang="ru-RU" sz="900" dirty="0"/>
              <a:t> </a:t>
            </a:r>
          </a:p>
          <a:p>
            <a:pPr algn="l" eaLnBrk="1" hangingPunct="1"/>
            <a:r>
              <a:rPr lang="ru-RU" altLang="ru-RU" sz="900" dirty="0"/>
              <a:t>- сейсмика,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шторма,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цунами</a:t>
            </a:r>
          </a:p>
          <a:p>
            <a:pPr algn="l" eaLnBrk="1" hangingPunct="1"/>
            <a:r>
              <a:rPr lang="ru-RU" altLang="ru-RU" sz="900" b="1" dirty="0"/>
              <a:t>Риски аварий и ЧС</a:t>
            </a:r>
          </a:p>
          <a:p>
            <a:pPr algn="l" eaLnBrk="1" hangingPunct="1"/>
            <a:r>
              <a:rPr lang="ru-RU" altLang="ru-RU" sz="900" b="1" dirty="0"/>
              <a:t>Геополитические риски</a:t>
            </a:r>
          </a:p>
          <a:p>
            <a:pPr algn="l" eaLnBrk="1" hangingPunct="1"/>
            <a:r>
              <a:rPr lang="ru-RU" altLang="ru-RU" sz="900" b="1" dirty="0"/>
              <a:t>Геологические риски</a:t>
            </a:r>
          </a:p>
          <a:p>
            <a:pPr algn="l" eaLnBrk="1" hangingPunct="1"/>
            <a:r>
              <a:rPr lang="ru-RU" altLang="ru-RU" sz="900" dirty="0"/>
              <a:t>(</a:t>
            </a:r>
            <a:r>
              <a:rPr lang="ru-RU" altLang="ru-RU" sz="900" dirty="0" err="1"/>
              <a:t>неподтверждение</a:t>
            </a:r>
            <a:r>
              <a:rPr lang="ru-RU" altLang="ru-RU" sz="900" dirty="0"/>
              <a:t> запасов)</a:t>
            </a:r>
          </a:p>
        </p:txBody>
      </p:sp>
      <p:sp>
        <p:nvSpPr>
          <p:cNvPr id="911570" name="Line 210">
            <a:extLst>
              <a:ext uri="{FF2B5EF4-FFF2-40B4-BE49-F238E27FC236}">
                <a16:creationId xmlns:a16="http://schemas.microsoft.com/office/drawing/2014/main" id="{E1762AF7-4F37-2843-A823-35A33DFC30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432926" y="2265364"/>
            <a:ext cx="390525" cy="1431925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71" name="Rectangle 211">
            <a:extLst>
              <a:ext uri="{FF2B5EF4-FFF2-40B4-BE49-F238E27FC236}">
                <a16:creationId xmlns:a16="http://schemas.microsoft.com/office/drawing/2014/main" id="{72E088C2-70A0-4249-8606-8C2E94B8B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7" y="1271885"/>
            <a:ext cx="1528722" cy="983954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911572" name="Rectangle 212">
            <a:extLst>
              <a:ext uri="{FF2B5EF4-FFF2-40B4-BE49-F238E27FC236}">
                <a16:creationId xmlns:a16="http://schemas.microsoft.com/office/drawing/2014/main" id="{DDBDC38D-A657-0240-B8AF-57ABF3764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864" y="1324273"/>
            <a:ext cx="15890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 dirty="0"/>
              <a:t>Природные опасности</a:t>
            </a:r>
            <a:r>
              <a:rPr lang="ru-RU" altLang="ru-RU" sz="900" dirty="0"/>
              <a:t> </a:t>
            </a:r>
          </a:p>
          <a:p>
            <a:pPr algn="l" eaLnBrk="1" hangingPunct="1"/>
            <a:r>
              <a:rPr lang="ru-RU" altLang="ru-RU" sz="900" dirty="0"/>
              <a:t>- извержения вулканов,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сейсмика</a:t>
            </a:r>
          </a:p>
          <a:p>
            <a:pPr algn="l" eaLnBrk="1" hangingPunct="1"/>
            <a:r>
              <a:rPr lang="ru-RU" altLang="ru-RU" sz="900" b="1" dirty="0"/>
              <a:t>Социальные риски</a:t>
            </a:r>
          </a:p>
          <a:p>
            <a:pPr algn="l" eaLnBrk="1" hangingPunct="1"/>
            <a:r>
              <a:rPr lang="ru-RU" altLang="ru-RU" sz="900" dirty="0"/>
              <a:t>- дефицит </a:t>
            </a:r>
            <a:r>
              <a:rPr lang="ru-RU" altLang="ru-RU" sz="900" dirty="0" err="1"/>
              <a:t>квалифици</a:t>
            </a:r>
            <a:r>
              <a:rPr lang="ru-RU" altLang="ru-RU" sz="900" dirty="0"/>
              <a:t>-</a:t>
            </a:r>
          </a:p>
          <a:p>
            <a:pPr algn="l" eaLnBrk="1" hangingPunct="1"/>
            <a:r>
              <a:rPr lang="ru-RU" altLang="ru-RU" sz="900" dirty="0"/>
              <a:t>  </a:t>
            </a:r>
            <a:r>
              <a:rPr lang="ru-RU" altLang="ru-RU" sz="900" dirty="0" err="1"/>
              <a:t>рованных</a:t>
            </a:r>
            <a:r>
              <a:rPr lang="ru-RU" altLang="ru-RU" sz="900" dirty="0"/>
              <a:t> кадров</a:t>
            </a:r>
          </a:p>
        </p:txBody>
      </p:sp>
      <p:sp>
        <p:nvSpPr>
          <p:cNvPr id="911573" name="Line 213">
            <a:extLst>
              <a:ext uri="{FF2B5EF4-FFF2-40B4-BE49-F238E27FC236}">
                <a16:creationId xmlns:a16="http://schemas.microsoft.com/office/drawing/2014/main" id="{EC9A22B8-F1B2-E347-BAA9-F8B386CB4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2389" y="4843464"/>
            <a:ext cx="498475" cy="447675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74" name="Rectangle 214">
            <a:extLst>
              <a:ext uri="{FF2B5EF4-FFF2-40B4-BE49-F238E27FC236}">
                <a16:creationId xmlns:a16="http://schemas.microsoft.com/office/drawing/2014/main" id="{3AC35C2C-E931-2446-A7A5-F37AFF30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4037" y="4976814"/>
            <a:ext cx="1662113" cy="1200840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75" name="Rectangle 215">
            <a:extLst>
              <a:ext uri="{FF2B5EF4-FFF2-40B4-BE49-F238E27FC236}">
                <a16:creationId xmlns:a16="http://schemas.microsoft.com/office/drawing/2014/main" id="{E0AC4CFB-8CCB-524D-BABD-7CD788F13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9914" y="5063437"/>
            <a:ext cx="1589087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 dirty="0" err="1"/>
              <a:t>Геоэкологические</a:t>
            </a:r>
            <a:r>
              <a:rPr lang="ru-RU" altLang="ru-RU" sz="900" b="1" dirty="0"/>
              <a:t> риски</a:t>
            </a:r>
          </a:p>
          <a:p>
            <a:pPr algn="l" eaLnBrk="1" hangingPunct="1"/>
            <a:r>
              <a:rPr lang="ru-RU" altLang="ru-RU" sz="900" b="1" dirty="0"/>
              <a:t>Природные опасности</a:t>
            </a:r>
            <a:r>
              <a:rPr lang="ru-RU" altLang="ru-RU" sz="900" dirty="0"/>
              <a:t> </a:t>
            </a:r>
          </a:p>
          <a:p>
            <a:pPr algn="l" eaLnBrk="1" hangingPunct="1"/>
            <a:r>
              <a:rPr lang="ru-RU" altLang="ru-RU" sz="900" dirty="0"/>
              <a:t>- шторма,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цунами </a:t>
            </a:r>
          </a:p>
          <a:p>
            <a:pPr algn="l" eaLnBrk="1" hangingPunct="1"/>
            <a:r>
              <a:rPr lang="ru-RU" altLang="ru-RU" sz="900" b="1" dirty="0"/>
              <a:t>Внешнеэкономические риски</a:t>
            </a:r>
          </a:p>
          <a:p>
            <a:pPr algn="l" eaLnBrk="1" hangingPunct="1"/>
            <a:r>
              <a:rPr lang="ru-RU" altLang="ru-RU" sz="900" b="1" dirty="0"/>
              <a:t>Геополитические риски</a:t>
            </a:r>
          </a:p>
        </p:txBody>
      </p:sp>
      <p:sp>
        <p:nvSpPr>
          <p:cNvPr id="911576" name="Line 216">
            <a:extLst>
              <a:ext uri="{FF2B5EF4-FFF2-40B4-BE49-F238E27FC236}">
                <a16:creationId xmlns:a16="http://schemas.microsoft.com/office/drawing/2014/main" id="{8246EC52-48F0-594B-ABC2-E9F615A5873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0163" y="4516439"/>
            <a:ext cx="188912" cy="604837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77" name="Rectangle 217">
            <a:extLst>
              <a:ext uri="{FF2B5EF4-FFF2-40B4-BE49-F238E27FC236}">
                <a16:creationId xmlns:a16="http://schemas.microsoft.com/office/drawing/2014/main" id="{5B8DB555-5710-294E-88DC-6DC272861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899" y="5129212"/>
            <a:ext cx="2249489" cy="1116913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78" name="Rectangle 218">
            <a:extLst>
              <a:ext uri="{FF2B5EF4-FFF2-40B4-BE49-F238E27FC236}">
                <a16:creationId xmlns:a16="http://schemas.microsoft.com/office/drawing/2014/main" id="{B42F9877-1777-2C47-998A-7369E5071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4" y="5115825"/>
            <a:ext cx="219392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 dirty="0" err="1"/>
              <a:t>Геоэкологические</a:t>
            </a:r>
            <a:r>
              <a:rPr lang="ru-RU" altLang="ru-RU" sz="900" b="1" dirty="0"/>
              <a:t> риски</a:t>
            </a:r>
          </a:p>
          <a:p>
            <a:pPr algn="l" eaLnBrk="1" hangingPunct="1"/>
            <a:r>
              <a:rPr lang="ru-RU" altLang="ru-RU" sz="900" b="1" dirty="0"/>
              <a:t>Природные опасности</a:t>
            </a:r>
            <a:r>
              <a:rPr lang="ru-RU" altLang="ru-RU" sz="900" dirty="0"/>
              <a:t> (лесные пожары, сейсмика, эрозия почвы)</a:t>
            </a:r>
          </a:p>
          <a:p>
            <a:pPr algn="l" eaLnBrk="1" hangingPunct="1"/>
            <a:r>
              <a:rPr lang="ru-RU" altLang="ru-RU" sz="900" b="1" dirty="0"/>
              <a:t>Риски противоправных действий </a:t>
            </a:r>
            <a:r>
              <a:rPr lang="ru-RU" altLang="ru-RU" sz="900" dirty="0"/>
              <a:t>(диверсии, теракты, </a:t>
            </a:r>
            <a:r>
              <a:rPr lang="ru-RU" altLang="ru-RU" sz="900" dirty="0" err="1"/>
              <a:t>погран</a:t>
            </a:r>
            <a:r>
              <a:rPr lang="ru-RU" altLang="ru-RU" sz="900" dirty="0"/>
              <a:t>. споры)</a:t>
            </a:r>
          </a:p>
          <a:p>
            <a:pPr algn="l" eaLnBrk="1" hangingPunct="1"/>
            <a:r>
              <a:rPr lang="ru-RU" altLang="ru-RU" sz="900" b="1" dirty="0"/>
              <a:t>Социальные риски </a:t>
            </a:r>
            <a:r>
              <a:rPr lang="ru-RU" altLang="ru-RU" sz="900" dirty="0"/>
              <a:t>(межэтнические и межнациональные конфликты)</a:t>
            </a:r>
          </a:p>
        </p:txBody>
      </p:sp>
      <p:sp>
        <p:nvSpPr>
          <p:cNvPr id="911579" name="Line 219">
            <a:extLst>
              <a:ext uri="{FF2B5EF4-FFF2-40B4-BE49-F238E27FC236}">
                <a16:creationId xmlns:a16="http://schemas.microsoft.com/office/drawing/2014/main" id="{7FC45501-8BF8-9342-BF63-71396516CF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2050" y="4318000"/>
            <a:ext cx="742950" cy="53498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80" name="Rectangle 220">
            <a:extLst>
              <a:ext uri="{FF2B5EF4-FFF2-40B4-BE49-F238E27FC236}">
                <a16:creationId xmlns:a16="http://schemas.microsoft.com/office/drawing/2014/main" id="{A6149854-368A-F84B-A183-DDB5F0B0F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1" y="4931507"/>
            <a:ext cx="1631950" cy="742521"/>
          </a:xfrm>
          <a:prstGeom prst="rect">
            <a:avLst/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81" name="Rectangle 221">
            <a:extLst>
              <a:ext uri="{FF2B5EF4-FFF2-40B4-BE49-F238E27FC236}">
                <a16:creationId xmlns:a16="http://schemas.microsoft.com/office/drawing/2014/main" id="{29F6348B-E571-AF4E-BD7C-54AB22AB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889198"/>
            <a:ext cx="15890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ru-RU" altLang="ru-RU" sz="900" b="1" dirty="0" err="1"/>
              <a:t>Геоэкологические</a:t>
            </a:r>
            <a:r>
              <a:rPr lang="ru-RU" altLang="ru-RU" sz="900" b="1" dirty="0"/>
              <a:t> риски</a:t>
            </a:r>
          </a:p>
          <a:p>
            <a:pPr algn="l" eaLnBrk="1" hangingPunct="1"/>
            <a:r>
              <a:rPr lang="ru-RU" altLang="ru-RU" sz="900" b="1" dirty="0"/>
              <a:t>Природные опасности</a:t>
            </a:r>
            <a:r>
              <a:rPr lang="ru-RU" altLang="ru-RU" sz="900" dirty="0"/>
              <a:t> </a:t>
            </a:r>
          </a:p>
          <a:p>
            <a:pPr algn="l" eaLnBrk="1" hangingPunct="1"/>
            <a:r>
              <a:rPr lang="ru-RU" altLang="ru-RU" sz="900" dirty="0"/>
              <a:t>- лесные пожары, </a:t>
            </a:r>
          </a:p>
          <a:p>
            <a:pPr algn="l" eaLnBrk="1" hangingPunct="1">
              <a:buFontTx/>
              <a:buChar char="-"/>
            </a:pPr>
            <a:r>
              <a:rPr lang="ru-RU" altLang="ru-RU" sz="900" dirty="0"/>
              <a:t> сейсмика </a:t>
            </a:r>
          </a:p>
          <a:p>
            <a:pPr algn="l" eaLnBrk="1" hangingPunct="1"/>
            <a:r>
              <a:rPr lang="ru-RU" altLang="ru-RU" sz="900" b="1" dirty="0"/>
              <a:t>Риски аварий и ЧС</a:t>
            </a:r>
          </a:p>
        </p:txBody>
      </p:sp>
      <p:sp>
        <p:nvSpPr>
          <p:cNvPr id="911582" name="Line 222">
            <a:extLst>
              <a:ext uri="{FF2B5EF4-FFF2-40B4-BE49-F238E27FC236}">
                <a16:creationId xmlns:a16="http://schemas.microsoft.com/office/drawing/2014/main" id="{00B5DC20-5AD1-8F48-B85E-179F11BD55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84588" y="4594225"/>
            <a:ext cx="984250" cy="26828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83" name="Line 223">
            <a:extLst>
              <a:ext uri="{FF2B5EF4-FFF2-40B4-BE49-F238E27FC236}">
                <a16:creationId xmlns:a16="http://schemas.microsoft.com/office/drawing/2014/main" id="{05F7908E-F1D9-B34B-820D-38DB2525B5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3201" y="4619625"/>
            <a:ext cx="2130425" cy="4826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11584" name="Line 224">
            <a:extLst>
              <a:ext uri="{FF2B5EF4-FFF2-40B4-BE49-F238E27FC236}">
                <a16:creationId xmlns:a16="http://schemas.microsoft.com/office/drawing/2014/main" id="{D3F10F3A-D80F-C44C-9FDA-4667D0CE2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34363" y="5300664"/>
            <a:ext cx="1204912" cy="276225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969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1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1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1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1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1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1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1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1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125346"/>
            <a:ext cx="2057400" cy="3651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fld id="{55F4CD16-A51D-4309-8082-A072CA32ECA3}" type="slidenum">
              <a:rPr lang="ru-RU" b="1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27E2188-CB93-904F-B14B-B0175594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09" y="367529"/>
            <a:ext cx="11341234" cy="172414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Распространение в России нетрадиционных и </a:t>
            </a:r>
            <a:r>
              <a:rPr lang="ru-RU" altLang="ru-RU" sz="24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трудноизвлекаемых</a:t>
            </a:r>
            <a:r>
              <a:rPr lang="ru-RU" altLang="ru-RU" sz="24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 ресурсов газа (угольный, сланцевый и газогидратный) (ВНИИГАЗ)</a:t>
            </a:r>
            <a:endParaRPr lang="ru-RU" sz="24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32" name="Picture 2" descr="O:\0231\Ухова\для презентации\рисунок для през.jpg">
            <a:extLst>
              <a:ext uri="{FF2B5EF4-FFF2-40B4-BE49-F238E27FC236}">
                <a16:creationId xmlns:a16="http://schemas.microsoft.com/office/drawing/2014/main" id="{35D162FB-10D3-4844-A6EF-AEC23078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253" y="1508128"/>
            <a:ext cx="8416747" cy="479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1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125346"/>
            <a:ext cx="2057400" cy="3651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fld id="{55F4CD16-A51D-4309-8082-A072CA32ECA3}" type="slidenum">
              <a:rPr lang="ru-RU" b="1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27E2188-CB93-904F-B14B-B0175594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37" y="356838"/>
            <a:ext cx="10838985" cy="1333851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Газовые ресурсы основных угольных бассейнов России, млрд м</a:t>
            </a:r>
            <a:r>
              <a:rPr lang="ru-RU" altLang="ru-RU" sz="2800" baseline="300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3</a:t>
            </a:r>
            <a:r>
              <a:rPr lang="ru-RU" altLang="ru-RU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 </a:t>
            </a:r>
            <a:endParaRPr lang="ru-RU" sz="28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6" name="Picture 3" descr="3">
            <a:extLst>
              <a:ext uri="{FF2B5EF4-FFF2-40B4-BE49-F238E27FC236}">
                <a16:creationId xmlns:a16="http://schemas.microsoft.com/office/drawing/2014/main" id="{6CF9BFC0-54A6-0A47-B7BB-F45FB79AB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13" y="1690690"/>
            <a:ext cx="8307305" cy="497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BBFF75E0-D498-C442-9CAA-DEB9152D95BE}"/>
              </a:ext>
            </a:extLst>
          </p:cNvPr>
          <p:cNvSpPr txBox="1">
            <a:spLocks/>
          </p:cNvSpPr>
          <p:nvPr/>
        </p:nvSpPr>
        <p:spPr>
          <a:xfrm>
            <a:off x="3980214" y="152400"/>
            <a:ext cx="6211536" cy="1690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205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8712" y="334537"/>
            <a:ext cx="11742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/>
                </a:solidFill>
              </a:rPr>
              <a:t>Зоны исследованные </a:t>
            </a:r>
            <a:r>
              <a:rPr lang="en-US" sz="3200" b="1" dirty="0">
                <a:solidFill>
                  <a:schemeClr val="accent4"/>
                </a:solidFill>
              </a:rPr>
              <a:t>WWF</a:t>
            </a:r>
            <a:r>
              <a:rPr lang="ru-RU" sz="3200" b="1" dirty="0">
                <a:solidFill>
                  <a:schemeClr val="accent4"/>
                </a:solidFill>
              </a:rPr>
              <a:t> на перспективность применения ВИЭ</a:t>
            </a:r>
            <a:r>
              <a:rPr lang="en-US" sz="3200" b="1" dirty="0">
                <a:solidFill>
                  <a:schemeClr val="accent4"/>
                </a:solidFill>
              </a:rPr>
              <a:t> </a:t>
            </a:r>
            <a:r>
              <a:rPr lang="ru-RU" sz="3200" b="1" dirty="0">
                <a:solidFill>
                  <a:schemeClr val="accent4"/>
                </a:solidFill>
              </a:rPr>
              <a:t>в Арктике</a:t>
            </a:r>
          </a:p>
        </p:txBody>
      </p:sp>
      <p:pic>
        <p:nvPicPr>
          <p:cNvPr id="1025" name="Picture 1" descr="page7image5078624">
            <a:extLst>
              <a:ext uri="{FF2B5EF4-FFF2-40B4-BE49-F238E27FC236}">
                <a16:creationId xmlns:a16="http://schemas.microsoft.com/office/drawing/2014/main" id="{4BC342CB-A824-3842-A447-89750E7D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0" y="1212356"/>
            <a:ext cx="9993323" cy="85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667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FmZmbZHFoU6MqOCiFfz1V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TdRQFfuku5MDJfZOpt7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L61XYz8UKTD16RPxJzT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TQuWEn1U69P6qMNqvcx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ETVa4DS06pO5_57YHzK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ZTTrUgWjky2WjKQzW3DT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OXzj0wQkik8Xr.2paBc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9B9Fx8nUWq98MmewPVQ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czlwWESkC.RYE4GLxas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jlm8ISyESOh9LvXZgG8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5Pa5UTEkayC4msg97t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4cJSn0YkmLeM4WuDBi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sbYT3FwUiUPuAg4bGGK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qIpui3vESMh9QRC5D6C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.IukJwz60GLBeBq33JJk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ALgzHCMeUW5yb8kS7wNT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jI2W5lSNk6gPanv395UZ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35mXdK06i1aoCj4kF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6SDuafYUSvCWwvwp7si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4sREnaHUmyVMFp2gHRv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Gium6Elk.5WTj32k1WY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zc9.fzZUaT9NxOaigsd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HJ.tHb7jUmgB5NbNCsF5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9O0JeApZ0agSg.1uotKB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gl4aVR00eeAmx9sCR0p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91EhacS0yMjskBR7bxI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ZbdQN3EkqKBl7k1d.f7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Tw9y.0Vkmu4prkLzn3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smP2Di10OPoLWF04dJC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eEnAEIIUWGGdV7s6y6K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iZzhofek.ji.P70wgvO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6QhLH7XUynyKEftop7U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2FG9de3l0eNcCNGdLjpf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wjOwUUL0.szxoOlkGJx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DqI8Tl2U.iltUnXtFcz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ws1cLVcUeL2C7dXgHyB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kw6A2EWEiAqcWbE.Z.f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2MnXFJtBkq6JUxaxvOWD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h9OxtFmEm7D06AQsFnd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JAl3bFSEudBOsaDH1G7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p52jN4LUazjC8hDBFvQ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q4J2Na3J0mmGlO5D3kJ4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6KeBRAK0GsUTnfWK7wV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3dzfndRUuGpqEAFpdIl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rQ8bqcjU.Dm_tLvYFzN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WYV8T6TLUua79bu0uIeG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s3jt96ZUKZIe.thgXVX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lV0GrrdEy2A7_dGvMsg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PKZtWvk0.piwQsQF63Y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8kBDKcDE.vYkGbnsKY.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sgGTJO2kSZxegRr1jEr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OYOk8fp0q57o1KyM695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FyiSb.KUSkGCrQWDNiH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yQ3KBlqUqyg9Tpu0UIj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C16fy3ySE62apAeSblDh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hvznwZKU2XCs0DMoNHE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1S3EGUGO0ihLZKzlQuLr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VpmMEr20eUUC6f5Wd1z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tY9VKr2U2nDqZiBPVy5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0WZ7bbBUqXq2IWKdRCx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J.bvz2kUeDvwQSyoqWq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ERSPECTOR-DATA" val="&lt;?xml version='1.0' encoding='utf-8'?&gt;&#10;&lt;Perspector majorVersion=&quot;1&quot; minorVersion=&quot;500&quot;&gt;&lt;Scene frameLeft=&quot;98.625&quot; frameTop=&quot;62.125&quot; scaleX=&quot;1.18794674084158&quot; scaleY=&quot;1.04488682493276&quot; frameWidth=&quot;552&quot; frameHeight=&quot;252.875&quot; frameOrientationIsPortrait=&quot;0&quot; light1Strength=&quot;0.3&quot; light1Direction=&quot;-1.500000,1.000000,1.000000&quot; light2Strength=&quot;0&quot; light3Strength=&quot;0&quot; light4Strength=&quot;0&quot; lightDirectionX=&quot;-1.5&quot; lightDirectionY=&quot;1&quot;&gt;&lt;Camera modelViewMatrix=&quot;1.000000,0.000000,0.000000,0.000000,0.000000,1.000000,0.000000,0.000000,0.000000,0.000000,1.000000,0.000000,-0.140403,0.049798,0.000000,1.000000&quot;/&gt;&lt;BaseCamera modelViewMatrix=&quot;1.000000,0.000000,0.000000,0.000000,0.000000,1.000000,0.000000,0.000000,0.000000,0.000000,1.000000,0.000000,-0.140403,0.049798,0.000000,1.000000&quot;/&gt;&lt;DefaultTextFormat&gt;{\rtf1\ansi\ansicpg1251\deff0\deflang1049{\fonttbl{\f0\fnil\fcharset0 Arial;}}&#13;&#10;{\colortbl ;\red0\green0\blue0;}&#13;&#10;\viewkind4\uc1\pard\cf1\lang1033\fs48\par&#13;&#10;}&#13;&#10;&lt;/DefaultTextFormat&gt;&lt;Shape id=&quot;0&quot; type=&quot;Donut3D&quot;&gt;&lt;Position position=&quot;15.784103,36.750683,-13.538061&quot; size=&quot;331.742981,365.458374,41.569237&quot; rotation=&quot;-6.371561,-77.933592,3.894707&quot; location=&quot;15.784103,33.132870,-20.883118&quot; rotationMatrix=&quot;0.984157,0.176759,0.013854,-0.050633,0.205310,0.977386,0.169917,-0.962603,0.211007&quot; center=&quot;0.358730,0.753020,-22.252657&quot; rightOffset=&quot;3.710080,-0.190878,0.640556&quot; topOffset=&quot;0.729989,1.677924,-3.728078&quot; farOffset=&quot;0.010959,-0.431442,-0.192037&quot;/&gt;&lt;DisplayProperties&gt;&lt;Fill color=&quot;#59acff&quot;/&gt;&lt;Line/&gt;&lt;Font color=&quot;#000000&quot;/&gt;&lt;Shine shininess=&quot;30&quot;/&gt;&lt;/DisplayProperties&gt;&lt;Text&gt;&lt;/Text&gt;&lt;Detail id=&quot;0&quot; h=&quot;9.12920836675792E-02&quot; v=&quot;0.5&quot;/&gt;&lt;/Shape&gt;&lt;Shape id=&quot;1&quot; type=&quot;Donut3D&quot;&gt;&lt;Position position=&quot;-133.286392,20.787518,-75.837959&quot; size=&quot;122.953934,121.329811,37.702179&quot; rotation=&quot;22.835996,10.569331,-5.854844&quot; location=&quot;-133.286392,4.565662,-78.502686&quot; rotationMatrix=&quot;0.924074,-0.102011,0.368350,0.174770,0.969849,-0.169850,-0.339917,0.221330,0.914040&quot; center=&quot;-3.029236,0.103765,-20.943121&quot; rightOffset=&quot;1.291119,0.244189,-0.474934&quot; topOffset=&quot;-0.031984,1.259267,0.560507&quot; farOffset=&quot;-0.163452,0.157570,-0.363333&quot;/&gt;&lt;DisplayProperties&gt;&lt;Fill color=&quot;#ff99cc&quot;/&gt;&lt;Line/&gt;&lt;Font color=&quot;#000000&quot;/&gt;&lt;Shine shininess=&quot;30&quot;/&gt;&lt;/DisplayProperties&gt;&lt;Text&gt;&lt;/Text&gt;&lt;Detail id=&quot;0&quot; h=&quot;0.287492587405918&quot; v=&quot;0.5&quot;/&gt;&lt;/Shape&gt;&lt;Shape id=&quot;3&quot; type=&quot;Donut3D&quot;&gt;&lt;Position position=&quot;165.446747,41.097565,4.824156&quot; size=&quot;122.953949,121.329491,37.701649&quot; rotation=&quot;10.985247,11.531905,-3.575386&quot; location=&quot;165.446747,41.202480,-3.825928&quot; rotationMatrix=&quot;0.982141,-0.061511,0.177806,0.096765,0.975619,-0.196989,-0.161354,0.210676,0.964147&quot; center=&quot;3.760153,0.936420,-22.640320&quot; rightOffset=&quot;1.372252,0.135200,-0.225445&quot; topOffset=&quot;-0.031985,1.259266,0.560501&quot; farOffset=&quot;-0.079992,0.169455,-0.385275&quot;/&gt;&lt;DisplayProperties&gt;&lt;Fill color=&quot;#ff99cc&quot;/&gt;&lt;Line/&gt;&lt;Font color=&quot;#000000&quot;/&gt;&lt;Shine shininess=&quot;30&quot;/&gt;&lt;/DisplayProperties&gt;&lt;Text&gt;&lt;/Text&gt;&lt;Detail id=&quot;0&quot; h=&quot;0.290010002413574&quot; v=&quot;0.5&quot;/&gt;&lt;/Shape&gt;&lt;Shape id=&quot;7&quot; type=&quot;Donut3D&quot;&gt;&lt;Position position=&quot;42.694782,3.972607,-171.969604&quot; size=&quot;122.954330,121.330017,37.701443&quot; rotation=&quot;-258.668334,-2.570325,-11.937827&quot; location=&quot;42.694782,-31.868694,-169.037598&quot; rotationMatrix=&quot;-0.201334,-0.205978,0.957621,0.401197,0.874533,0.272456,-0.893591,0.439050,-0.093436&quot; center=&quot;0.970336,-0.724289,-18.885509&quot; rightOffset=&quot;-0.281306,0.560556,-1.248533&quot; topOffset=&quot;-0.003277,1.257516,0.565327&quot; farOffset=&quot;-0.419651,-0.036278,0.078264&quot;/&gt;&lt;DisplayProperties&gt;&lt;Fill color=&quot;#ff99cc&quot;/&gt;&lt;Line/&gt;&lt;Font color=&quot;#000000&quot;/&gt;&lt;Shine shininess=&quot;30&quot;/&gt;&lt;/DisplayProperties&gt;&lt;Text&gt;&lt;/Text&gt;&lt;Detail id=&quot;0&quot; h=&quot;0.28629128026662&quot; v=&quot;0.5&quot;/&gt;&lt;/Shape&gt;&lt;/Scene&gt;&lt;/Perspector&gt;&#13;&#10;"/>
  <p:tag name="PERSPECTOR-QUALITYLEVEL" val="3"/>
  <p:tag name="PERSPECTOR-TYPE" val="BMP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ILWioPMk60LKTcZcRL4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M1HvyE_UShdERb7NVO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eIZQiTH8EuhqPMOhGC2Kg"/>
</p:tagLst>
</file>

<file path=ppt/theme/theme1.xml><?xml version="1.0" encoding="utf-8"?>
<a:theme xmlns:a="http://schemas.openxmlformats.org/drawingml/2006/main" name="Тема Office">
  <a:themeElements>
    <a:clrScheme name="centres">
      <a:dk1>
        <a:srgbClr val="1362AA"/>
      </a:dk1>
      <a:lt1>
        <a:srgbClr val="FFFFFF"/>
      </a:lt1>
      <a:dk2>
        <a:srgbClr val="1E4385"/>
      </a:dk2>
      <a:lt2>
        <a:srgbClr val="67A7DE"/>
      </a:lt2>
      <a:accent1>
        <a:srgbClr val="577690"/>
      </a:accent1>
      <a:accent2>
        <a:srgbClr val="162D5E"/>
      </a:accent2>
      <a:accent3>
        <a:srgbClr val="5F676C"/>
      </a:accent3>
      <a:accent4>
        <a:srgbClr val="1E4385"/>
      </a:accent4>
      <a:accent5>
        <a:srgbClr val="000000"/>
      </a:accent5>
      <a:accent6>
        <a:srgbClr val="94B6D2"/>
      </a:accent6>
      <a:hlink>
        <a:srgbClr val="0000CC"/>
      </a:hlink>
      <a:folHlink>
        <a:srgbClr val="990099"/>
      </a:folHlink>
    </a:clrScheme>
    <a:fontScheme name="skolkovo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OLKOVO template_16_9_centres.potx" id="{3BAC983E-D62E-4F41-8BE2-30821961C01B}" vid="{BA42FFC7-C4F0-4BC0-B326-B46687A6BD5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705</TotalTime>
  <Words>2216</Words>
  <Application>Microsoft Macintosh PowerPoint</Application>
  <PresentationFormat>Широкоэкранный</PresentationFormat>
  <Paragraphs>496</Paragraphs>
  <Slides>41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56" baseType="lpstr">
      <vt:lpstr>Arial Unicode MS</vt:lpstr>
      <vt:lpstr>ＭＳ Ｐゴシック</vt:lpstr>
      <vt:lpstr>Arial</vt:lpstr>
      <vt:lpstr>Calibri</vt:lpstr>
      <vt:lpstr>Georgia</vt:lpstr>
      <vt:lpstr>Impact</vt:lpstr>
      <vt:lpstr>Times New Roman</vt:lpstr>
      <vt:lpstr>Trebuchet MS</vt:lpstr>
      <vt:lpstr>Trebuchet MS Bold</vt:lpstr>
      <vt:lpstr>Wingdings</vt:lpstr>
      <vt:lpstr>Тема Office</vt:lpstr>
      <vt:lpstr>CorelDRAW</vt:lpstr>
      <vt:lpstr>Диаграмма</vt:lpstr>
      <vt:lpstr>Corel PHOTO-PAINT 11.0 Image</vt:lpstr>
      <vt:lpstr>Документ</vt:lpstr>
      <vt:lpstr>Анализ и управление геоэкологическими рисками при освоениии Арктической зоны Российской Федерации</vt:lpstr>
      <vt:lpstr>Презентация PowerPoint</vt:lpstr>
      <vt:lpstr>Существующая инфраструктура добычи УВС, как основа создания новых МСЦ и опорных зон в Арктике</vt:lpstr>
      <vt:lpstr>Презентация PowerPoint</vt:lpstr>
      <vt:lpstr>Results Barents 2020</vt:lpstr>
      <vt:lpstr>Примеры основных рисков реализации проектов в  Восточной Сибири и на Дальнем  Востоке </vt:lpstr>
      <vt:lpstr>Распространение в России нетрадиционных и трудноизвлекаемых ресурсов газа (угольный, сланцевый и газогидратный) (ВНИИГАЗ)</vt:lpstr>
      <vt:lpstr>Газовые ресурсы основных угольных бассейнов России, млрд м3 </vt:lpstr>
      <vt:lpstr>Презентация PowerPoint</vt:lpstr>
      <vt:lpstr>Энергетика как набор взаимодействующих компаний</vt:lpstr>
      <vt:lpstr>Управление МСБ – восполнение МСБ +добыча УВ в бизнес-архитектуре ВИНКа</vt:lpstr>
      <vt:lpstr>Презентация PowerPoint</vt:lpstr>
      <vt:lpstr>Существующие дополнительные стимулирующие контрактные формы неприменимы к недропользованию в Арктике</vt:lpstr>
      <vt:lpstr>Презентация PowerPoint</vt:lpstr>
      <vt:lpstr>Повышение промышленной безопасности ГТС</vt:lpstr>
      <vt:lpstr>Сопоставление «страновых» геолого-экономических, инвестиционных и геополитических рисков освоения  нефте-газовых ресурсов зарубежом </vt:lpstr>
      <vt:lpstr>«Сланцевая революция» ……..1921 год США</vt:lpstr>
      <vt:lpstr>Подписание первой редакции «Комплексной программы освоения месторождений полуострова Ямал и прилегающей акватории.», 23.07.2009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Возможные направления для совместной разработки технологий</vt:lpstr>
      <vt:lpstr>Методы стимулирования научных и технологических партнерств в Арктике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задачи мировой нефтегазовой отрасли в Арктике</vt:lpstr>
      <vt:lpstr>Построение оптимальной стратегии развития нефтяной и газовой отрасли на уровне страны</vt:lpstr>
      <vt:lpstr>Представление мировой нефтегазовой отрасли в виде графа</vt:lpstr>
      <vt:lpstr>Презентация PowerPoint</vt:lpstr>
      <vt:lpstr>Методология законодательного сопровождения и технического регулирования в разных странах.</vt:lpstr>
      <vt:lpstr>Опыт сотрудничества МШУ СКОЛКОВО с арктическими регионами по подготовке управленческих кадров </vt:lpstr>
      <vt:lpstr>Возможные образовательные программы на платформе СКОЛКОВО</vt:lpstr>
      <vt:lpstr>Экспертные диалоги Энергоцентра МШУ Сколково</vt:lpstr>
      <vt:lpstr>Работа участников над проектами в течение года</vt:lpstr>
      <vt:lpstr>Заключение: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Самсонов</dc:creator>
  <cp:lastModifiedBy>Роман Самсонов</cp:lastModifiedBy>
  <cp:revision>38</cp:revision>
  <dcterms:created xsi:type="dcterms:W3CDTF">2018-08-27T08:33:57Z</dcterms:created>
  <dcterms:modified xsi:type="dcterms:W3CDTF">2018-10-31T22:41:36Z</dcterms:modified>
</cp:coreProperties>
</file>