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16" r:id="rId2"/>
    <p:sldId id="317" r:id="rId3"/>
    <p:sldId id="320" r:id="rId4"/>
    <p:sldId id="324" r:id="rId5"/>
    <p:sldId id="325" r:id="rId6"/>
    <p:sldId id="318" r:id="rId7"/>
    <p:sldId id="319" r:id="rId8"/>
    <p:sldId id="326" r:id="rId9"/>
  </p:sldIdLst>
  <p:sldSz cx="12192000" cy="6858000"/>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799" autoAdjust="0"/>
  </p:normalViewPr>
  <p:slideViewPr>
    <p:cSldViewPr snapToGrid="0">
      <p:cViewPr varScale="1">
        <p:scale>
          <a:sx n="66" d="100"/>
          <a:sy n="66" d="100"/>
        </p:scale>
        <p:origin x="1330" y="58"/>
      </p:cViewPr>
      <p:guideLst/>
    </p:cSldViewPr>
  </p:slideViewPr>
  <p:notesTextViewPr>
    <p:cViewPr>
      <p:scale>
        <a:sx n="1" d="1"/>
        <a:sy n="1" d="1"/>
      </p:scale>
      <p:origin x="0" y="0"/>
    </p:cViewPr>
  </p:notesTextViewPr>
  <p:sorterViewPr>
    <p:cViewPr>
      <p:scale>
        <a:sx n="92" d="100"/>
        <a:sy n="9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EE8C30B-55FA-4AAA-9EF0-C7786FA88B6D}" type="datetimeFigureOut">
              <a:rPr lang="ru-RU" smtClean="0"/>
              <a:t>01.11.2018</a:t>
            </a:fld>
            <a:endParaRPr lang="ru-RU"/>
          </a:p>
        </p:txBody>
      </p:sp>
      <p:sp>
        <p:nvSpPr>
          <p:cNvPr id="4" name="Нижний колонтитул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r>
              <a:rPr lang="ru-RU" smtClean="0"/>
              <a:t>1 ГЕКОН 170305.</a:t>
            </a:r>
            <a:r>
              <a:rPr lang="en-US" smtClean="0"/>
              <a:t>pptx</a:t>
            </a:r>
            <a:endParaRPr lang="ru-RU"/>
          </a:p>
        </p:txBody>
      </p:sp>
      <p:sp>
        <p:nvSpPr>
          <p:cNvPr id="5" name="Номер слайда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657488D-4C4F-4526-B6EE-0C4F69966E2D}" type="slidenum">
              <a:rPr lang="ru-RU" smtClean="0"/>
              <a:t>‹#›</a:t>
            </a:fld>
            <a:endParaRPr lang="ru-RU"/>
          </a:p>
        </p:txBody>
      </p:sp>
    </p:spTree>
    <p:extLst>
      <p:ext uri="{BB962C8B-B14F-4D97-AF65-F5344CB8AC3E}">
        <p14:creationId xmlns:p14="http://schemas.microsoft.com/office/powerpoint/2010/main" val="10731079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65C77DE-09B5-4A89-AD60-C2EFA154E6A6}" type="datetimeFigureOut">
              <a:rPr lang="ru-RU" smtClean="0"/>
              <a:t>01.11.2018</a:t>
            </a:fld>
            <a:endParaRPr lang="ru-RU"/>
          </a:p>
        </p:txBody>
      </p:sp>
      <p:sp>
        <p:nvSpPr>
          <p:cNvPr id="4" name="Образ слайда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r>
              <a:rPr lang="ru-RU" smtClean="0"/>
              <a:t>1 ГЕКОН 170305.</a:t>
            </a:r>
            <a:r>
              <a:rPr lang="en-US" smtClean="0"/>
              <a:t>pptx</a:t>
            </a:r>
            <a:endParaRPr lang="ru-RU"/>
          </a:p>
        </p:txBody>
      </p:sp>
      <p:sp>
        <p:nvSpPr>
          <p:cNvPr id="7" name="Номер слайда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FAF38D2-7E8C-41E2-95E6-FAC01BF7EE88}" type="slidenum">
              <a:rPr lang="ru-RU" smtClean="0"/>
              <a:t>‹#›</a:t>
            </a:fld>
            <a:endParaRPr lang="ru-RU"/>
          </a:p>
        </p:txBody>
      </p:sp>
    </p:spTree>
    <p:extLst>
      <p:ext uri="{BB962C8B-B14F-4D97-AF65-F5344CB8AC3E}">
        <p14:creationId xmlns:p14="http://schemas.microsoft.com/office/powerpoint/2010/main" val="11538762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arinetraffic.com/en/ais/details/ships/shipid:2655201/mmsi:356986000/vessel:NORDIC%20OLYMPIC"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marinetraffic.com/en/ais/details/ports/21767/Canada_port:MILNE%20INLET/_:91f56ae5260b94eeb5e7ef1c227143c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Meeting of the International advisory council on cooperation in the Arctic</a:t>
            </a:r>
          </a:p>
          <a:p>
            <a:endParaRPr lang="ru-RU" dirty="0"/>
          </a:p>
        </p:txBody>
      </p:sp>
      <p:sp>
        <p:nvSpPr>
          <p:cNvPr id="4" name="Нижний колонтитул 3"/>
          <p:cNvSpPr>
            <a:spLocks noGrp="1"/>
          </p:cNvSpPr>
          <p:nvPr>
            <p:ph type="ftr" sz="quarter" idx="10"/>
          </p:nvPr>
        </p:nvSpPr>
        <p:spPr/>
        <p:txBody>
          <a:bodyPr/>
          <a:lstStyle/>
          <a:p>
            <a:r>
              <a:rPr lang="en-US" smtClean="0"/>
              <a:t>170302 Grigoryev Arctic Passion.pptx</a:t>
            </a:r>
            <a:endParaRPr lang="ru-RU"/>
          </a:p>
        </p:txBody>
      </p:sp>
      <p:sp>
        <p:nvSpPr>
          <p:cNvPr id="5" name="Номер слайда 4"/>
          <p:cNvSpPr>
            <a:spLocks noGrp="1"/>
          </p:cNvSpPr>
          <p:nvPr>
            <p:ph type="sldNum" sz="quarter" idx="11"/>
          </p:nvPr>
        </p:nvSpPr>
        <p:spPr/>
        <p:txBody>
          <a:bodyPr/>
          <a:lstStyle/>
          <a:p>
            <a:fld id="{5A507869-A926-4689-BF5D-5067101F0521}" type="slidenum">
              <a:rPr lang="ru-RU" smtClean="0"/>
              <a:t>1</a:t>
            </a:fld>
            <a:endParaRPr lang="ru-RU"/>
          </a:p>
        </p:txBody>
      </p:sp>
    </p:spTree>
    <p:extLst>
      <p:ext uri="{BB962C8B-B14F-4D97-AF65-F5344CB8AC3E}">
        <p14:creationId xmlns:p14="http://schemas.microsoft.com/office/powerpoint/2010/main" val="212076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a:ln/>
        </p:spPr>
      </p:sp>
      <p:sp>
        <p:nvSpPr>
          <p:cNvPr id="23554" name="Заметки 2"/>
          <p:cNvSpPr>
            <a:spLocks noGrp="1"/>
          </p:cNvSpPr>
          <p:nvPr>
            <p:ph type="body" idx="1"/>
          </p:nvPr>
        </p:nvSpPr>
        <p:spPr>
          <a:xfrm>
            <a:off x="520570" y="2246448"/>
            <a:ext cx="13843339" cy="2965761"/>
          </a:xfrm>
          <a:noFill/>
          <a:ln/>
        </p:spPr>
        <p:txBody>
          <a:bodyPr/>
          <a:lstStyle/>
          <a:p>
            <a:r>
              <a:rPr lang="ru-RU" dirty="0" smtClean="0"/>
              <a:t>181021 карта </a:t>
            </a:r>
            <a:r>
              <a:rPr lang="ru-RU" dirty="0" err="1" smtClean="0"/>
              <a:t>смп</a:t>
            </a:r>
            <a:r>
              <a:rPr lang="ru-RU" dirty="0" smtClean="0"/>
              <a:t> </a:t>
            </a:r>
            <a:r>
              <a:rPr lang="ru-RU" dirty="0" err="1" smtClean="0"/>
              <a:t>сзп</a:t>
            </a:r>
            <a:r>
              <a:rPr lang="ru-RU" dirty="0" smtClean="0"/>
              <a:t> </a:t>
            </a:r>
            <a:r>
              <a:rPr lang="ru-RU" dirty="0" err="1" smtClean="0"/>
              <a:t>October</a:t>
            </a:r>
            <a:r>
              <a:rPr lang="ru-RU" dirty="0" smtClean="0"/>
              <a:t> 21st, 2018 - Дмитрий Викторович </a:t>
            </a:r>
            <a:r>
              <a:rPr lang="ru-RU" dirty="0" err="1" smtClean="0"/>
              <a:t>Лобусов</a:t>
            </a:r>
            <a:r>
              <a:rPr lang="ru-RU" dirty="0" smtClean="0"/>
              <a:t> 911184_1000.jpg</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Драйвером развития арктического судоходства является перевозка минеральных ресурсов, добываемых в Арктической зоне в России, Канаде, Норвегии и США.</a:t>
            </a:r>
            <a:endParaRPr lang="en-US" dirty="0" smtClean="0"/>
          </a:p>
          <a:p>
            <a:endParaRPr lang="en-US" dirty="0" smtClean="0"/>
          </a:p>
          <a:p>
            <a:endParaRPr lang="en-US" dirty="0" smtClean="0"/>
          </a:p>
        </p:txBody>
      </p:sp>
      <p:sp>
        <p:nvSpPr>
          <p:cNvPr id="23555" name="Номер слайда 3"/>
          <p:cNvSpPr>
            <a:spLocks noGrp="1"/>
          </p:cNvSpPr>
          <p:nvPr>
            <p:ph type="sldNum" sz="quarter" idx="5"/>
          </p:nvPr>
        </p:nvSpPr>
        <p:spPr>
          <a:noFill/>
        </p:spPr>
        <p:txBody>
          <a:bodyPr/>
          <a:lstStyle/>
          <a:p>
            <a:fld id="{8222900B-A7C4-4CF1-BEDC-572019B69215}" type="slidenum">
              <a:rPr lang="ru-RU" smtClean="0">
                <a:latin typeface="Arial" charset="0"/>
              </a:rPr>
              <a:pPr/>
              <a:t>2</a:t>
            </a:fld>
            <a:endParaRPr lang="ru-RU" dirty="0" smtClean="0">
              <a:latin typeface="Arial" charset="0"/>
            </a:endParaRPr>
          </a:p>
        </p:txBody>
      </p:sp>
      <p:sp>
        <p:nvSpPr>
          <p:cNvPr id="2" name="Нижний колонтитул 1"/>
          <p:cNvSpPr>
            <a:spLocks noGrp="1"/>
          </p:cNvSpPr>
          <p:nvPr>
            <p:ph type="ftr" sz="quarter" idx="10"/>
          </p:nvPr>
        </p:nvSpPr>
        <p:spPr/>
        <p:txBody>
          <a:bodyPr/>
          <a:lstStyle/>
          <a:p>
            <a:r>
              <a:rPr lang="en-US" smtClean="0"/>
              <a:t>170302 Grigoryev Arctic Passion.pptx</a:t>
            </a:r>
            <a:endParaRPr lang="ru-RU" dirty="0"/>
          </a:p>
        </p:txBody>
      </p:sp>
      <p:sp>
        <p:nvSpPr>
          <p:cNvPr id="3" name="Дата 2"/>
          <p:cNvSpPr>
            <a:spLocks noGrp="1"/>
          </p:cNvSpPr>
          <p:nvPr>
            <p:ph type="dt" idx="11"/>
          </p:nvPr>
        </p:nvSpPr>
        <p:spPr/>
        <p:txBody>
          <a:bodyPr/>
          <a:lstStyle/>
          <a:p>
            <a:fld id="{B17B23BB-B454-4B02-A119-120E424AD2DF}" type="datetime9">
              <a:rPr lang="ru-RU" smtClean="0"/>
              <a:t>01.11.2018 2:19:09</a:t>
            </a:fld>
            <a:endParaRPr lang="ru-RU" dirty="0"/>
          </a:p>
        </p:txBody>
      </p:sp>
    </p:spTree>
    <p:extLst>
      <p:ext uri="{BB962C8B-B14F-4D97-AF65-F5344CB8AC3E}">
        <p14:creationId xmlns:p14="http://schemas.microsoft.com/office/powerpoint/2010/main" val="308798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карта </a:t>
            </a:r>
            <a:r>
              <a:rPr lang="ru-RU" dirty="0" err="1" smtClean="0"/>
              <a:t>арк</a:t>
            </a:r>
            <a:r>
              <a:rPr lang="ru-RU" dirty="0" smtClean="0"/>
              <a:t> проекты </a:t>
            </a:r>
            <a:r>
              <a:rPr lang="ru-RU" dirty="0" err="1" smtClean="0"/>
              <a:t>увс</a:t>
            </a:r>
            <a:r>
              <a:rPr lang="ru-RU" dirty="0" smtClean="0"/>
              <a:t> </a:t>
            </a:r>
            <a:r>
              <a:rPr lang="ru-RU" dirty="0" err="1" smtClean="0"/>
              <a:t>тпи_номера_нет</a:t>
            </a:r>
            <a:r>
              <a:rPr lang="ru-RU" dirty="0" smtClean="0"/>
              <a:t> ЛУ_НОВ НАЗВ_англ_180709ЕС.jpg</a:t>
            </a:r>
            <a:endParaRPr lang="en-US" dirty="0" smtClean="0"/>
          </a:p>
          <a:p>
            <a:r>
              <a:rPr lang="ru-RU" dirty="0" smtClean="0"/>
              <a:t>Напоминает размеры танкеров – Индига и </a:t>
            </a:r>
            <a:r>
              <a:rPr lang="ru-RU" dirty="0" err="1" smtClean="0"/>
              <a:t>Маржери</a:t>
            </a:r>
            <a:r>
              <a:rPr lang="ru-RU" dirty="0" smtClean="0"/>
              <a:t>, см монтаж </a:t>
            </a:r>
            <a:r>
              <a:rPr lang="ru-RU" dirty="0" err="1" smtClean="0"/>
              <a:t>Лобусова</a:t>
            </a:r>
            <a:endParaRPr lang="ru-RU" dirty="0"/>
          </a:p>
        </p:txBody>
      </p:sp>
      <p:sp>
        <p:nvSpPr>
          <p:cNvPr id="4" name="Номер слайда 3"/>
          <p:cNvSpPr>
            <a:spLocks noGrp="1"/>
          </p:cNvSpPr>
          <p:nvPr>
            <p:ph type="sldNum" sz="quarter" idx="10"/>
          </p:nvPr>
        </p:nvSpPr>
        <p:spPr/>
        <p:txBody>
          <a:bodyPr/>
          <a:lstStyle/>
          <a:p>
            <a:fld id="{5B12950F-08FD-4CAD-9AD6-5AF4212DAEB7}" type="slidenum">
              <a:rPr lang="ru-RU" smtClean="0"/>
              <a:t>3</a:t>
            </a:fld>
            <a:endParaRPr lang="ru-RU"/>
          </a:p>
        </p:txBody>
      </p:sp>
    </p:spTree>
    <p:extLst>
      <p:ext uri="{BB962C8B-B14F-4D97-AF65-F5344CB8AC3E}">
        <p14:creationId xmlns:p14="http://schemas.microsoft.com/office/powerpoint/2010/main" val="991405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a:xfrm>
            <a:off x="5480050" y="685800"/>
            <a:ext cx="3287713" cy="1849438"/>
          </a:xfrm>
          <a:ln/>
        </p:spPr>
      </p:sp>
      <p:sp>
        <p:nvSpPr>
          <p:cNvPr id="23554" name="Заметки 2"/>
          <p:cNvSpPr>
            <a:spLocks noGrp="1"/>
          </p:cNvSpPr>
          <p:nvPr>
            <p:ph type="body" idx="1"/>
          </p:nvPr>
        </p:nvSpPr>
        <p:spPr>
          <a:xfrm>
            <a:off x="648950" y="1800175"/>
            <a:ext cx="17257377" cy="2376590"/>
          </a:xfrm>
          <a:noFill/>
          <a:ln/>
        </p:spPr>
        <p:txBody>
          <a:bodyPr/>
          <a:lstStyle/>
          <a:p>
            <a:r>
              <a:rPr lang="ru-RU" dirty="0" smtClean="0"/>
              <a:t>Прогноз </a:t>
            </a:r>
            <a:r>
              <a:rPr lang="ru-RU" dirty="0" err="1" smtClean="0"/>
              <a:t>грузопотока_ВИМС</a:t>
            </a:r>
            <a:r>
              <a:rPr lang="ru-RU" dirty="0" smtClean="0"/>
              <a:t> Комментарий МГ 180330 180410.xlsx Рис Прогноз грузопотока СМП </a:t>
            </a:r>
            <a:r>
              <a:rPr lang="ru-RU" dirty="0" err="1" smtClean="0"/>
              <a:t>Eng</a:t>
            </a:r>
            <a:endParaRPr lang="ru-RU" dirty="0"/>
          </a:p>
        </p:txBody>
      </p:sp>
      <p:sp>
        <p:nvSpPr>
          <p:cNvPr id="23555" name="Номер слайда 3"/>
          <p:cNvSpPr>
            <a:spLocks noGrp="1"/>
          </p:cNvSpPr>
          <p:nvPr>
            <p:ph type="sldNum" sz="quarter" idx="5"/>
          </p:nvPr>
        </p:nvSpPr>
        <p:spPr>
          <a:noFill/>
        </p:spPr>
        <p:txBody>
          <a:bodyPr/>
          <a:lstStyle/>
          <a:p>
            <a:fld id="{8222900B-A7C4-4CF1-BEDC-572019B69215}" type="slidenum">
              <a:rPr lang="ru-RU" smtClean="0">
                <a:latin typeface="Arial" charset="0"/>
              </a:rPr>
              <a:pPr/>
              <a:t>4</a:t>
            </a:fld>
            <a:endParaRPr lang="ru-RU" smtClean="0">
              <a:latin typeface="Arial" charset="0"/>
            </a:endParaRPr>
          </a:p>
        </p:txBody>
      </p:sp>
      <p:sp>
        <p:nvSpPr>
          <p:cNvPr id="2" name="Нижний колонтитул 1"/>
          <p:cNvSpPr>
            <a:spLocks noGrp="1"/>
          </p:cNvSpPr>
          <p:nvPr>
            <p:ph type="ftr" sz="quarter" idx="10"/>
          </p:nvPr>
        </p:nvSpPr>
        <p:spPr/>
        <p:txBody>
          <a:bodyPr/>
          <a:lstStyle/>
          <a:p>
            <a:r>
              <a:rPr lang="ru-RU" smtClean="0"/>
              <a:t>АТП Дежурная презентация 160630.</a:t>
            </a:r>
            <a:r>
              <a:rPr lang="en-US" smtClean="0"/>
              <a:t>pptx</a:t>
            </a:r>
            <a:endParaRPr lang="ru-RU"/>
          </a:p>
        </p:txBody>
      </p:sp>
      <p:sp>
        <p:nvSpPr>
          <p:cNvPr id="3" name="Дата 2"/>
          <p:cNvSpPr>
            <a:spLocks noGrp="1"/>
          </p:cNvSpPr>
          <p:nvPr>
            <p:ph type="dt" idx="11"/>
          </p:nvPr>
        </p:nvSpPr>
        <p:spPr/>
        <p:txBody>
          <a:bodyPr/>
          <a:lstStyle/>
          <a:p>
            <a:fld id="{26B94AEB-D625-4525-ACA8-A88ED772F2A2}" type="datetime8">
              <a:rPr lang="ru-RU" smtClean="0"/>
              <a:t>01.11.2018 2:19</a:t>
            </a:fld>
            <a:endParaRPr lang="ru-RU"/>
          </a:p>
        </p:txBody>
      </p:sp>
    </p:spTree>
    <p:extLst>
      <p:ext uri="{BB962C8B-B14F-4D97-AF65-F5344CB8AC3E}">
        <p14:creationId xmlns:p14="http://schemas.microsoft.com/office/powerpoint/2010/main" val="312686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АТП Грузоперевозчики и верфи Совбез  170306 181031.xlsx</a:t>
            </a:r>
            <a:r>
              <a:rPr lang="en-US" dirty="0" smtClean="0"/>
              <a:t> </a:t>
            </a:r>
            <a:r>
              <a:rPr lang="ru-RU" dirty="0" smtClean="0"/>
              <a:t>Грузовые суда 181031 </a:t>
            </a:r>
            <a:r>
              <a:rPr lang="en-US" dirty="0" smtClean="0"/>
              <a:t>ENG</a:t>
            </a:r>
            <a:endParaRPr lang="ru-RU" dirty="0"/>
          </a:p>
        </p:txBody>
      </p:sp>
      <p:sp>
        <p:nvSpPr>
          <p:cNvPr id="4" name="Нижний колонтитул 3"/>
          <p:cNvSpPr>
            <a:spLocks noGrp="1"/>
          </p:cNvSpPr>
          <p:nvPr>
            <p:ph type="ftr" sz="quarter" idx="10"/>
          </p:nvPr>
        </p:nvSpPr>
        <p:spPr/>
        <p:txBody>
          <a:bodyPr/>
          <a:lstStyle/>
          <a:p>
            <a:r>
              <a:rPr lang="ru-RU" smtClean="0"/>
              <a:t>1 ГЕКОН 170305.</a:t>
            </a:r>
            <a:r>
              <a:rPr lang="en-US" smtClean="0"/>
              <a:t>pptx</a:t>
            </a:r>
            <a:endParaRPr lang="ru-RU"/>
          </a:p>
        </p:txBody>
      </p:sp>
      <p:sp>
        <p:nvSpPr>
          <p:cNvPr id="5" name="Номер слайда 4"/>
          <p:cNvSpPr>
            <a:spLocks noGrp="1"/>
          </p:cNvSpPr>
          <p:nvPr>
            <p:ph type="sldNum" sz="quarter" idx="11"/>
          </p:nvPr>
        </p:nvSpPr>
        <p:spPr/>
        <p:txBody>
          <a:bodyPr/>
          <a:lstStyle/>
          <a:p>
            <a:fld id="{2FAF38D2-7E8C-41E2-95E6-FAC01BF7EE88}" type="slidenum">
              <a:rPr lang="ru-RU" smtClean="0"/>
              <a:t>5</a:t>
            </a:fld>
            <a:endParaRPr lang="ru-RU"/>
          </a:p>
        </p:txBody>
      </p:sp>
    </p:spTree>
    <p:extLst>
      <p:ext uri="{BB962C8B-B14F-4D97-AF65-F5344CB8AC3E}">
        <p14:creationId xmlns:p14="http://schemas.microsoft.com/office/powerpoint/2010/main" val="268782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a:ln/>
        </p:spPr>
      </p:sp>
      <p:sp>
        <p:nvSpPr>
          <p:cNvPr id="23554" name="Заметки 2"/>
          <p:cNvSpPr>
            <a:spLocks noGrp="1"/>
          </p:cNvSpPr>
          <p:nvPr>
            <p:ph type="body" idx="1"/>
          </p:nvPr>
        </p:nvSpPr>
        <p:spPr>
          <a:xfrm>
            <a:off x="520570" y="2246448"/>
            <a:ext cx="13843339" cy="2965761"/>
          </a:xfrm>
          <a:noFill/>
          <a:ln/>
        </p:spPr>
        <p:txBody>
          <a:bodyPr/>
          <a:lstStyle/>
          <a:p>
            <a:r>
              <a:rPr lang="ru-RU" dirty="0" smtClean="0"/>
              <a:t>181021 карта </a:t>
            </a:r>
            <a:r>
              <a:rPr lang="ru-RU" dirty="0" err="1" smtClean="0"/>
              <a:t>смп</a:t>
            </a:r>
            <a:r>
              <a:rPr lang="ru-RU" dirty="0" smtClean="0"/>
              <a:t> </a:t>
            </a:r>
            <a:r>
              <a:rPr lang="ru-RU" dirty="0" err="1" smtClean="0"/>
              <a:t>сзп</a:t>
            </a:r>
            <a:r>
              <a:rPr lang="ru-RU" dirty="0" smtClean="0"/>
              <a:t> </a:t>
            </a:r>
            <a:r>
              <a:rPr lang="ru-RU" dirty="0" err="1" smtClean="0"/>
              <a:t>October</a:t>
            </a:r>
            <a:r>
              <a:rPr lang="ru-RU" dirty="0" smtClean="0"/>
              <a:t> 21st, 2018 - Дмитрий Викторович </a:t>
            </a:r>
            <a:r>
              <a:rPr lang="ru-RU" dirty="0" err="1" smtClean="0"/>
              <a:t>Лобусов</a:t>
            </a:r>
            <a:r>
              <a:rPr lang="ru-RU" dirty="0" smtClean="0"/>
              <a:t> 911184_1000.jpg</a:t>
            </a:r>
            <a:endParaRPr lang="en-US" dirty="0" smtClean="0"/>
          </a:p>
          <a:p>
            <a:endParaRPr lang="en-US" dirty="0" smtClean="0"/>
          </a:p>
        </p:txBody>
      </p:sp>
      <p:sp>
        <p:nvSpPr>
          <p:cNvPr id="23555" name="Номер слайда 3"/>
          <p:cNvSpPr>
            <a:spLocks noGrp="1"/>
          </p:cNvSpPr>
          <p:nvPr>
            <p:ph type="sldNum" sz="quarter" idx="5"/>
          </p:nvPr>
        </p:nvSpPr>
        <p:spPr>
          <a:noFill/>
        </p:spPr>
        <p:txBody>
          <a:bodyPr/>
          <a:lstStyle/>
          <a:p>
            <a:fld id="{8222900B-A7C4-4CF1-BEDC-572019B69215}" type="slidenum">
              <a:rPr lang="ru-RU" smtClean="0">
                <a:latin typeface="Arial" charset="0"/>
              </a:rPr>
              <a:pPr/>
              <a:t>6</a:t>
            </a:fld>
            <a:endParaRPr lang="ru-RU" dirty="0" smtClean="0">
              <a:latin typeface="Arial" charset="0"/>
            </a:endParaRPr>
          </a:p>
        </p:txBody>
      </p:sp>
      <p:sp>
        <p:nvSpPr>
          <p:cNvPr id="2" name="Нижний колонтитул 1"/>
          <p:cNvSpPr>
            <a:spLocks noGrp="1"/>
          </p:cNvSpPr>
          <p:nvPr>
            <p:ph type="ftr" sz="quarter" idx="10"/>
          </p:nvPr>
        </p:nvSpPr>
        <p:spPr/>
        <p:txBody>
          <a:bodyPr/>
          <a:lstStyle/>
          <a:p>
            <a:r>
              <a:rPr lang="en-US" smtClean="0"/>
              <a:t>170302 Grigoryev Arctic Passion.pptx</a:t>
            </a:r>
            <a:endParaRPr lang="ru-RU" dirty="0"/>
          </a:p>
        </p:txBody>
      </p:sp>
      <p:sp>
        <p:nvSpPr>
          <p:cNvPr id="3" name="Дата 2"/>
          <p:cNvSpPr>
            <a:spLocks noGrp="1"/>
          </p:cNvSpPr>
          <p:nvPr>
            <p:ph type="dt" idx="11"/>
          </p:nvPr>
        </p:nvSpPr>
        <p:spPr/>
        <p:txBody>
          <a:bodyPr/>
          <a:lstStyle/>
          <a:p>
            <a:fld id="{B17B23BB-B454-4B02-A119-120E424AD2DF}" type="datetime9">
              <a:rPr lang="ru-RU" smtClean="0"/>
              <a:t>01.11.2018 2:19:09</a:t>
            </a:fld>
            <a:endParaRPr lang="ru-RU" dirty="0"/>
          </a:p>
        </p:txBody>
      </p:sp>
    </p:spTree>
    <p:extLst>
      <p:ext uri="{BB962C8B-B14F-4D97-AF65-F5344CB8AC3E}">
        <p14:creationId xmlns:p14="http://schemas.microsoft.com/office/powerpoint/2010/main" val="1186433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a:ln/>
        </p:spPr>
      </p:sp>
      <p:sp>
        <p:nvSpPr>
          <p:cNvPr id="23554" name="Заметки 2"/>
          <p:cNvSpPr>
            <a:spLocks noGrp="1"/>
          </p:cNvSpPr>
          <p:nvPr>
            <p:ph type="body" idx="1"/>
          </p:nvPr>
        </p:nvSpPr>
        <p:spPr>
          <a:xfrm>
            <a:off x="520570" y="2246448"/>
            <a:ext cx="13843339" cy="2965761"/>
          </a:xfrm>
          <a:noFill/>
          <a:ln/>
        </p:spPr>
        <p:txBody>
          <a:bodyPr/>
          <a:lstStyle/>
          <a:p>
            <a:r>
              <a:rPr lang="ru-RU" dirty="0" smtClean="0"/>
              <a:t>  </a:t>
            </a:r>
            <a:r>
              <a:rPr lang="en-US" dirty="0" smtClean="0"/>
              <a:t>912876_original.jpg</a:t>
            </a:r>
            <a:r>
              <a:rPr lang="ru-RU" dirty="0" smtClean="0"/>
              <a:t>  181028 </a:t>
            </a:r>
            <a:r>
              <a:rPr lang="ru-RU" dirty="0" err="1" smtClean="0"/>
              <a:t>смп</a:t>
            </a:r>
            <a:r>
              <a:rPr lang="ru-RU" dirty="0" smtClean="0"/>
              <a:t> балкер </a:t>
            </a:r>
            <a:r>
              <a:rPr lang="ru-RU" dirty="0" err="1" smtClean="0"/>
              <a:t>канада</a:t>
            </a:r>
            <a:r>
              <a:rPr lang="ru-RU" dirty="0" smtClean="0"/>
              <a:t> </a:t>
            </a:r>
            <a:r>
              <a:rPr lang="ru-RU" dirty="0" err="1" smtClean="0"/>
              <a:t>October</a:t>
            </a:r>
            <a:r>
              <a:rPr lang="ru-RU" dirty="0" smtClean="0"/>
              <a:t> 28th, 2018 - Дмитрий Викторович </a:t>
            </a:r>
            <a:r>
              <a:rPr lang="ru-RU" dirty="0" err="1" smtClean="0"/>
              <a:t>Лобусов</a:t>
            </a:r>
            <a:r>
              <a:rPr lang="ru-RU" dirty="0" smtClean="0"/>
              <a:t> 912876_900.jpg</a:t>
            </a:r>
            <a:r>
              <a:rPr lang="en-US" dirty="0" smtClean="0"/>
              <a:t>  NORDIC OLYMPIC 1.jpg</a:t>
            </a:r>
            <a:endParaRPr lang="ru-RU" dirty="0" smtClean="0"/>
          </a:p>
          <a:p>
            <a:r>
              <a:rPr lang="en-US" dirty="0" smtClean="0"/>
              <a:t>171018 </a:t>
            </a:r>
            <a:r>
              <a:rPr lang="en-US" dirty="0" err="1" smtClean="0"/>
              <a:t>Baffinland</a:t>
            </a:r>
            <a:r>
              <a:rPr lang="en-US" dirty="0" smtClean="0"/>
              <a:t> Iron Mines concludes record-setting shipping season with 4_1 million </a:t>
            </a:r>
            <a:r>
              <a:rPr lang="en-US" dirty="0" err="1" smtClean="0"/>
              <a:t>tonnes</a:t>
            </a:r>
            <a:r>
              <a:rPr lang="en-US" dirty="0" smtClean="0"/>
              <a:t> of iron ore shipped over 75 days  </a:t>
            </a:r>
            <a:r>
              <a:rPr lang="en-US" dirty="0" err="1" smtClean="0"/>
              <a:t>Baffinland.mht</a:t>
            </a:r>
            <a:r>
              <a:rPr lang="ru-RU" dirty="0" smtClean="0"/>
              <a:t>  </a:t>
            </a:r>
            <a:r>
              <a:rPr lang="en-US" dirty="0" smtClean="0"/>
              <a:t>Mary River Mine - Wikipedia 181031.mht</a:t>
            </a: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solidFill>
                  <a:srgbClr val="000000"/>
                </a:solidFill>
              </a:rPr>
              <a:t>Балкер "</a:t>
            </a:r>
            <a:r>
              <a:rPr lang="ru-RU" dirty="0" smtClean="0">
                <a:hlinkClick r:id="rId3"/>
              </a:rPr>
              <a:t>NORDIC OLYMPIC</a:t>
            </a:r>
            <a:r>
              <a:rPr lang="ru-RU" dirty="0" smtClean="0"/>
              <a:t>" компании </a:t>
            </a:r>
            <a:r>
              <a:rPr lang="ru-RU" dirty="0" err="1" smtClean="0"/>
              <a:t>Nordic</a:t>
            </a:r>
            <a:r>
              <a:rPr lang="ru-RU" dirty="0" smtClean="0"/>
              <a:t> B</a:t>
            </a:r>
            <a:r>
              <a:rPr lang="en-US" dirty="0" smtClean="0"/>
              <a:t>u</a:t>
            </a:r>
            <a:r>
              <a:rPr lang="ru-RU" dirty="0" err="1" smtClean="0"/>
              <a:t>lk</a:t>
            </a:r>
            <a:r>
              <a:rPr lang="ru-RU" dirty="0" smtClean="0"/>
              <a:t> с грузом железной руды </a:t>
            </a:r>
            <a:r>
              <a:rPr lang="fr-FR" dirty="0" smtClean="0"/>
              <a:t>Baffinland Iron Mines Corporation </a:t>
            </a:r>
            <a:r>
              <a:rPr lang="ru-RU" dirty="0" smtClean="0"/>
              <a:t>следует из </a:t>
            </a:r>
            <a:r>
              <a:rPr lang="ru-RU" dirty="0" smtClean="0">
                <a:hlinkClick r:id="rId4"/>
              </a:rPr>
              <a:t>MILNE INLET</a:t>
            </a:r>
            <a:r>
              <a:rPr lang="ru-RU" dirty="0" smtClean="0"/>
              <a:t> (Канада) в Японию. Вышел из порта 8 октября.</a:t>
            </a:r>
            <a:r>
              <a:rPr lang="en-US" dirty="0" smtClean="0"/>
              <a:t> </a:t>
            </a:r>
            <a:r>
              <a:rPr lang="ru-RU" dirty="0" smtClean="0"/>
              <a:t>Атомный ледокол Ямал в Восточно-Сибирском осуществляет проводку балкера на восточную кромку льдов.</a:t>
            </a:r>
            <a:r>
              <a:rPr lang="en-US" dirty="0" smtClean="0"/>
              <a:t> ETA </a:t>
            </a:r>
            <a:r>
              <a:rPr lang="en-US" dirty="0" err="1" smtClean="0"/>
              <a:t>Tabata</a:t>
            </a:r>
            <a:r>
              <a:rPr lang="en-US" dirty="0" smtClean="0"/>
              <a:t> Japan – 11 of November.</a:t>
            </a:r>
            <a:endParaRPr lang="ru-RU" dirty="0" smtClean="0"/>
          </a:p>
          <a:p>
            <a:endParaRPr lang="ru-RU" dirty="0" smtClean="0"/>
          </a:p>
          <a:p>
            <a:endParaRPr lang="en-US" dirty="0" smtClean="0"/>
          </a:p>
          <a:p>
            <a:endParaRPr lang="en-US" dirty="0" smtClean="0"/>
          </a:p>
          <a:p>
            <a:endParaRPr lang="en-US" dirty="0" smtClean="0"/>
          </a:p>
        </p:txBody>
      </p:sp>
      <p:sp>
        <p:nvSpPr>
          <p:cNvPr id="23555" name="Номер слайда 3"/>
          <p:cNvSpPr>
            <a:spLocks noGrp="1"/>
          </p:cNvSpPr>
          <p:nvPr>
            <p:ph type="sldNum" sz="quarter" idx="5"/>
          </p:nvPr>
        </p:nvSpPr>
        <p:spPr>
          <a:noFill/>
        </p:spPr>
        <p:txBody>
          <a:bodyPr/>
          <a:lstStyle/>
          <a:p>
            <a:fld id="{8222900B-A7C4-4CF1-BEDC-572019B69215}" type="slidenum">
              <a:rPr lang="ru-RU" smtClean="0">
                <a:latin typeface="Arial" charset="0"/>
              </a:rPr>
              <a:pPr/>
              <a:t>7</a:t>
            </a:fld>
            <a:endParaRPr lang="ru-RU" dirty="0" smtClean="0">
              <a:latin typeface="Arial" charset="0"/>
            </a:endParaRPr>
          </a:p>
        </p:txBody>
      </p:sp>
      <p:sp>
        <p:nvSpPr>
          <p:cNvPr id="2" name="Нижний колонтитул 1"/>
          <p:cNvSpPr>
            <a:spLocks noGrp="1"/>
          </p:cNvSpPr>
          <p:nvPr>
            <p:ph type="ftr" sz="quarter" idx="10"/>
          </p:nvPr>
        </p:nvSpPr>
        <p:spPr/>
        <p:txBody>
          <a:bodyPr/>
          <a:lstStyle/>
          <a:p>
            <a:r>
              <a:rPr lang="en-US" smtClean="0"/>
              <a:t>170302 Grigoryev Arctic Passion.pptx</a:t>
            </a:r>
            <a:endParaRPr lang="ru-RU" dirty="0"/>
          </a:p>
        </p:txBody>
      </p:sp>
      <p:sp>
        <p:nvSpPr>
          <p:cNvPr id="3" name="Дата 2"/>
          <p:cNvSpPr>
            <a:spLocks noGrp="1"/>
          </p:cNvSpPr>
          <p:nvPr>
            <p:ph type="dt" idx="11"/>
          </p:nvPr>
        </p:nvSpPr>
        <p:spPr/>
        <p:txBody>
          <a:bodyPr/>
          <a:lstStyle/>
          <a:p>
            <a:fld id="{B17B23BB-B454-4B02-A119-120E424AD2DF}" type="datetime9">
              <a:rPr lang="ru-RU" smtClean="0"/>
              <a:t>01.11.2018 2:19:09</a:t>
            </a:fld>
            <a:endParaRPr lang="ru-RU" dirty="0"/>
          </a:p>
        </p:txBody>
      </p:sp>
    </p:spTree>
    <p:extLst>
      <p:ext uri="{BB962C8B-B14F-4D97-AF65-F5344CB8AC3E}">
        <p14:creationId xmlns:p14="http://schemas.microsoft.com/office/powerpoint/2010/main" val="109808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E51D64D-5B5A-471E-9746-35F22B5AE7C7}" type="datetimeFigureOut">
              <a:rPr lang="ru-RU" smtClean="0"/>
              <a:t>01.11.2018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3D2D4D-6B10-4EAE-B210-28B38E9A3744}" type="slidenum">
              <a:rPr lang="ru-RU" smtClean="0"/>
              <a:t>‹#›</a:t>
            </a:fld>
            <a:endParaRPr lang="ru-RU"/>
          </a:p>
        </p:txBody>
      </p:sp>
    </p:spTree>
    <p:extLst>
      <p:ext uri="{BB962C8B-B14F-4D97-AF65-F5344CB8AC3E}">
        <p14:creationId xmlns:p14="http://schemas.microsoft.com/office/powerpoint/2010/main" val="323619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51D64D-5B5A-471E-9746-35F22B5AE7C7}" type="datetimeFigureOut">
              <a:rPr lang="ru-RU" smtClean="0"/>
              <a:t>01.11.2018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3D2D4D-6B10-4EAE-B210-28B38E9A3744}" type="slidenum">
              <a:rPr lang="ru-RU" smtClean="0"/>
              <a:t>‹#›</a:t>
            </a:fld>
            <a:endParaRPr lang="ru-RU"/>
          </a:p>
        </p:txBody>
      </p:sp>
    </p:spTree>
    <p:extLst>
      <p:ext uri="{BB962C8B-B14F-4D97-AF65-F5344CB8AC3E}">
        <p14:creationId xmlns:p14="http://schemas.microsoft.com/office/powerpoint/2010/main" val="191333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51D64D-5B5A-471E-9746-35F22B5AE7C7}" type="datetimeFigureOut">
              <a:rPr lang="ru-RU" smtClean="0"/>
              <a:t>01.11.2018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3D2D4D-6B10-4EAE-B210-28B38E9A3744}" type="slidenum">
              <a:rPr lang="ru-RU" smtClean="0"/>
              <a:t>‹#›</a:t>
            </a:fld>
            <a:endParaRPr lang="ru-RU"/>
          </a:p>
        </p:txBody>
      </p:sp>
    </p:spTree>
    <p:extLst>
      <p:ext uri="{BB962C8B-B14F-4D97-AF65-F5344CB8AC3E}">
        <p14:creationId xmlns:p14="http://schemas.microsoft.com/office/powerpoint/2010/main" val="173091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51D64D-5B5A-471E-9746-35F22B5AE7C7}" type="datetimeFigureOut">
              <a:rPr lang="ru-RU" smtClean="0"/>
              <a:t>01.11.2018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3D2D4D-6B10-4EAE-B210-28B38E9A3744}" type="slidenum">
              <a:rPr lang="ru-RU" smtClean="0"/>
              <a:t>‹#›</a:t>
            </a:fld>
            <a:endParaRPr lang="ru-RU"/>
          </a:p>
        </p:txBody>
      </p:sp>
    </p:spTree>
    <p:extLst>
      <p:ext uri="{BB962C8B-B14F-4D97-AF65-F5344CB8AC3E}">
        <p14:creationId xmlns:p14="http://schemas.microsoft.com/office/powerpoint/2010/main" val="9883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51D64D-5B5A-471E-9746-35F22B5AE7C7}" type="datetimeFigureOut">
              <a:rPr lang="ru-RU" smtClean="0"/>
              <a:t>01.11.2018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3D2D4D-6B10-4EAE-B210-28B38E9A3744}" type="slidenum">
              <a:rPr lang="ru-RU" smtClean="0"/>
              <a:t>‹#›</a:t>
            </a:fld>
            <a:endParaRPr lang="ru-RU"/>
          </a:p>
        </p:txBody>
      </p:sp>
    </p:spTree>
    <p:extLst>
      <p:ext uri="{BB962C8B-B14F-4D97-AF65-F5344CB8AC3E}">
        <p14:creationId xmlns:p14="http://schemas.microsoft.com/office/powerpoint/2010/main" val="122760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E51D64D-5B5A-471E-9746-35F22B5AE7C7}" type="datetimeFigureOut">
              <a:rPr lang="ru-RU" smtClean="0"/>
              <a:t>01.11.2018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3D2D4D-6B10-4EAE-B210-28B38E9A3744}" type="slidenum">
              <a:rPr lang="ru-RU" smtClean="0"/>
              <a:t>‹#›</a:t>
            </a:fld>
            <a:endParaRPr lang="ru-RU"/>
          </a:p>
        </p:txBody>
      </p:sp>
    </p:spTree>
    <p:extLst>
      <p:ext uri="{BB962C8B-B14F-4D97-AF65-F5344CB8AC3E}">
        <p14:creationId xmlns:p14="http://schemas.microsoft.com/office/powerpoint/2010/main" val="424647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E51D64D-5B5A-471E-9746-35F22B5AE7C7}" type="datetimeFigureOut">
              <a:rPr lang="ru-RU" smtClean="0"/>
              <a:t>01.11.2018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3D2D4D-6B10-4EAE-B210-28B38E9A3744}" type="slidenum">
              <a:rPr lang="ru-RU" smtClean="0"/>
              <a:t>‹#›</a:t>
            </a:fld>
            <a:endParaRPr lang="ru-RU"/>
          </a:p>
        </p:txBody>
      </p:sp>
    </p:spTree>
    <p:extLst>
      <p:ext uri="{BB962C8B-B14F-4D97-AF65-F5344CB8AC3E}">
        <p14:creationId xmlns:p14="http://schemas.microsoft.com/office/powerpoint/2010/main" val="2482738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51D64D-5B5A-471E-9746-35F22B5AE7C7}" type="datetimeFigureOut">
              <a:rPr lang="ru-RU" smtClean="0"/>
              <a:t>01.11.2018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3D2D4D-6B10-4EAE-B210-28B38E9A3744}" type="slidenum">
              <a:rPr lang="ru-RU" smtClean="0"/>
              <a:t>‹#›</a:t>
            </a:fld>
            <a:endParaRPr lang="ru-RU"/>
          </a:p>
        </p:txBody>
      </p:sp>
    </p:spTree>
    <p:extLst>
      <p:ext uri="{BB962C8B-B14F-4D97-AF65-F5344CB8AC3E}">
        <p14:creationId xmlns:p14="http://schemas.microsoft.com/office/powerpoint/2010/main" val="220844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51D64D-5B5A-471E-9746-35F22B5AE7C7}" type="datetimeFigureOut">
              <a:rPr lang="ru-RU" smtClean="0"/>
              <a:t>01.11.2018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3D2D4D-6B10-4EAE-B210-28B38E9A3744}" type="slidenum">
              <a:rPr lang="ru-RU" smtClean="0"/>
              <a:t>‹#›</a:t>
            </a:fld>
            <a:endParaRPr lang="ru-RU"/>
          </a:p>
        </p:txBody>
      </p:sp>
    </p:spTree>
    <p:extLst>
      <p:ext uri="{BB962C8B-B14F-4D97-AF65-F5344CB8AC3E}">
        <p14:creationId xmlns:p14="http://schemas.microsoft.com/office/powerpoint/2010/main" val="117091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E51D64D-5B5A-471E-9746-35F22B5AE7C7}" type="datetimeFigureOut">
              <a:rPr lang="ru-RU" smtClean="0"/>
              <a:t>01.11.2018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3D2D4D-6B10-4EAE-B210-28B38E9A3744}" type="slidenum">
              <a:rPr lang="ru-RU" smtClean="0"/>
              <a:t>‹#›</a:t>
            </a:fld>
            <a:endParaRPr lang="ru-RU"/>
          </a:p>
        </p:txBody>
      </p:sp>
    </p:spTree>
    <p:extLst>
      <p:ext uri="{BB962C8B-B14F-4D97-AF65-F5344CB8AC3E}">
        <p14:creationId xmlns:p14="http://schemas.microsoft.com/office/powerpoint/2010/main" val="6782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E51D64D-5B5A-471E-9746-35F22B5AE7C7}" type="datetimeFigureOut">
              <a:rPr lang="ru-RU" smtClean="0"/>
              <a:t>01.11.2018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3D2D4D-6B10-4EAE-B210-28B38E9A3744}" type="slidenum">
              <a:rPr lang="ru-RU" smtClean="0"/>
              <a:t>‹#›</a:t>
            </a:fld>
            <a:endParaRPr lang="ru-RU"/>
          </a:p>
        </p:txBody>
      </p:sp>
    </p:spTree>
    <p:extLst>
      <p:ext uri="{BB962C8B-B14F-4D97-AF65-F5344CB8AC3E}">
        <p14:creationId xmlns:p14="http://schemas.microsoft.com/office/powerpoint/2010/main" val="141274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1D64D-5B5A-471E-9746-35F22B5AE7C7}" type="datetimeFigureOut">
              <a:rPr lang="ru-RU" smtClean="0"/>
              <a:t>01.11.2018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D2D4D-6B10-4EAE-B210-28B38E9A3744}" type="slidenum">
              <a:rPr lang="ru-RU" smtClean="0"/>
              <a:t>‹#›</a:t>
            </a:fld>
            <a:endParaRPr lang="ru-RU"/>
          </a:p>
        </p:txBody>
      </p:sp>
    </p:spTree>
    <p:extLst>
      <p:ext uri="{BB962C8B-B14F-4D97-AF65-F5344CB8AC3E}">
        <p14:creationId xmlns:p14="http://schemas.microsoft.com/office/powerpoint/2010/main" val="4232552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6552" y="2142127"/>
            <a:ext cx="11619186" cy="1419870"/>
          </a:xfrm>
        </p:spPr>
        <p:txBody>
          <a:bodyPr>
            <a:noAutofit/>
          </a:bodyPr>
          <a:lstStyle/>
          <a:p>
            <a:r>
              <a:rPr lang="en-US" sz="2800" b="1" dirty="0" smtClean="0">
                <a:latin typeface="Arial" panose="020B0604020202020204" pitchFamily="34" charset="0"/>
                <a:cs typeface="Arial" panose="020B0604020202020204" pitchFamily="34" charset="0"/>
              </a:rPr>
              <a:t>THE INTERNATIONAL COOPERATION IN DEVELOPMENT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OF THE ARCTIC MARITIME TRANSPORT SYSTEM</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ru-RU" sz="2800" dirty="0" smtClean="0">
                <a:latin typeface="Arial" panose="020B0604020202020204" pitchFamily="34" charset="0"/>
                <a:cs typeface="Arial" panose="020B0604020202020204" pitchFamily="34" charset="0"/>
              </a:rPr>
              <a:t>Международное </a:t>
            </a:r>
            <a:r>
              <a:rPr lang="ru-RU" sz="2800" dirty="0">
                <a:latin typeface="Arial" panose="020B0604020202020204" pitchFamily="34" charset="0"/>
                <a:cs typeface="Arial" panose="020B0604020202020204" pitchFamily="34" charset="0"/>
              </a:rPr>
              <a:t>сотрудничество в развитии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ru-RU" sz="2800" dirty="0" smtClean="0">
                <a:latin typeface="Arial" panose="020B0604020202020204" pitchFamily="34" charset="0"/>
                <a:cs typeface="Arial" panose="020B0604020202020204" pitchFamily="34" charset="0"/>
              </a:rPr>
              <a:t>арктической морской транспортной </a:t>
            </a:r>
            <a:r>
              <a:rPr lang="ru-RU" sz="2800" dirty="0">
                <a:latin typeface="Arial" panose="020B0604020202020204" pitchFamily="34" charset="0"/>
                <a:cs typeface="Arial" panose="020B0604020202020204" pitchFamily="34" charset="0"/>
              </a:rPr>
              <a:t>системы</a:t>
            </a:r>
            <a:endParaRPr lang="ru-RU" sz="2800" b="1" dirty="0">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1066800" y="4219056"/>
            <a:ext cx="9144000" cy="1655762"/>
          </a:xfrm>
        </p:spPr>
        <p:txBody>
          <a:bodyPr>
            <a:normAutofit/>
          </a:bodyPr>
          <a:lstStyle/>
          <a:p>
            <a:pPr algn="l"/>
            <a:r>
              <a:rPr lang="en-US" sz="2800" b="1" dirty="0"/>
              <a:t>MIKHAIL GRIGORYEV</a:t>
            </a:r>
          </a:p>
          <a:p>
            <a:pPr algn="l"/>
            <a:r>
              <a:rPr lang="en-US" sz="2800" b="1" dirty="0"/>
              <a:t>GECON</a:t>
            </a:r>
            <a:endParaRPr lang="ru-RU" sz="2800" b="1" dirty="0"/>
          </a:p>
          <a:p>
            <a:endParaRPr lang="ru-RU" sz="2800" dirty="0"/>
          </a:p>
        </p:txBody>
      </p:sp>
      <p:sp>
        <p:nvSpPr>
          <p:cNvPr id="4" name="Прямоугольник 3"/>
          <p:cNvSpPr/>
          <p:nvPr/>
        </p:nvSpPr>
        <p:spPr>
          <a:xfrm>
            <a:off x="-140677" y="5533174"/>
            <a:ext cx="12192000" cy="923330"/>
          </a:xfrm>
          <a:prstGeom prst="rect">
            <a:avLst/>
          </a:prstGeom>
        </p:spPr>
        <p:txBody>
          <a:bodyPr wrap="square">
            <a:spAutoFit/>
          </a:bodyPr>
          <a:lstStyle/>
          <a:p>
            <a:pPr algn="ctr"/>
            <a:endParaRPr lang="ru-RU" dirty="0"/>
          </a:p>
          <a:p>
            <a:pPr algn="ctr"/>
            <a:r>
              <a:rPr lang="en-US" dirty="0" smtClean="0"/>
              <a:t>V Meeting </a:t>
            </a:r>
            <a:r>
              <a:rPr lang="en-US" dirty="0"/>
              <a:t>of the International advisory council on cooperation in the Arctic</a:t>
            </a:r>
          </a:p>
          <a:p>
            <a:pPr algn="ctr"/>
            <a:r>
              <a:rPr lang="en-US" dirty="0" smtClean="0"/>
              <a:t>Moscow</a:t>
            </a:r>
            <a:r>
              <a:rPr lang="en-US" dirty="0"/>
              <a:t>, </a:t>
            </a:r>
            <a:r>
              <a:rPr lang="en-US" dirty="0" smtClean="0"/>
              <a:t>November </a:t>
            </a:r>
            <a:r>
              <a:rPr lang="en-US" dirty="0"/>
              <a:t>1, 2018</a:t>
            </a:r>
          </a:p>
        </p:txBody>
      </p:sp>
      <p:pic>
        <p:nvPicPr>
          <p:cNvPr id="6" name="Picture 5" descr="logo_gr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3429" y="0"/>
            <a:ext cx="1088571" cy="10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665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0" y="22187"/>
            <a:ext cx="11973524" cy="476250"/>
          </a:xfrm>
        </p:spPr>
        <p:txBody>
          <a:bodyPr>
            <a:noAutofit/>
          </a:bodyPr>
          <a:lstStyle/>
          <a:p>
            <a:r>
              <a:rPr lang="en-US" sz="2000" b="1" dirty="0" smtClean="0">
                <a:latin typeface="Arial" panose="020B0604020202020204" pitchFamily="34" charset="0"/>
                <a:cs typeface="Arial" panose="020B0604020202020204" pitchFamily="34" charset="0"/>
              </a:rPr>
              <a:t> ARCTIC MARITIME </a:t>
            </a:r>
            <a:r>
              <a:rPr lang="en-US" sz="2000" b="1" dirty="0">
                <a:latin typeface="Arial" panose="020B0604020202020204" pitchFamily="34" charset="0"/>
                <a:cs typeface="Arial" panose="020B0604020202020204" pitchFamily="34" charset="0"/>
              </a:rPr>
              <a:t>TRANSPORT </a:t>
            </a:r>
            <a:r>
              <a:rPr lang="en-US" sz="2000" b="1" dirty="0" smtClean="0">
                <a:latin typeface="Arial" panose="020B0604020202020204" pitchFamily="34" charset="0"/>
                <a:cs typeface="Arial" panose="020B0604020202020204" pitchFamily="34" charset="0"/>
              </a:rPr>
              <a:t>CORRIDORS</a:t>
            </a:r>
            <a:endParaRPr lang="ru-RU" sz="2000" b="1" dirty="0">
              <a:latin typeface="Arial" panose="020B0604020202020204" pitchFamily="34" charset="0"/>
              <a:cs typeface="Arial" panose="020B0604020202020204" pitchFamily="34" charset="0"/>
            </a:endParaRPr>
          </a:p>
        </p:txBody>
      </p:sp>
      <p:sp>
        <p:nvSpPr>
          <p:cNvPr id="6" name="Номер слайда 4"/>
          <p:cNvSpPr txBox="1">
            <a:spLocks/>
          </p:cNvSpPr>
          <p:nvPr/>
        </p:nvSpPr>
        <p:spPr>
          <a:xfrm>
            <a:off x="124691" y="6448471"/>
            <a:ext cx="1600200" cy="273844"/>
          </a:xfrm>
          <a:prstGeom prst="rect">
            <a:avLst/>
          </a:prstGeom>
        </p:spPr>
        <p:txBody>
          <a:bodyPr/>
          <a:lstStyle>
            <a:defPPr>
              <a:defRPr lang="ru-RU"/>
            </a:defPPr>
          </a:lstStyle>
          <a:p>
            <a:fld id="{9A2B9C8E-F7E7-45E6-83D0-E51FC78334AF}" type="slidenum">
              <a:rPr lang="ru-RU"/>
              <a:pPr/>
              <a:t>2</a:t>
            </a:fld>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58" y="660438"/>
            <a:ext cx="5599695" cy="5761003"/>
          </a:xfrm>
          <a:prstGeom prst="rect">
            <a:avLst/>
          </a:prstGeom>
        </p:spPr>
      </p:pic>
      <p:sp>
        <p:nvSpPr>
          <p:cNvPr id="4" name="TextBox 3"/>
          <p:cNvSpPr txBox="1"/>
          <p:nvPr/>
        </p:nvSpPr>
        <p:spPr>
          <a:xfrm>
            <a:off x="6157720" y="1297572"/>
            <a:ext cx="5126579" cy="923330"/>
          </a:xfrm>
          <a:prstGeom prst="rect">
            <a:avLst/>
          </a:prstGeom>
          <a:noFill/>
        </p:spPr>
        <p:txBody>
          <a:bodyPr wrap="square" rtlCol="0">
            <a:spAutoFit/>
          </a:bodyPr>
          <a:lstStyle/>
          <a:p>
            <a:pPr algn="just"/>
            <a:r>
              <a:rPr lang="en-US" dirty="0" smtClean="0"/>
              <a:t>The </a:t>
            </a:r>
            <a:r>
              <a:rPr lang="en-US" dirty="0"/>
              <a:t>driver of development of the Arctic </a:t>
            </a:r>
            <a:r>
              <a:rPr lang="en-US" dirty="0" smtClean="0"/>
              <a:t>shipping </a:t>
            </a:r>
            <a:r>
              <a:rPr lang="en-US" dirty="0"/>
              <a:t>is transportation of the mineral resources got in the Arctic zone in Russia, Canada, Norway and the </a:t>
            </a:r>
            <a:r>
              <a:rPr lang="en-US" dirty="0" smtClean="0"/>
              <a:t>USA.</a:t>
            </a:r>
            <a:endParaRPr lang="ru-RU" dirty="0" smtClean="0"/>
          </a:p>
        </p:txBody>
      </p:sp>
      <p:pic>
        <p:nvPicPr>
          <p:cNvPr id="9" name="Рисунок 8"/>
          <p:cNvPicPr>
            <a:picLocks noChangeAspect="1"/>
          </p:cNvPicPr>
          <p:nvPr/>
        </p:nvPicPr>
        <p:blipFill>
          <a:blip r:embed="rId4"/>
          <a:stretch>
            <a:fillRect/>
          </a:stretch>
        </p:blipFill>
        <p:spPr>
          <a:xfrm>
            <a:off x="6157720" y="2821603"/>
            <a:ext cx="5512914" cy="3599838"/>
          </a:xfrm>
          <a:prstGeom prst="rect">
            <a:avLst/>
          </a:prstGeom>
        </p:spPr>
      </p:pic>
      <p:sp>
        <p:nvSpPr>
          <p:cNvPr id="10" name="Прямоугольник 9"/>
          <p:cNvSpPr/>
          <p:nvPr/>
        </p:nvSpPr>
        <p:spPr>
          <a:xfrm>
            <a:off x="8103793" y="6445316"/>
            <a:ext cx="7087841" cy="276999"/>
          </a:xfrm>
          <a:prstGeom prst="rect">
            <a:avLst/>
          </a:prstGeom>
        </p:spPr>
        <p:txBody>
          <a:bodyPr wrap="square">
            <a:spAutoFit/>
          </a:bodyPr>
          <a:lstStyle/>
          <a:p>
            <a:r>
              <a:rPr lang="ru-RU" sz="1200" i="1" dirty="0" err="1">
                <a:latin typeface="Arial" panose="020B0604020202020204" pitchFamily="34" charset="0"/>
                <a:cs typeface="Arial" panose="020B0604020202020204" pitchFamily="34" charset="0"/>
              </a:rPr>
              <a:t>Data</a:t>
            </a:r>
            <a:r>
              <a:rPr lang="ru-RU" sz="1200" i="1" dirty="0">
                <a:latin typeface="Arial" panose="020B0604020202020204" pitchFamily="34" charset="0"/>
                <a:cs typeface="Arial" panose="020B0604020202020204" pitchFamily="34" charset="0"/>
              </a:rPr>
              <a:t> </a:t>
            </a:r>
            <a:r>
              <a:rPr lang="ru-RU" sz="1200" i="1" dirty="0" err="1">
                <a:latin typeface="Arial" panose="020B0604020202020204" pitchFamily="34" charset="0"/>
                <a:cs typeface="Arial" panose="020B0604020202020204" pitchFamily="34" charset="0"/>
              </a:rPr>
              <a:t>sources</a:t>
            </a:r>
            <a:r>
              <a:rPr lang="ru-RU" sz="1200" i="1" dirty="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Ministry of transport</a:t>
            </a:r>
            <a:r>
              <a:rPr lang="ru-RU" sz="1200" i="1" dirty="0">
                <a:latin typeface="Arial" panose="020B0604020202020204" pitchFamily="34" charset="0"/>
                <a:cs typeface="Arial" panose="020B0604020202020204" pitchFamily="34" charset="0"/>
              </a:rPr>
              <a:t>;</a:t>
            </a:r>
            <a:r>
              <a:rPr lang="ru-RU" sz="1200" i="1" dirty="0" smtClean="0">
                <a:latin typeface="Arial" panose="020B0604020202020204" pitchFamily="34" charset="0"/>
                <a:cs typeface="Arial" panose="020B0604020202020204" pitchFamily="34" charset="0"/>
              </a:rPr>
              <a:t> </a:t>
            </a:r>
            <a:r>
              <a:rPr lang="ru-RU" sz="1200" i="1" dirty="0" err="1">
                <a:latin typeface="Arial" panose="020B0604020202020204" pitchFamily="34" charset="0"/>
                <a:cs typeface="Arial" panose="020B0604020202020204" pitchFamily="34" charset="0"/>
              </a:rPr>
              <a:t>analysis</a:t>
            </a:r>
            <a:r>
              <a:rPr lang="ru-RU" sz="1200" i="1" dirty="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by</a:t>
            </a:r>
            <a:r>
              <a:rPr lang="ru-RU" sz="1200" i="1" dirty="0" smtClean="0">
                <a:latin typeface="Arial" panose="020B0604020202020204" pitchFamily="34" charset="0"/>
                <a:cs typeface="Arial" panose="020B0604020202020204" pitchFamily="34" charset="0"/>
              </a:rPr>
              <a:t> </a:t>
            </a:r>
            <a:r>
              <a:rPr lang="ru-RU" sz="1200" i="1" dirty="0">
                <a:latin typeface="Arial" panose="020B0604020202020204" pitchFamily="34" charset="0"/>
                <a:cs typeface="Arial" panose="020B0604020202020204" pitchFamily="34" charset="0"/>
              </a:rPr>
              <a:t>GECON</a:t>
            </a:r>
          </a:p>
        </p:txBody>
      </p:sp>
      <p:sp>
        <p:nvSpPr>
          <p:cNvPr id="2" name="Прямоугольник 1"/>
          <p:cNvSpPr/>
          <p:nvPr/>
        </p:nvSpPr>
        <p:spPr>
          <a:xfrm>
            <a:off x="6157720" y="2621028"/>
            <a:ext cx="6096000" cy="307777"/>
          </a:xfrm>
          <a:prstGeom prst="rect">
            <a:avLst/>
          </a:prstGeom>
        </p:spPr>
        <p:txBody>
          <a:bodyPr>
            <a:spAutoFit/>
          </a:bodyPr>
          <a:lstStyle/>
          <a:p>
            <a:r>
              <a:rPr lang="en-US" sz="1400" b="1" dirty="0" smtClean="0">
                <a:latin typeface="Arial" panose="020B0604020202020204" pitchFamily="34" charset="0"/>
                <a:cs typeface="Arial" panose="020B0604020202020204" pitchFamily="34" charset="0"/>
              </a:rPr>
              <a:t>NSR: STRUCTURE </a:t>
            </a:r>
            <a:r>
              <a:rPr lang="en-US" sz="1400" b="1" dirty="0">
                <a:latin typeface="Arial" panose="020B0604020202020204" pitchFamily="34" charset="0"/>
                <a:cs typeface="Arial" panose="020B0604020202020204" pitchFamily="34" charset="0"/>
              </a:rPr>
              <a:t>OF THE ARCTIC FREIGHT TRAFFIC 1-3Q2018</a:t>
            </a:r>
            <a:endParaRPr lang="ru-RU" sz="1400" dirty="0"/>
          </a:p>
        </p:txBody>
      </p:sp>
      <p:pic>
        <p:nvPicPr>
          <p:cNvPr id="11" name="Picture 5" descr="logo_gre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45200" y="0"/>
            <a:ext cx="946800" cy="95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328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66" y="20451"/>
            <a:ext cx="10515600" cy="331561"/>
          </a:xfrm>
        </p:spPr>
        <p:txBody>
          <a:bodyPr>
            <a:noAutofit/>
          </a:bodyPr>
          <a:lstStyle/>
          <a:p>
            <a:r>
              <a:rPr lang="en-US" sz="2000" b="1" dirty="0">
                <a:latin typeface="Arial" panose="020B0604020202020204" pitchFamily="34" charset="0"/>
                <a:cs typeface="Arial" panose="020B0604020202020204" pitchFamily="34" charset="0"/>
              </a:rPr>
              <a:t>NORTHERN SEA TRANSPORT CORRIDOR </a:t>
            </a:r>
            <a:r>
              <a:rPr lang="en-US" sz="2000" b="1" dirty="0" smtClean="0">
                <a:latin typeface="Arial" panose="020B0604020202020204" pitchFamily="34" charset="0"/>
                <a:cs typeface="Arial" panose="020B0604020202020204" pitchFamily="34" charset="0"/>
              </a:rPr>
              <a:t> ALIAS NORTHEAST PASSAGE</a:t>
            </a:r>
            <a:endParaRPr lang="ru-RU" sz="2000"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129" y="566058"/>
            <a:ext cx="9833685" cy="5929960"/>
          </a:xfrm>
          <a:prstGeom prst="rect">
            <a:avLst/>
          </a:prstGeom>
        </p:spPr>
      </p:pic>
      <p:sp>
        <p:nvSpPr>
          <p:cNvPr id="6" name="Прямоугольник 5"/>
          <p:cNvSpPr/>
          <p:nvPr/>
        </p:nvSpPr>
        <p:spPr>
          <a:xfrm>
            <a:off x="5364866" y="6582580"/>
            <a:ext cx="9103489" cy="276999"/>
          </a:xfrm>
          <a:prstGeom prst="rect">
            <a:avLst/>
          </a:prstGeom>
        </p:spPr>
        <p:txBody>
          <a:bodyPr wrap="square">
            <a:spAutoFit/>
          </a:bodyPr>
          <a:lstStyle/>
          <a:p>
            <a:r>
              <a:rPr lang="ru-RU" sz="1200" i="1" dirty="0" err="1">
                <a:latin typeface="Arial" panose="020B0604020202020204" pitchFamily="34" charset="0"/>
                <a:cs typeface="Arial" panose="020B0604020202020204" pitchFamily="34" charset="0"/>
              </a:rPr>
              <a:t>Data</a:t>
            </a:r>
            <a:r>
              <a:rPr lang="ru-RU" sz="1200" i="1" dirty="0">
                <a:latin typeface="Arial" panose="020B0604020202020204" pitchFamily="34" charset="0"/>
                <a:cs typeface="Arial" panose="020B0604020202020204" pitchFamily="34" charset="0"/>
              </a:rPr>
              <a:t> </a:t>
            </a:r>
            <a:r>
              <a:rPr lang="ru-RU" sz="1200" i="1" dirty="0" err="1">
                <a:latin typeface="Arial" panose="020B0604020202020204" pitchFamily="34" charset="0"/>
                <a:cs typeface="Arial" panose="020B0604020202020204" pitchFamily="34" charset="0"/>
              </a:rPr>
              <a:t>sources</a:t>
            </a:r>
            <a:r>
              <a:rPr lang="ru-RU" sz="1200" i="1" dirty="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Ministry of transport, Ministry of natural resources,</a:t>
            </a:r>
            <a:r>
              <a:rPr lang="ru-RU" sz="1200" i="1" dirty="0" smtClean="0">
                <a:latin typeface="Arial" panose="020B0604020202020204" pitchFamily="34" charset="0"/>
                <a:cs typeface="Arial" panose="020B0604020202020204" pitchFamily="34" charset="0"/>
              </a:rPr>
              <a:t> </a:t>
            </a:r>
            <a:r>
              <a:rPr lang="ru-RU" sz="1200" i="1" dirty="0" err="1">
                <a:latin typeface="Arial" panose="020B0604020202020204" pitchFamily="34" charset="0"/>
                <a:cs typeface="Arial" panose="020B0604020202020204" pitchFamily="34" charset="0"/>
              </a:rPr>
              <a:t>companies</a:t>
            </a:r>
            <a:r>
              <a:rPr lang="ru-RU" sz="1200" i="1" dirty="0">
                <a:latin typeface="Arial" panose="020B0604020202020204" pitchFamily="34" charset="0"/>
                <a:cs typeface="Arial" panose="020B0604020202020204" pitchFamily="34" charset="0"/>
              </a:rPr>
              <a:t>; </a:t>
            </a:r>
            <a:r>
              <a:rPr lang="ru-RU" sz="1200" i="1" dirty="0" err="1">
                <a:latin typeface="Arial" panose="020B0604020202020204" pitchFamily="34" charset="0"/>
                <a:cs typeface="Arial" panose="020B0604020202020204" pitchFamily="34" charset="0"/>
              </a:rPr>
              <a:t>analysis</a:t>
            </a:r>
            <a:r>
              <a:rPr lang="ru-RU" sz="1200" i="1" dirty="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by</a:t>
            </a:r>
            <a:r>
              <a:rPr lang="ru-RU" sz="1200" i="1" dirty="0" smtClean="0">
                <a:latin typeface="Arial" panose="020B0604020202020204" pitchFamily="34" charset="0"/>
                <a:cs typeface="Arial" panose="020B0604020202020204" pitchFamily="34" charset="0"/>
              </a:rPr>
              <a:t> </a:t>
            </a:r>
            <a:r>
              <a:rPr lang="ru-RU" sz="1200" i="1" dirty="0">
                <a:latin typeface="Arial" panose="020B0604020202020204" pitchFamily="34" charset="0"/>
                <a:cs typeface="Arial" panose="020B0604020202020204" pitchFamily="34" charset="0"/>
              </a:rPr>
              <a:t>GECON</a:t>
            </a:r>
          </a:p>
        </p:txBody>
      </p:sp>
      <p:sp>
        <p:nvSpPr>
          <p:cNvPr id="7" name="Номер слайда 4"/>
          <p:cNvSpPr txBox="1">
            <a:spLocks/>
          </p:cNvSpPr>
          <p:nvPr/>
        </p:nvSpPr>
        <p:spPr>
          <a:xfrm>
            <a:off x="0" y="6492875"/>
            <a:ext cx="21336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A2B9C8E-F7E7-45E6-83D0-E51FC78334AF}" type="slidenum">
              <a:rPr lang="ru-RU"/>
              <a:pPr>
                <a:defRPr/>
              </a:pPr>
              <a:t>3</a:t>
            </a:fld>
            <a:endParaRPr lang="ru-RU" dirty="0"/>
          </a:p>
        </p:txBody>
      </p:sp>
      <p:sp>
        <p:nvSpPr>
          <p:cNvPr id="8" name="Овал 7"/>
          <p:cNvSpPr>
            <a:spLocks noChangeAspect="1"/>
          </p:cNvSpPr>
          <p:nvPr/>
        </p:nvSpPr>
        <p:spPr>
          <a:xfrm>
            <a:off x="2974316" y="3470936"/>
            <a:ext cx="360000" cy="35895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a:spLocks noChangeAspect="1"/>
          </p:cNvSpPr>
          <p:nvPr/>
        </p:nvSpPr>
        <p:spPr>
          <a:xfrm>
            <a:off x="3779856" y="3470936"/>
            <a:ext cx="360000" cy="35895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a:spLocks noChangeAspect="1"/>
          </p:cNvSpPr>
          <p:nvPr/>
        </p:nvSpPr>
        <p:spPr>
          <a:xfrm>
            <a:off x="2874792" y="3204895"/>
            <a:ext cx="360000" cy="35895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a:spLocks noChangeAspect="1"/>
          </p:cNvSpPr>
          <p:nvPr/>
        </p:nvSpPr>
        <p:spPr>
          <a:xfrm>
            <a:off x="3624107" y="3981975"/>
            <a:ext cx="360000" cy="35895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a:spLocks noChangeAspect="1"/>
          </p:cNvSpPr>
          <p:nvPr/>
        </p:nvSpPr>
        <p:spPr>
          <a:xfrm>
            <a:off x="4453099" y="3981974"/>
            <a:ext cx="360000" cy="35895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672044" y="4161452"/>
            <a:ext cx="2251770" cy="369332"/>
          </a:xfrm>
          <a:prstGeom prst="rect">
            <a:avLst/>
          </a:prstGeom>
        </p:spPr>
        <p:txBody>
          <a:bodyPr wrap="none">
            <a:spAutoFit/>
          </a:bodyPr>
          <a:lstStyle/>
          <a:p>
            <a:r>
              <a:rPr lang="en-US" dirty="0"/>
              <a:t>year-round navigation</a:t>
            </a:r>
            <a:endParaRPr lang="ru-RU" dirty="0"/>
          </a:p>
        </p:txBody>
      </p:sp>
      <p:pic>
        <p:nvPicPr>
          <p:cNvPr id="14" name="Picture 5" descr="logo_gre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45200" y="0"/>
            <a:ext cx="946800" cy="95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731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7510" y="13457"/>
            <a:ext cx="11061739" cy="575109"/>
          </a:xfrm>
        </p:spPr>
        <p:txBody>
          <a:bodyPr>
            <a:noAutofit/>
          </a:bodyPr>
          <a:lstStyle/>
          <a:p>
            <a:pPr>
              <a:defRPr sz="18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2000" b="1" dirty="0" smtClean="0">
                <a:solidFill>
                  <a:sysClr val="windowText" lastClr="000000"/>
                </a:solidFill>
                <a:latin typeface="Arial" panose="020B0604020202020204" pitchFamily="34" charset="0"/>
                <a:cs typeface="Arial" panose="020B0604020202020204" pitchFamily="34" charset="0"/>
              </a:rPr>
              <a:t>NORTHERN </a:t>
            </a:r>
            <a:r>
              <a:rPr lang="en-US" sz="2000" b="1" dirty="0">
                <a:solidFill>
                  <a:sysClr val="windowText" lastClr="000000"/>
                </a:solidFill>
                <a:latin typeface="Arial" panose="020B0604020202020204" pitchFamily="34" charset="0"/>
                <a:cs typeface="Arial" panose="020B0604020202020204" pitchFamily="34" charset="0"/>
              </a:rPr>
              <a:t>SEA ROUTE</a:t>
            </a:r>
            <a:r>
              <a:rPr lang="en-US" sz="2000" b="1" dirty="0" smtClean="0">
                <a:solidFill>
                  <a:sysClr val="windowText" lastClr="000000"/>
                </a:solidFill>
                <a:latin typeface="Arial" panose="020B0604020202020204" pitchFamily="34" charset="0"/>
                <a:cs typeface="Arial" panose="020B0604020202020204" pitchFamily="34" charset="0"/>
              </a:rPr>
              <a:t> SHIPPING DEVELOPMENT</a:t>
            </a:r>
            <a:endParaRPr lang="ru-RU" sz="2000" b="1" dirty="0">
              <a:solidFill>
                <a:sysClr val="windowText" lastClr="000000"/>
              </a:solidFill>
              <a:latin typeface="Arial" panose="020B0604020202020204" pitchFamily="34" charset="0"/>
              <a:cs typeface="Arial" panose="020B0604020202020204" pitchFamily="34" charset="0"/>
            </a:endParaRPr>
          </a:p>
        </p:txBody>
      </p:sp>
      <p:sp>
        <p:nvSpPr>
          <p:cNvPr id="6" name="Номер слайда 4"/>
          <p:cNvSpPr txBox="1">
            <a:spLocks/>
          </p:cNvSpPr>
          <p:nvPr/>
        </p:nvSpPr>
        <p:spPr>
          <a:xfrm>
            <a:off x="0" y="6492875"/>
            <a:ext cx="21336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A2B9C8E-F7E7-45E6-83D0-E51FC78334AF}" type="slidenum">
              <a:rPr lang="ru-RU"/>
              <a:pPr>
                <a:defRPr/>
              </a:pPr>
              <a:t>4</a:t>
            </a:fld>
            <a:endParaRPr lang="ru-RU" dirty="0"/>
          </a:p>
        </p:txBody>
      </p:sp>
      <p:sp>
        <p:nvSpPr>
          <p:cNvPr id="8" name="TextBox 7"/>
          <p:cNvSpPr txBox="1"/>
          <p:nvPr/>
        </p:nvSpPr>
        <p:spPr>
          <a:xfrm>
            <a:off x="5178750" y="6522582"/>
            <a:ext cx="7013250" cy="276999"/>
          </a:xfrm>
          <a:prstGeom prst="rect">
            <a:avLst/>
          </a:prstGeom>
          <a:noFill/>
        </p:spPr>
        <p:txBody>
          <a:bodyPr wrap="square" rtlCol="0">
            <a:spAutoFit/>
          </a:bodyPr>
          <a:lstStyle/>
          <a:p>
            <a:pPr algn="r"/>
            <a:r>
              <a:rPr lang="en-US" sz="1200" i="1" dirty="0">
                <a:latin typeface="Arial" panose="020B0604020202020204" pitchFamily="34" charset="0"/>
                <a:cs typeface="Arial" panose="020B0604020202020204" pitchFamily="34" charset="0"/>
              </a:rPr>
              <a:t>Data sources: </a:t>
            </a:r>
            <a:r>
              <a:rPr lang="en-US" sz="1200" i="1" dirty="0" smtClean="0">
                <a:latin typeface="Arial" panose="020B0604020202020204" pitchFamily="34" charset="0"/>
                <a:cs typeface="Arial" panose="020B0604020202020204" pitchFamily="34" charset="0"/>
              </a:rPr>
              <a:t>Rosnedra, companies; analysis by GECON</a:t>
            </a:r>
            <a:endParaRPr lang="ru-RU" sz="1200" i="1"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5368968" y="1783098"/>
            <a:ext cx="6632813" cy="4320000"/>
          </a:xfrm>
          <a:prstGeom prst="rect">
            <a:avLst/>
          </a:prstGeom>
        </p:spPr>
      </p:pic>
      <p:sp>
        <p:nvSpPr>
          <p:cNvPr id="11" name="Прямоугольник 10"/>
          <p:cNvSpPr/>
          <p:nvPr/>
        </p:nvSpPr>
        <p:spPr>
          <a:xfrm>
            <a:off x="1051624" y="1191395"/>
            <a:ext cx="3567002" cy="584775"/>
          </a:xfrm>
          <a:prstGeom prst="rect">
            <a:avLst/>
          </a:prstGeom>
        </p:spPr>
        <p:txBody>
          <a:bodyPr wrap="none">
            <a:spAutoFit/>
          </a:bodyPr>
          <a:lstStyle/>
          <a:p>
            <a:r>
              <a:rPr lang="en-US" sz="1600" b="1" dirty="0">
                <a:latin typeface="Arial" panose="020B0604020202020204" pitchFamily="34" charset="0"/>
                <a:cs typeface="Arial" panose="020B0604020202020204" pitchFamily="34" charset="0"/>
              </a:rPr>
              <a:t>DYNAMICS OF FREIGHT TRAFFIC </a:t>
            </a:r>
            <a:endParaRPr lang="en-US" sz="1600" b="1"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ON </a:t>
            </a:r>
            <a:r>
              <a:rPr lang="en-US" sz="1600" b="1" dirty="0">
                <a:latin typeface="Arial" panose="020B0604020202020204" pitchFamily="34" charset="0"/>
                <a:cs typeface="Arial" panose="020B0604020202020204" pitchFamily="34" charset="0"/>
              </a:rPr>
              <a:t>THE NORTHERN SEA ROUTE</a:t>
            </a:r>
            <a:endParaRPr lang="ru-RU" sz="1600" dirty="0"/>
          </a:p>
        </p:txBody>
      </p:sp>
      <p:sp>
        <p:nvSpPr>
          <p:cNvPr id="10" name="Прямоугольник 9"/>
          <p:cNvSpPr/>
          <p:nvPr/>
        </p:nvSpPr>
        <p:spPr>
          <a:xfrm>
            <a:off x="6219825" y="1201390"/>
            <a:ext cx="6096000" cy="584775"/>
          </a:xfrm>
          <a:prstGeom prst="rect">
            <a:avLst/>
          </a:prstGeom>
        </p:spPr>
        <p:txBody>
          <a:bodyPr>
            <a:spAutoFit/>
          </a:bodyPr>
          <a:lstStyle/>
          <a:p>
            <a:r>
              <a:rPr lang="en-US" sz="1600" b="1" dirty="0">
                <a:solidFill>
                  <a:sysClr val="windowText" lastClr="000000"/>
                </a:solidFill>
                <a:latin typeface="Arial" panose="020B0604020202020204" pitchFamily="34" charset="0"/>
                <a:cs typeface="Arial" panose="020B0604020202020204" pitchFamily="34" charset="0"/>
              </a:rPr>
              <a:t>FORECAST OF THE FREIGHT TRAFFIC OF MINERAL RESOURCES </a:t>
            </a:r>
            <a:r>
              <a:rPr lang="en-US" sz="1600" b="1" dirty="0" smtClean="0">
                <a:solidFill>
                  <a:sysClr val="windowText" lastClr="000000"/>
                </a:solidFill>
                <a:latin typeface="Arial" panose="020B0604020202020204" pitchFamily="34" charset="0"/>
                <a:cs typeface="Arial" panose="020B0604020202020204" pitchFamily="34" charset="0"/>
              </a:rPr>
              <a:t>ALONG </a:t>
            </a:r>
            <a:r>
              <a:rPr lang="en-US" sz="1600" b="1" dirty="0">
                <a:solidFill>
                  <a:sysClr val="windowText" lastClr="000000"/>
                </a:solidFill>
                <a:latin typeface="Arial" panose="020B0604020202020204" pitchFamily="34" charset="0"/>
                <a:cs typeface="Arial" panose="020B0604020202020204" pitchFamily="34" charset="0"/>
              </a:rPr>
              <a:t>THE NORTHERN SEA ROUTE </a:t>
            </a:r>
            <a:endParaRPr lang="ru-RU" sz="1600" dirty="0"/>
          </a:p>
        </p:txBody>
      </p:sp>
      <p:pic>
        <p:nvPicPr>
          <p:cNvPr id="13" name="Рисунок 12"/>
          <p:cNvPicPr>
            <a:picLocks noChangeAspect="1"/>
          </p:cNvPicPr>
          <p:nvPr/>
        </p:nvPicPr>
        <p:blipFill>
          <a:blip r:embed="rId4"/>
          <a:stretch>
            <a:fillRect/>
          </a:stretch>
        </p:blipFill>
        <p:spPr>
          <a:xfrm>
            <a:off x="117125" y="1783098"/>
            <a:ext cx="5436000" cy="3544952"/>
          </a:xfrm>
          <a:prstGeom prst="rect">
            <a:avLst/>
          </a:prstGeom>
        </p:spPr>
      </p:pic>
      <p:pic>
        <p:nvPicPr>
          <p:cNvPr id="14" name="Picture 5" descr="logo_gre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45200" y="0"/>
            <a:ext cx="946800" cy="95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507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31" y="15120"/>
            <a:ext cx="10515600" cy="362239"/>
          </a:xfrm>
        </p:spPr>
        <p:txBody>
          <a:bodyPr>
            <a:noAutofit/>
          </a:bodyPr>
          <a:lstStyle/>
          <a:p>
            <a:r>
              <a:rPr lang="en-US" sz="2000" b="1" dirty="0">
                <a:latin typeface="Arial" panose="020B0604020202020204" pitchFamily="34" charset="0"/>
                <a:cs typeface="Arial" panose="020B0604020202020204" pitchFamily="34" charset="0"/>
              </a:rPr>
              <a:t>ARCTIC SHIPPING BECOMES MORE INTERNATIONAL</a:t>
            </a:r>
            <a:endParaRPr lang="ru-RU" sz="2000" dirty="0">
              <a:latin typeface="Arial" panose="020B0604020202020204" pitchFamily="34" charset="0"/>
              <a:cs typeface="Arial" panose="020B0604020202020204" pitchFamily="34" charset="0"/>
            </a:endParaRPr>
          </a:p>
        </p:txBody>
      </p:sp>
      <p:sp>
        <p:nvSpPr>
          <p:cNvPr id="4" name="TextBox 3"/>
          <p:cNvSpPr txBox="1"/>
          <p:nvPr/>
        </p:nvSpPr>
        <p:spPr>
          <a:xfrm>
            <a:off x="5614554" y="6511820"/>
            <a:ext cx="6438900" cy="261610"/>
          </a:xfrm>
          <a:prstGeom prst="rect">
            <a:avLst/>
          </a:prstGeom>
          <a:noFill/>
        </p:spPr>
        <p:txBody>
          <a:bodyPr wrap="square" rtlCol="0">
            <a:spAutoFit/>
          </a:bodyPr>
          <a:lstStyle/>
          <a:p>
            <a:pPr algn="r"/>
            <a:r>
              <a:rPr lang="en-US" sz="1100" i="1" dirty="0" smtClean="0">
                <a:latin typeface="Arial" panose="020B0604020202020204" pitchFamily="34" charset="0"/>
                <a:cs typeface="Arial" panose="020B0604020202020204" pitchFamily="34" charset="0"/>
              </a:rPr>
              <a:t>Data </a:t>
            </a:r>
            <a:r>
              <a:rPr lang="en-US" sz="1100" i="1" dirty="0">
                <a:latin typeface="Arial" panose="020B0604020202020204" pitchFamily="34" charset="0"/>
                <a:cs typeface="Arial" panose="020B0604020202020204" pitchFamily="34" charset="0"/>
              </a:rPr>
              <a:t>sources: </a:t>
            </a:r>
            <a:r>
              <a:rPr lang="en-US" sz="1100" i="1" dirty="0" smtClean="0">
                <a:latin typeface="Arial" panose="020B0604020202020204" pitchFamily="34" charset="0"/>
                <a:cs typeface="Arial" panose="020B0604020202020204" pitchFamily="34" charset="0"/>
              </a:rPr>
              <a:t>companies</a:t>
            </a:r>
            <a:r>
              <a:rPr lang="en-US" sz="1100" i="1" dirty="0">
                <a:latin typeface="Arial" panose="020B0604020202020204" pitchFamily="34" charset="0"/>
                <a:cs typeface="Arial" panose="020B0604020202020204" pitchFamily="34" charset="0"/>
              </a:rPr>
              <a:t>; analysis </a:t>
            </a:r>
            <a:r>
              <a:rPr lang="en-US" sz="1100" i="1" dirty="0" smtClean="0">
                <a:latin typeface="Arial" panose="020B0604020202020204" pitchFamily="34" charset="0"/>
                <a:cs typeface="Arial" panose="020B0604020202020204" pitchFamily="34" charset="0"/>
              </a:rPr>
              <a:t>by GE</a:t>
            </a:r>
            <a:r>
              <a:rPr lang="en-US" sz="1100" i="1" dirty="0">
                <a:latin typeface="Arial" panose="020B0604020202020204" pitchFamily="34" charset="0"/>
                <a:cs typeface="Arial" panose="020B0604020202020204" pitchFamily="34" charset="0"/>
              </a:rPr>
              <a:t>C</a:t>
            </a:r>
            <a:r>
              <a:rPr lang="en-US" sz="1100" i="1" dirty="0" smtClean="0">
                <a:latin typeface="Arial" panose="020B0604020202020204" pitchFamily="34" charset="0"/>
                <a:cs typeface="Arial" panose="020B0604020202020204" pitchFamily="34" charset="0"/>
              </a:rPr>
              <a:t>ON</a:t>
            </a:r>
            <a:endParaRPr lang="ru-RU" sz="1100" i="1"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a:stretch>
            <a:fillRect/>
          </a:stretch>
        </p:blipFill>
        <p:spPr>
          <a:xfrm>
            <a:off x="805200" y="613386"/>
            <a:ext cx="10440000" cy="6029239"/>
          </a:xfrm>
          <a:prstGeom prst="rect">
            <a:avLst/>
          </a:prstGeom>
        </p:spPr>
      </p:pic>
      <p:sp>
        <p:nvSpPr>
          <p:cNvPr id="8" name="Номер слайда 4"/>
          <p:cNvSpPr txBox="1">
            <a:spLocks/>
          </p:cNvSpPr>
          <p:nvPr/>
        </p:nvSpPr>
        <p:spPr>
          <a:xfrm>
            <a:off x="0" y="6492875"/>
            <a:ext cx="21336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A2B9C8E-F7E7-45E6-83D0-E51FC78334AF}" type="slidenum">
              <a:rPr lang="ru-RU"/>
              <a:pPr>
                <a:defRPr/>
              </a:pPr>
              <a:t>5</a:t>
            </a:fld>
            <a:endParaRPr lang="ru-RU" dirty="0"/>
          </a:p>
        </p:txBody>
      </p:sp>
      <p:pic>
        <p:nvPicPr>
          <p:cNvPr id="9" name="Picture 5" descr="logo_gre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45200" y="0"/>
            <a:ext cx="946800" cy="95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682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5375" y="814"/>
            <a:ext cx="11973524" cy="476250"/>
          </a:xfrm>
        </p:spPr>
        <p:txBody>
          <a:bodyPr>
            <a:noAutofit/>
          </a:bodyPr>
          <a:lstStyle/>
          <a:p>
            <a:r>
              <a:rPr lang="en-US" sz="2000" b="1" dirty="0" smtClean="0">
                <a:latin typeface="Arial" panose="020B0604020202020204" pitchFamily="34" charset="0"/>
                <a:cs typeface="Arial" panose="020B0604020202020204" pitchFamily="34" charset="0"/>
              </a:rPr>
              <a:t>NORTHWEST PASSAGE. CANADA</a:t>
            </a:r>
            <a:endParaRPr lang="ru-RU" sz="2000" b="1" dirty="0">
              <a:latin typeface="Arial" panose="020B0604020202020204" pitchFamily="34" charset="0"/>
              <a:cs typeface="Arial" panose="020B0604020202020204" pitchFamily="34" charset="0"/>
            </a:endParaRPr>
          </a:p>
        </p:txBody>
      </p:sp>
      <p:sp>
        <p:nvSpPr>
          <p:cNvPr id="6" name="Номер слайда 4"/>
          <p:cNvSpPr txBox="1">
            <a:spLocks/>
          </p:cNvSpPr>
          <p:nvPr/>
        </p:nvSpPr>
        <p:spPr>
          <a:xfrm>
            <a:off x="124691" y="6448471"/>
            <a:ext cx="1600200" cy="273844"/>
          </a:xfrm>
          <a:prstGeom prst="rect">
            <a:avLst/>
          </a:prstGeom>
        </p:spPr>
        <p:txBody>
          <a:bodyPr/>
          <a:lstStyle>
            <a:defPPr>
              <a:defRPr lang="ru-RU"/>
            </a:defPPr>
          </a:lstStyle>
          <a:p>
            <a:fld id="{9A2B9C8E-F7E7-45E6-83D0-E51FC78334AF}" type="slidenum">
              <a:rPr lang="ru-RU"/>
              <a:pPr/>
              <a:t>6</a:t>
            </a:fld>
            <a:endParaRPr lang="ru-RU" dirty="0"/>
          </a:p>
        </p:txBody>
      </p:sp>
      <p:sp>
        <p:nvSpPr>
          <p:cNvPr id="15" name="TextBox 14"/>
          <p:cNvSpPr txBox="1"/>
          <p:nvPr/>
        </p:nvSpPr>
        <p:spPr>
          <a:xfrm>
            <a:off x="4408021" y="6550223"/>
            <a:ext cx="7560128" cy="307777"/>
          </a:xfrm>
          <a:prstGeom prst="rect">
            <a:avLst/>
          </a:prstGeom>
          <a:noFill/>
        </p:spPr>
        <p:txBody>
          <a:bodyPr wrap="square" rtlCol="0">
            <a:spAutoFit/>
          </a:bodyPr>
          <a:lstStyle/>
          <a:p>
            <a:pPr algn="r"/>
            <a:r>
              <a:rPr lang="en-US" sz="1400" i="1" dirty="0"/>
              <a:t>Data sources: </a:t>
            </a:r>
            <a:r>
              <a:rPr lang="en-US" sz="1400" i="1" dirty="0" smtClean="0"/>
              <a:t>FedNav; </a:t>
            </a:r>
            <a:r>
              <a:rPr lang="en-US" sz="1400" i="1" dirty="0"/>
              <a:t>analysis </a:t>
            </a:r>
            <a:r>
              <a:rPr lang="en-US" sz="1400" i="1" dirty="0" smtClean="0"/>
              <a:t>by GECON</a:t>
            </a:r>
            <a:endParaRPr lang="ru-RU" sz="1400" i="1" dirty="0"/>
          </a:p>
        </p:txBody>
      </p:sp>
      <p:pic>
        <p:nvPicPr>
          <p:cNvPr id="9" name="Рисунок 8"/>
          <p:cNvPicPr>
            <a:picLocks noChangeAspect="1"/>
          </p:cNvPicPr>
          <p:nvPr/>
        </p:nvPicPr>
        <p:blipFill>
          <a:blip r:embed="rId3"/>
          <a:stretch>
            <a:fillRect/>
          </a:stretch>
        </p:blipFill>
        <p:spPr>
          <a:xfrm>
            <a:off x="124691" y="950814"/>
            <a:ext cx="7522011" cy="4303338"/>
          </a:xfrm>
          <a:prstGeom prst="rect">
            <a:avLst/>
          </a:prstGeom>
        </p:spPr>
      </p:pic>
      <p:pic>
        <p:nvPicPr>
          <p:cNvPr id="10" name="Рисунок 9"/>
          <p:cNvPicPr>
            <a:picLocks noChangeAspect="1"/>
          </p:cNvPicPr>
          <p:nvPr/>
        </p:nvPicPr>
        <p:blipFill rotWithShape="1">
          <a:blip r:embed="rId4"/>
          <a:srcRect l="14886" t="18802" r="37140" b="16380"/>
          <a:stretch/>
        </p:blipFill>
        <p:spPr>
          <a:xfrm>
            <a:off x="7807567" y="808020"/>
            <a:ext cx="4029389" cy="3062339"/>
          </a:xfrm>
          <a:prstGeom prst="rect">
            <a:avLst/>
          </a:prstGeom>
        </p:spPr>
      </p:pic>
      <p:sp>
        <p:nvSpPr>
          <p:cNvPr id="2" name="Прямоугольник 1"/>
          <p:cNvSpPr/>
          <p:nvPr/>
        </p:nvSpPr>
        <p:spPr>
          <a:xfrm>
            <a:off x="8026217" y="3778553"/>
            <a:ext cx="3708686" cy="1673150"/>
          </a:xfrm>
          <a:prstGeom prst="rect">
            <a:avLst/>
          </a:prstGeom>
        </p:spPr>
        <p:txBody>
          <a:bodyPr wrap="square">
            <a:spAutoFit/>
          </a:bodyPr>
          <a:lstStyle/>
          <a:p>
            <a:pPr algn="just">
              <a:lnSpc>
                <a:spcPct val="107000"/>
              </a:lnSpc>
              <a:spcAft>
                <a:spcPts val="800"/>
              </a:spcAft>
            </a:pPr>
            <a:r>
              <a:rPr lang="en-US" sz="1600" dirty="0" smtClean="0">
                <a:latin typeface="Arial" panose="020B0604020202020204" pitchFamily="34" charset="0"/>
                <a:ea typeface="Calibri" panose="020F0502020204030204" pitchFamily="34" charset="0"/>
                <a:cs typeface="Arial" panose="020B0604020202020204" pitchFamily="34" charset="0"/>
              </a:rPr>
              <a:t>FedNav </a:t>
            </a:r>
            <a:r>
              <a:rPr lang="en-US" sz="1600" dirty="0">
                <a:latin typeface="Arial" panose="020B0604020202020204" pitchFamily="34" charset="0"/>
                <a:ea typeface="Calibri" panose="020F0502020204030204" pitchFamily="34" charset="0"/>
                <a:cs typeface="Arial" panose="020B0604020202020204" pitchFamily="34" charset="0"/>
              </a:rPr>
              <a:t>- year-round export of ores and concentrates of nickel and copper </a:t>
            </a:r>
            <a:r>
              <a:rPr lang="en-US" sz="1600" dirty="0" smtClean="0">
                <a:latin typeface="Arial" panose="020B0604020202020204" pitchFamily="34" charset="0"/>
                <a:ea typeface="Calibri" panose="020F0502020204030204" pitchFamily="34" charset="0"/>
                <a:cs typeface="Arial" panose="020B0604020202020204" pitchFamily="34" charset="0"/>
              </a:rPr>
              <a:t>from Nunavik </a:t>
            </a:r>
            <a:r>
              <a:rPr lang="en-US" sz="1600" dirty="0">
                <a:latin typeface="Arial" panose="020B0604020202020204" pitchFamily="34" charset="0"/>
                <a:ea typeface="Calibri" panose="020F0502020204030204" pitchFamily="34" charset="0"/>
                <a:cs typeface="Arial" panose="020B0604020202020204" pitchFamily="34" charset="0"/>
              </a:rPr>
              <a:t>Nickel, </a:t>
            </a:r>
            <a:r>
              <a:rPr lang="en-US" sz="1600" dirty="0" smtClean="0">
                <a:latin typeface="Arial" panose="020B0604020202020204" pitchFamily="34" charset="0"/>
                <a:ea typeface="Calibri" panose="020F0502020204030204" pitchFamily="34" charset="0"/>
                <a:cs typeface="Arial" panose="020B0604020202020204" pitchFamily="34" charset="0"/>
              </a:rPr>
              <a:t>Raglan and </a:t>
            </a:r>
            <a:r>
              <a:rPr lang="en-US" sz="1600" dirty="0">
                <a:latin typeface="Arial" panose="020B0604020202020204" pitchFamily="34" charset="0"/>
                <a:ea typeface="Calibri" panose="020F0502020204030204" pitchFamily="34" charset="0"/>
                <a:cs typeface="Arial" panose="020B0604020202020204" pitchFamily="34" charset="0"/>
              </a:rPr>
              <a:t>Voisey's Bay projects by PC 4 vessels both on internal Canadian, and on world </a:t>
            </a:r>
            <a:r>
              <a:rPr lang="en-US" sz="1600" dirty="0" smtClean="0">
                <a:latin typeface="Arial" panose="020B0604020202020204" pitchFamily="34" charset="0"/>
                <a:ea typeface="Calibri" panose="020F0502020204030204" pitchFamily="34" charset="0"/>
                <a:cs typeface="Arial" panose="020B0604020202020204" pitchFamily="34" charset="0"/>
              </a:rPr>
              <a:t>markets</a:t>
            </a:r>
            <a:r>
              <a:rPr lang="en-US" sz="1600" dirty="0">
                <a:latin typeface="Arial" panose="020B0604020202020204" pitchFamily="34" charset="0"/>
                <a:ea typeface="Calibri" panose="020F0502020204030204" pitchFamily="34" charset="0"/>
                <a:cs typeface="Arial" panose="020B0604020202020204" pitchFamily="34" charset="0"/>
              </a:rPr>
              <a:t>.</a:t>
            </a: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Овал 4"/>
          <p:cNvSpPr>
            <a:spLocks noChangeAspect="1"/>
          </p:cNvSpPr>
          <p:nvPr/>
        </p:nvSpPr>
        <p:spPr>
          <a:xfrm>
            <a:off x="4672484" y="3778553"/>
            <a:ext cx="360000" cy="35895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a:spLocks noChangeAspect="1"/>
          </p:cNvSpPr>
          <p:nvPr/>
        </p:nvSpPr>
        <p:spPr>
          <a:xfrm>
            <a:off x="5720859" y="4041094"/>
            <a:ext cx="360000" cy="35895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5" descr="logo_gre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45200" y="0"/>
            <a:ext cx="946800" cy="95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124690" y="5321431"/>
            <a:ext cx="7522011" cy="882742"/>
          </a:xfrm>
          <a:prstGeom prst="rect">
            <a:avLst/>
          </a:prstGeom>
          <a:solidFill>
            <a:schemeClr val="bg1"/>
          </a:solidFill>
          <a:ln>
            <a:noFill/>
          </a:ln>
        </p:spPr>
        <p:txBody>
          <a:bodyPr wrap="square">
            <a:spAutoFit/>
          </a:bodyPr>
          <a:lstStyle/>
          <a:p>
            <a:pPr algn="just">
              <a:lnSpc>
                <a:spcPct val="107000"/>
              </a:lnSpc>
              <a:spcAft>
                <a:spcPts val="800"/>
              </a:spcAft>
            </a:pPr>
            <a:r>
              <a:rPr lang="en-US" sz="1600" dirty="0" err="1">
                <a:latin typeface="Arial" panose="020B0604020202020204" pitchFamily="34" charset="0"/>
                <a:ea typeface="Calibri" panose="020F0502020204030204" pitchFamily="34" charset="0"/>
                <a:cs typeface="Arial" panose="020B0604020202020204" pitchFamily="34" charset="0"/>
              </a:rPr>
              <a:t>Baffinland</a:t>
            </a:r>
            <a:r>
              <a:rPr lang="en-US" sz="1600" dirty="0">
                <a:latin typeface="Arial" panose="020B0604020202020204" pitchFamily="34" charset="0"/>
                <a:ea typeface="Calibri" panose="020F0502020204030204" pitchFamily="34" charset="0"/>
                <a:cs typeface="Arial" panose="020B0604020202020204" pitchFamily="34" charset="0"/>
              </a:rPr>
              <a:t> Iron Mines Corporation. 2017 navigation (from August 2 to October 17, 75 days):  4.1 million </a:t>
            </a:r>
            <a:r>
              <a:rPr lang="en-US" sz="1600" dirty="0" err="1">
                <a:latin typeface="Arial" panose="020B0604020202020204" pitchFamily="34" charset="0"/>
                <a:ea typeface="Calibri" panose="020F0502020204030204" pitchFamily="34" charset="0"/>
                <a:cs typeface="Arial" panose="020B0604020202020204" pitchFamily="34" charset="0"/>
              </a:rPr>
              <a:t>tonnes</a:t>
            </a:r>
            <a:r>
              <a:rPr lang="en-US" sz="1600" dirty="0">
                <a:latin typeface="Arial" panose="020B0604020202020204" pitchFamily="34" charset="0"/>
                <a:ea typeface="Calibri" panose="020F0502020204030204" pitchFamily="34" charset="0"/>
                <a:cs typeface="Arial" panose="020B0604020202020204" pitchFamily="34" charset="0"/>
              </a:rPr>
              <a:t> of iron ore from its Milne Inlet Port shipped </a:t>
            </a:r>
            <a:r>
              <a:rPr lang="en-US" sz="1600" dirty="0" smtClean="0">
                <a:latin typeface="Arial" panose="020B0604020202020204" pitchFamily="34" charset="0"/>
                <a:ea typeface="Calibri" panose="020F0502020204030204" pitchFamily="34" charset="0"/>
                <a:cs typeface="Arial" panose="020B0604020202020204" pitchFamily="34" charset="0"/>
              </a:rPr>
              <a:t>by Panamax to </a:t>
            </a:r>
            <a:r>
              <a:rPr lang="en-US" sz="1600" dirty="0">
                <a:latin typeface="Arial" panose="020B0604020202020204" pitchFamily="34" charset="0"/>
                <a:ea typeface="Calibri" panose="020F0502020204030204" pitchFamily="34" charset="0"/>
                <a:cs typeface="Arial" panose="020B0604020202020204" pitchFamily="34" charset="0"/>
              </a:rPr>
              <a:t>markets in Germany, the United Kingdom, and Japan. </a:t>
            </a:r>
            <a:endParaRPr lang="ru-RU"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7564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0" y="-14257"/>
            <a:ext cx="11973524" cy="476250"/>
          </a:xfrm>
        </p:spPr>
        <p:txBody>
          <a:bodyPr>
            <a:noAutofit/>
          </a:bodyPr>
          <a:lstStyle/>
          <a:p>
            <a:r>
              <a:rPr lang="en-US" sz="2000" b="1" dirty="0">
                <a:latin typeface="Arial" panose="020B0604020202020204" pitchFamily="34" charset="0"/>
                <a:cs typeface="Arial" panose="020B0604020202020204" pitchFamily="34" charset="0"/>
              </a:rPr>
              <a:t>FROM THE NORTHWEST PASSAGE THROUGH NORTHEAST </a:t>
            </a:r>
            <a:r>
              <a:rPr lang="en-US" sz="2000" b="1" dirty="0" smtClean="0">
                <a:latin typeface="Arial" panose="020B0604020202020204" pitchFamily="34" charset="0"/>
                <a:cs typeface="Arial" panose="020B0604020202020204" pitchFamily="34" charset="0"/>
              </a:rPr>
              <a:t>PASSAGE TO JAPAN</a:t>
            </a:r>
            <a:endParaRPr lang="ru-RU" sz="2000" b="1" dirty="0">
              <a:latin typeface="Arial" panose="020B0604020202020204" pitchFamily="34" charset="0"/>
              <a:cs typeface="Arial" panose="020B0604020202020204" pitchFamily="34" charset="0"/>
            </a:endParaRPr>
          </a:p>
        </p:txBody>
      </p:sp>
      <p:sp>
        <p:nvSpPr>
          <p:cNvPr id="15" name="TextBox 14"/>
          <p:cNvSpPr txBox="1"/>
          <p:nvPr/>
        </p:nvSpPr>
        <p:spPr>
          <a:xfrm>
            <a:off x="4408021" y="6550223"/>
            <a:ext cx="7560128" cy="307777"/>
          </a:xfrm>
          <a:prstGeom prst="rect">
            <a:avLst/>
          </a:prstGeom>
          <a:noFill/>
        </p:spPr>
        <p:txBody>
          <a:bodyPr wrap="square" rtlCol="0">
            <a:spAutoFit/>
          </a:bodyPr>
          <a:lstStyle/>
          <a:p>
            <a:pPr algn="r"/>
            <a:r>
              <a:rPr lang="en-US" sz="1400" i="1" dirty="0"/>
              <a:t>Data sources: </a:t>
            </a:r>
            <a:r>
              <a:rPr lang="en-US" sz="1400" i="1" dirty="0" err="1"/>
              <a:t>Baffinland</a:t>
            </a:r>
            <a:r>
              <a:rPr lang="en-US" sz="1400" i="1" dirty="0"/>
              <a:t> Iron </a:t>
            </a:r>
            <a:r>
              <a:rPr lang="en-US" sz="1400" i="1" dirty="0" smtClean="0"/>
              <a:t>Mines</a:t>
            </a:r>
            <a:r>
              <a:rPr lang="ru-RU" sz="1400" i="1" dirty="0" smtClean="0"/>
              <a:t>, </a:t>
            </a:r>
            <a:r>
              <a:rPr lang="en-US" sz="1400" i="1" dirty="0" err="1" smtClean="0"/>
              <a:t>MarineTraffic</a:t>
            </a:r>
            <a:r>
              <a:rPr lang="en-US" sz="1400" i="1" dirty="0" smtClean="0"/>
              <a:t>, NSRA; </a:t>
            </a:r>
            <a:r>
              <a:rPr lang="en-US" sz="1400" i="1" dirty="0"/>
              <a:t>analysis </a:t>
            </a:r>
            <a:r>
              <a:rPr lang="en-US" sz="1400" i="1" dirty="0" smtClean="0"/>
              <a:t>by GECON</a:t>
            </a:r>
            <a:endParaRPr lang="ru-RU" sz="1400" i="1"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11" y="620746"/>
            <a:ext cx="10058400" cy="5197794"/>
          </a:xfrm>
          <a:prstGeom prst="rect">
            <a:avLst/>
          </a:prstGeom>
        </p:spPr>
      </p:pic>
      <p:sp>
        <p:nvSpPr>
          <p:cNvPr id="7" name="Прямоугольник 6"/>
          <p:cNvSpPr/>
          <p:nvPr/>
        </p:nvSpPr>
        <p:spPr>
          <a:xfrm>
            <a:off x="2002972" y="1608938"/>
            <a:ext cx="6096000" cy="369332"/>
          </a:xfrm>
          <a:prstGeom prst="rect">
            <a:avLst/>
          </a:prstGeom>
        </p:spPr>
        <p:txBody>
          <a:bodyPr>
            <a:spAutoFit/>
          </a:bodyPr>
          <a:lstStyle/>
          <a:p>
            <a:endParaRPr lang="ru-RU"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4134" y="3680558"/>
            <a:ext cx="3933580" cy="2452948"/>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004" y="961402"/>
            <a:ext cx="3044308" cy="1726031"/>
          </a:xfrm>
          <a:prstGeom prst="rect">
            <a:avLst/>
          </a:prstGeom>
        </p:spPr>
      </p:pic>
      <p:sp>
        <p:nvSpPr>
          <p:cNvPr id="11" name="Прямоугольник 10"/>
          <p:cNvSpPr/>
          <p:nvPr/>
        </p:nvSpPr>
        <p:spPr>
          <a:xfrm>
            <a:off x="641420" y="5352179"/>
            <a:ext cx="8819103" cy="1323439"/>
          </a:xfrm>
          <a:prstGeom prst="rect">
            <a:avLst/>
          </a:prstGeom>
          <a:solidFill>
            <a:schemeClr val="bg1"/>
          </a:solidFill>
          <a:ln>
            <a:solidFill>
              <a:schemeClr val="tx1"/>
            </a:solidFill>
          </a:ln>
        </p:spPr>
        <p:txBody>
          <a:bodyPr wrap="square">
            <a:spAutoFit/>
          </a:bodyPr>
          <a:lstStyle/>
          <a:p>
            <a:pPr algn="just"/>
            <a:r>
              <a:rPr lang="en-US" sz="1600" dirty="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Panamax NORDIC </a:t>
            </a:r>
            <a:r>
              <a:rPr lang="en-US" sz="1600" dirty="0">
                <a:latin typeface="Arial" panose="020B0604020202020204" pitchFamily="34" charset="0"/>
                <a:cs typeface="Arial" panose="020B0604020202020204" pitchFamily="34" charset="0"/>
              </a:rPr>
              <a:t>OLYMPIC bulker (ice class 1A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RMRS </a:t>
            </a:r>
            <a:r>
              <a:rPr lang="en-US" sz="1600" dirty="0" smtClean="0">
                <a:latin typeface="Arial" panose="020B0604020202020204" pitchFamily="34" charset="0"/>
                <a:cs typeface="Arial" panose="020B0604020202020204" pitchFamily="34" charset="0"/>
              </a:rPr>
              <a:t>Arc 4) </a:t>
            </a:r>
            <a:r>
              <a:rPr lang="en-US" sz="1600" dirty="0">
                <a:latin typeface="Arial" panose="020B0604020202020204" pitchFamily="34" charset="0"/>
                <a:cs typeface="Arial" panose="020B0604020202020204" pitchFamily="34" charset="0"/>
              </a:rPr>
              <a:t>of the Nordic Bulk company </a:t>
            </a:r>
            <a:r>
              <a:rPr lang="en-US" sz="1600" dirty="0" smtClean="0">
                <a:latin typeface="Arial" panose="020B0604020202020204" pitchFamily="34" charset="0"/>
                <a:cs typeface="Arial" panose="020B0604020202020204" pitchFamily="34" charset="0"/>
              </a:rPr>
              <a:t>(Denmark) with </a:t>
            </a:r>
            <a:r>
              <a:rPr lang="en-US" sz="1600" dirty="0">
                <a:latin typeface="Arial" panose="020B0604020202020204" pitchFamily="34" charset="0"/>
                <a:cs typeface="Arial" panose="020B0604020202020204" pitchFamily="34" charset="0"/>
              </a:rPr>
              <a:t>freight of iron ore of </a:t>
            </a:r>
            <a:r>
              <a:rPr lang="en-US" sz="1600" dirty="0" err="1">
                <a:latin typeface="Arial" panose="020B0604020202020204" pitchFamily="34" charset="0"/>
                <a:cs typeface="Arial" panose="020B0604020202020204" pitchFamily="34" charset="0"/>
              </a:rPr>
              <a:t>Baffinland</a:t>
            </a:r>
            <a:r>
              <a:rPr lang="en-US" sz="1600" dirty="0">
                <a:latin typeface="Arial" panose="020B0604020202020204" pitchFamily="34" charset="0"/>
                <a:cs typeface="Arial" panose="020B0604020202020204" pitchFamily="34" charset="0"/>
              </a:rPr>
              <a:t> Iron Mines Corporation moves from </a:t>
            </a:r>
            <a:r>
              <a:rPr lang="en-US" sz="1600" dirty="0" smtClean="0">
                <a:latin typeface="Arial" panose="020B0604020202020204" pitchFamily="34" charset="0"/>
                <a:cs typeface="Arial" panose="020B0604020202020204" pitchFamily="34" charset="0"/>
              </a:rPr>
              <a:t>Milne Inlet (</a:t>
            </a:r>
            <a:r>
              <a:rPr lang="en-US" sz="1600" dirty="0">
                <a:latin typeface="Arial" panose="020B0604020202020204" pitchFamily="34" charset="0"/>
                <a:cs typeface="Arial" panose="020B0604020202020204" pitchFamily="34" charset="0"/>
              </a:rPr>
              <a:t>Canada) to Japan. </a:t>
            </a:r>
            <a:r>
              <a:rPr lang="en-US" sz="1600" smtClean="0">
                <a:latin typeface="Arial" panose="020B0604020202020204" pitchFamily="34" charset="0"/>
                <a:cs typeface="Arial" panose="020B0604020202020204" pitchFamily="34" charset="0"/>
              </a:rPr>
              <a:t>Ship </a:t>
            </a:r>
            <a:r>
              <a:rPr lang="en-US" sz="1600" dirty="0">
                <a:latin typeface="Arial" panose="020B0604020202020204" pitchFamily="34" charset="0"/>
                <a:cs typeface="Arial" panose="020B0604020202020204" pitchFamily="34" charset="0"/>
              </a:rPr>
              <a:t>left port on October 8. The nuclear  ice breaker </a:t>
            </a:r>
            <a:r>
              <a:rPr lang="en-US" sz="1600" dirty="0" smtClean="0">
                <a:latin typeface="Arial" panose="020B0604020202020204" pitchFamily="34" charset="0"/>
                <a:cs typeface="Arial" panose="020B0604020202020204" pitchFamily="34" charset="0"/>
              </a:rPr>
              <a:t>YAMAL </a:t>
            </a:r>
            <a:r>
              <a:rPr lang="en-US" sz="1600" dirty="0">
                <a:latin typeface="Arial" panose="020B0604020202020204" pitchFamily="34" charset="0"/>
                <a:cs typeface="Arial" panose="020B0604020202020204" pitchFamily="34" charset="0"/>
              </a:rPr>
              <a:t>in East Siberian sea carries out conducting of the bulker on east edge of ices. ETA </a:t>
            </a:r>
            <a:r>
              <a:rPr lang="en-US" sz="1600" dirty="0" err="1">
                <a:latin typeface="Arial" panose="020B0604020202020204" pitchFamily="34" charset="0"/>
                <a:cs typeface="Arial" panose="020B0604020202020204" pitchFamily="34" charset="0"/>
              </a:rPr>
              <a:t>Tabata</a:t>
            </a:r>
            <a:r>
              <a:rPr lang="en-US" sz="1600" dirty="0">
                <a:latin typeface="Arial" panose="020B0604020202020204" pitchFamily="34" charset="0"/>
                <a:cs typeface="Arial" panose="020B0604020202020204" pitchFamily="34" charset="0"/>
              </a:rPr>
              <a:t> Japan – November 11.</a:t>
            </a:r>
            <a:endParaRPr lang="ru-RU" sz="1600" dirty="0">
              <a:latin typeface="Arial" panose="020B0604020202020204" pitchFamily="34" charset="0"/>
              <a:cs typeface="Arial" panose="020B0604020202020204" pitchFamily="34" charset="0"/>
            </a:endParaRPr>
          </a:p>
        </p:txBody>
      </p:sp>
      <p:sp>
        <p:nvSpPr>
          <p:cNvPr id="14" name="Номер слайда 4"/>
          <p:cNvSpPr txBox="1">
            <a:spLocks/>
          </p:cNvSpPr>
          <p:nvPr/>
        </p:nvSpPr>
        <p:spPr>
          <a:xfrm>
            <a:off x="0" y="6492875"/>
            <a:ext cx="21336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A2B9C8E-F7E7-45E6-83D0-E51FC78334AF}" type="slidenum">
              <a:rPr lang="ru-RU"/>
              <a:pPr>
                <a:defRPr/>
              </a:pPr>
              <a:t>7</a:t>
            </a:fld>
            <a:endParaRPr lang="ru-RU" dirty="0"/>
          </a:p>
        </p:txBody>
      </p:sp>
      <p:pic>
        <p:nvPicPr>
          <p:cNvPr id="16" name="Picture 5" descr="logo_gre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45200" y="0"/>
            <a:ext cx="946800" cy="95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489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Прямоугольник 2"/>
          <p:cNvSpPr/>
          <p:nvPr/>
        </p:nvSpPr>
        <p:spPr>
          <a:xfrm>
            <a:off x="130628" y="6056105"/>
            <a:ext cx="11930744" cy="609398"/>
          </a:xfrm>
          <a:prstGeom prst="rect">
            <a:avLst/>
          </a:prstGeom>
        </p:spPr>
        <p:txBody>
          <a:bodyPr wrap="square">
            <a:spAutoFit/>
          </a:bodyPr>
          <a:lstStyle/>
          <a:p>
            <a:pPr>
              <a:lnSpc>
                <a:spcPct val="80000"/>
              </a:lnSpc>
            </a:pPr>
            <a:r>
              <a:rPr lang="en-US" sz="1400" dirty="0">
                <a:latin typeface="Arial" panose="020B0604020202020204" pitchFamily="34" charset="0"/>
                <a:cs typeface="Arial" panose="020B0604020202020204" pitchFamily="34" charset="0"/>
              </a:rPr>
              <a:t>© Gecon</a:t>
            </a: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LLC, </a:t>
            </a:r>
            <a:r>
              <a:rPr lang="en-US" sz="1400" dirty="0" smtClean="0">
                <a:latin typeface="Arial" panose="020B0604020202020204" pitchFamily="34" charset="0"/>
                <a:cs typeface="Arial" panose="020B0604020202020204" pitchFamily="34" charset="0"/>
              </a:rPr>
              <a:t>2018 </a:t>
            </a:r>
            <a:r>
              <a:rPr lang="en-US" sz="1400" dirty="0">
                <a:latin typeface="Arial" panose="020B0604020202020204" pitchFamily="34" charset="0"/>
                <a:cs typeface="Arial" panose="020B0604020202020204" pitchFamily="34" charset="0"/>
              </a:rPr>
              <a:t>All rights reserved. Neither the whole nor any part of this document shall be reproduced in any form nor used in any manner without express prior permission from Gecon LLC and applicable acknowledgements. No trademark, copyright or other notice shall be altered or removed from any reproduction.</a:t>
            </a:r>
            <a:endParaRPr lang="ru-RU" sz="1400" dirty="0">
              <a:latin typeface="Arial" panose="020B0604020202020204" pitchFamily="34" charset="0"/>
              <a:cs typeface="Arial" panose="020B0604020202020204" pitchFamily="34" charset="0"/>
            </a:endParaRPr>
          </a:p>
        </p:txBody>
      </p:sp>
      <p:sp>
        <p:nvSpPr>
          <p:cNvPr id="5" name="Text Box 3"/>
          <p:cNvSpPr txBox="1">
            <a:spLocks noChangeArrowheads="1"/>
          </p:cNvSpPr>
          <p:nvPr/>
        </p:nvSpPr>
        <p:spPr bwMode="auto">
          <a:xfrm>
            <a:off x="4673601" y="1937917"/>
            <a:ext cx="6295864" cy="169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5" rIns="91432"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3200" b="1" dirty="0">
                <a:solidFill>
                  <a:srgbClr val="002060"/>
                </a:solidFill>
              </a:rPr>
              <a:t>Thank you for attention</a:t>
            </a:r>
            <a:r>
              <a:rPr lang="ru-RU" sz="3200" b="1" dirty="0">
                <a:solidFill>
                  <a:srgbClr val="002060"/>
                </a:solidFill>
              </a:rPr>
              <a:t>!</a:t>
            </a:r>
          </a:p>
          <a:p>
            <a:pPr algn="r" eaLnBrk="1" hangingPunct="1">
              <a:spcBef>
                <a:spcPct val="50000"/>
              </a:spcBef>
            </a:pPr>
            <a:endParaRPr lang="ru-RU" sz="2400" dirty="0">
              <a:solidFill>
                <a:srgbClr val="002060"/>
              </a:solidFill>
              <a:latin typeface="Arial" panose="020B0604020202020204" pitchFamily="34" charset="0"/>
              <a:cs typeface="Arial" panose="020B0604020202020204" pitchFamily="34" charset="0"/>
            </a:endParaRPr>
          </a:p>
          <a:p>
            <a:pPr algn="r" eaLnBrk="1" hangingPunct="1">
              <a:spcBef>
                <a:spcPct val="50000"/>
              </a:spcBef>
            </a:pPr>
            <a:r>
              <a:rPr lang="en-US" sz="2400" dirty="0" smtClean="0">
                <a:solidFill>
                  <a:srgbClr val="002060"/>
                </a:solidFill>
                <a:latin typeface="Arial" panose="020B0604020202020204" pitchFamily="34" charset="0"/>
                <a:cs typeface="Arial" panose="020B0604020202020204" pitchFamily="34" charset="0"/>
              </a:rPr>
              <a:t>mgrigoriev@gecon.ru</a:t>
            </a:r>
            <a:endParaRPr lang="ru-RU"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8456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2735</TotalTime>
  <Words>630</Words>
  <Application>Microsoft Office PowerPoint</Application>
  <PresentationFormat>Широкоэкранный</PresentationFormat>
  <Paragraphs>67</Paragraphs>
  <Slides>8</Slides>
  <Notes>7</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Calibri Light</vt:lpstr>
      <vt:lpstr>Тема Office</vt:lpstr>
      <vt:lpstr>THE INTERNATIONAL COOPERATION IN DEVELOPMENT  OF THE ARCTIC MARITIME TRANSPORT SYSTEM  Международное сотрудничество в развитии  арктической морской транспортной системы</vt:lpstr>
      <vt:lpstr> ARCTIC MARITIME TRANSPORT CORRIDORS</vt:lpstr>
      <vt:lpstr>NORTHERN SEA TRANSPORT CORRIDOR  ALIAS NORTHEAST PASSAGE</vt:lpstr>
      <vt:lpstr>NORTHERN SEA ROUTE SHIPPING DEVELOPMENT</vt:lpstr>
      <vt:lpstr>ARCTIC SHIPPING BECOMES MORE INTERNATIONAL</vt:lpstr>
      <vt:lpstr>NORTHWEST PASSAGE. CANADA</vt:lpstr>
      <vt:lpstr>FROM THE NORTHWEST PASSAGE THROUGH NORTHEAST PASSAGE TO JAPAN</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mgrigoriev</dc:creator>
  <cp:lastModifiedBy>Microsoft</cp:lastModifiedBy>
  <cp:revision>185</cp:revision>
  <cp:lastPrinted>2017-03-07T12:35:13Z</cp:lastPrinted>
  <dcterms:created xsi:type="dcterms:W3CDTF">2017-03-03T13:57:06Z</dcterms:created>
  <dcterms:modified xsi:type="dcterms:W3CDTF">2018-10-31T23:20:50Z</dcterms:modified>
</cp:coreProperties>
</file>