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80" r:id="rId2"/>
    <p:sldId id="332" r:id="rId3"/>
    <p:sldId id="334" r:id="rId4"/>
    <p:sldId id="346" r:id="rId5"/>
    <p:sldId id="333" r:id="rId6"/>
    <p:sldId id="335" r:id="rId7"/>
    <p:sldId id="341" r:id="rId8"/>
    <p:sldId id="339" r:id="rId9"/>
    <p:sldId id="336" r:id="rId10"/>
    <p:sldId id="343" r:id="rId11"/>
    <p:sldId id="345" r:id="rId12"/>
    <p:sldId id="340" r:id="rId13"/>
    <p:sldId id="338" r:id="rId14"/>
    <p:sldId id="342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D818F-18B8-4A80-AF62-EA87D1C2BEA2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08CF5-2FEA-4D25-9FDE-CDF2EAE7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8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08CF5-2FEA-4D25-9FDE-CDF2EAE757E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4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08CF5-2FEA-4D25-9FDE-CDF2EAE757E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8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08CF5-2FEA-4D25-9FDE-CDF2EAE757E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6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08CF5-2FEA-4D25-9FDE-CDF2EAE757E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8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1026-6C27-43B4-9746-47B2DD4B9A35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0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D339-E8EB-4118-AE58-533013475EC7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1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9402-92F1-43F3-BF52-4C9F9344CE52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5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 lIns="77338" tIns="38669" rIns="77338" bIns="38669"/>
          <a:lstStyle>
            <a:lvl1pPr>
              <a:defRPr/>
            </a:lvl1pPr>
          </a:lstStyle>
          <a:p>
            <a:fld id="{9191BFEE-B9B3-4A73-BBB5-B62190E5D436}" type="datetime1">
              <a:rPr lang="ru-RU" smtClean="0"/>
              <a:t>30.10.2018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1" y="4683919"/>
            <a:ext cx="2895600" cy="357188"/>
          </a:xfrm>
          <a:prstGeom prst="rect">
            <a:avLst/>
          </a:prstGeom>
        </p:spPr>
        <p:txBody>
          <a:bodyPr lIns="77338" tIns="38669" rIns="77338" bIns="38669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13763" y="4911737"/>
            <a:ext cx="585788" cy="194445"/>
          </a:xfrm>
        </p:spPr>
        <p:txBody>
          <a:bodyPr/>
          <a:lstStyle>
            <a:lvl1pPr>
              <a:defRPr/>
            </a:lvl1pPr>
          </a:lstStyle>
          <a:p>
            <a:fld id="{92703E95-0773-42EC-BD1B-5702322CD7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4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1BF8-6954-489E-8235-CBE9BBDE5B52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5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C9F6-0E1B-4D41-BDDC-FF3688BA6680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0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FD0B-C2AF-4E94-9C31-7BF06E3BE221}" type="datetime1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1541-80B5-4E0C-AC78-1A04B4D2B3AB}" type="datetime1">
              <a:rPr lang="ru-RU" smtClean="0"/>
              <a:t>30.10.2018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9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649-8503-4514-9A86-040C0886748E}" type="datetime1">
              <a:rPr lang="ru-RU" smtClean="0"/>
              <a:t>30.10.2018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53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DBB-D8E1-46DF-AEC9-EA5451999923}" type="datetime1">
              <a:rPr lang="ru-RU" smtClean="0"/>
              <a:t>30.10.2018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8132-6B7D-4B85-AC8E-B1F4C39239C0}" type="datetime1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2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6852-64A0-44AD-B8F1-F69708CFBDEC}" type="datetime1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0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335C3-8010-487A-B371-019F2CB58B0B}" type="datetime1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1611-995F-4B72-9B1A-0D30A2081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6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8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195736" y="4244758"/>
            <a:ext cx="843417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Danil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S.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Vorobiev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Dr.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Sci.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Biol. Director of the Biological Institute of TSU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10" descr="tsu_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4227934"/>
            <a:ext cx="1623613" cy="72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023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38008" r="203" b="1106"/>
          <a:stretch/>
        </p:blipFill>
        <p:spPr bwMode="auto">
          <a:xfrm>
            <a:off x="-36513" y="2857"/>
            <a:ext cx="9285288" cy="41099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198737"/>
            <a:ext cx="720080" cy="72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2123728" y="2019376"/>
            <a:ext cx="6264696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Aeroschup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: technology </a:t>
            </a:r>
            <a:r>
              <a:rPr lang="en-US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for 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assessing </a:t>
            </a:r>
            <a:r>
              <a:rPr lang="en-US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and purifying 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sediments from oil and </a:t>
            </a:r>
            <a:r>
              <a:rPr lang="en-US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petroleum products </a:t>
            </a:r>
            <a:r>
              <a:rPr lang="ru-RU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ru-RU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3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of 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the northern territories</a:t>
            </a:r>
            <a:endParaRPr lang="ru-RU" sz="3300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работа с лодки_аэрощу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" r="1215" b="1701"/>
          <a:stretch/>
        </p:blipFill>
        <p:spPr bwMode="auto">
          <a:xfrm>
            <a:off x="-50264" y="2787774"/>
            <a:ext cx="2902051" cy="213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413740" y="1249749"/>
            <a:ext cx="2070028" cy="1253254"/>
          </a:xfrm>
          <a:prstGeom prst="wedgeRectCallout">
            <a:avLst>
              <a:gd name="adj1" fmla="val -49492"/>
              <a:gd name="adj2" fmla="val 180384"/>
            </a:avLst>
          </a:prstGeom>
          <a:noFill/>
          <a:ln cap="rnd">
            <a:solidFill>
              <a:srgbClr val="0070C0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Флотация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b="10016"/>
          <a:stretch/>
        </p:blipFill>
        <p:spPr bwMode="auto">
          <a:xfrm>
            <a:off x="496260" y="1302095"/>
            <a:ext cx="2059516" cy="136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205264"/>
            <a:ext cx="7946268" cy="9983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spcBef>
                <a:spcPts val="0"/>
              </a:spcBef>
              <a:buNone/>
            </a:pPr>
            <a:r>
              <a:rPr lang="en-US" sz="3200" b="1" dirty="0" smtClean="0">
                <a:latin typeface="+mj-lt"/>
                <a:ea typeface="Tahoma" pitchFamily="34" charset="0"/>
                <a:cs typeface="Tahoma" pitchFamily="34" charset="0"/>
              </a:rPr>
              <a:t>Algorithm of measurements</a:t>
            </a:r>
            <a:r>
              <a:rPr lang="ru-RU" sz="3200" b="1" dirty="0" smtClean="0">
                <a:latin typeface="+mj-lt"/>
                <a:ea typeface="Tahoma" pitchFamily="34" charset="0"/>
                <a:cs typeface="Tahoma" pitchFamily="34" charset="0"/>
              </a:rPr>
              <a:t> </a:t>
            </a:r>
            <a:br>
              <a:rPr lang="ru-RU" sz="3200" b="1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latin typeface="+mj-lt"/>
                <a:ea typeface="Tahoma" pitchFamily="34" charset="0"/>
                <a:cs typeface="Tahoma" pitchFamily="34" charset="0"/>
              </a:rPr>
              <a:t>(in </a:t>
            </a:r>
            <a:r>
              <a:rPr lang="en-US" sz="3200" b="1" dirty="0">
                <a:latin typeface="+mj-lt"/>
                <a:ea typeface="Tahoma" pitchFamily="34" charset="0"/>
                <a:cs typeface="Tahoma" pitchFamily="34" charset="0"/>
              </a:rPr>
              <a:t>assessing </a:t>
            </a:r>
            <a:r>
              <a:rPr lang="en-US" sz="3200" b="1" dirty="0" smtClean="0">
                <a:latin typeface="+mj-lt"/>
                <a:ea typeface="Tahoma" pitchFamily="34" charset="0"/>
                <a:cs typeface="Tahoma" pitchFamily="34" charset="0"/>
              </a:rPr>
              <a:t>of the degree </a:t>
            </a:r>
            <a:r>
              <a:rPr lang="en-US" sz="3200" b="1" dirty="0">
                <a:latin typeface="+mj-lt"/>
                <a:ea typeface="Tahoma" pitchFamily="34" charset="0"/>
                <a:cs typeface="Tahoma" pitchFamily="34" charset="0"/>
              </a:rPr>
              <a:t>of </a:t>
            </a:r>
            <a:r>
              <a:rPr lang="en-US" sz="3200" b="1" dirty="0" smtClean="0">
                <a:latin typeface="+mj-lt"/>
                <a:ea typeface="Tahoma" pitchFamily="34" charset="0"/>
                <a:cs typeface="Tahoma" pitchFamily="34" charset="0"/>
              </a:rPr>
              <a:t>contamination)</a:t>
            </a:r>
            <a:endParaRPr lang="ru-RU" sz="32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35" y="1468756"/>
            <a:ext cx="1498181" cy="9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3255315"/>
            <a:ext cx="2744687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date </a:t>
            </a:r>
            <a:r>
              <a:rPr lang="en-US" sz="16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and </a:t>
            </a:r>
            <a: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time</a:t>
            </a:r>
            <a:endParaRPr lang="en-US" sz="1600" b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marL="180000" indent="-1800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coordinates</a:t>
            </a:r>
            <a:endParaRPr lang="en-US" sz="1600" b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marL="180000" indent="-1800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degree </a:t>
            </a:r>
            <a:b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of contamination</a:t>
            </a:r>
            <a:endParaRPr lang="en-US" sz="1600" b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marL="180000" indent="-1800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photofixation</a:t>
            </a:r>
            <a:endParaRPr lang="ru-RU" sz="1600" b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18" y="1203598"/>
            <a:ext cx="2800103" cy="165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E:\АЭРОЩУП\МЕДИА1\карта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35" y="2682477"/>
            <a:ext cx="3715553" cy="206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2219774" y="1851670"/>
            <a:ext cx="1104052" cy="575921"/>
          </a:xfrm>
          <a:prstGeom prst="rightArrow">
            <a:avLst>
              <a:gd name="adj1" fmla="val 50000"/>
              <a:gd name="adj2" fmla="val 8763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364088" y="1851670"/>
            <a:ext cx="1104052" cy="575921"/>
          </a:xfrm>
          <a:prstGeom prst="rightArrow">
            <a:avLst>
              <a:gd name="adj1" fmla="val 50000"/>
              <a:gd name="adj2" fmla="val 8763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3593823">
            <a:off x="7548656" y="2502900"/>
            <a:ext cx="1162045" cy="559288"/>
          </a:xfrm>
          <a:prstGeom prst="rightArrow">
            <a:avLst>
              <a:gd name="adj1" fmla="val 50000"/>
              <a:gd name="adj2" fmla="val 8763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50708" y="4803998"/>
            <a:ext cx="585788" cy="194445"/>
          </a:xfrm>
        </p:spPr>
        <p:txBody>
          <a:bodyPr/>
          <a:lstStyle/>
          <a:p>
            <a:fld id="{92703E95-0773-42EC-BD1B-5702322CD74C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4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ea typeface="Tahoma" pitchFamily="34" charset="0"/>
                <a:cs typeface="Tahoma" pitchFamily="34" charset="0"/>
              </a:rPr>
              <a:t>Effects of the </a:t>
            </a:r>
            <a:r>
              <a:rPr lang="en-US" sz="3200" b="1" dirty="0" err="1" smtClean="0">
                <a:ea typeface="Tahoma" pitchFamily="34" charset="0"/>
                <a:cs typeface="Tahoma" pitchFamily="34" charset="0"/>
              </a:rPr>
              <a:t>Aeroschup</a:t>
            </a:r>
            <a:r>
              <a:rPr lang="en-US" sz="3200" b="1" dirty="0" smtClean="0">
                <a:ea typeface="Tahoma" pitchFamily="34" charset="0"/>
                <a:cs typeface="Tahoma" pitchFamily="34" charset="0"/>
              </a:rPr>
              <a:t> technology</a:t>
            </a:r>
            <a:endParaRPr lang="ru-RU" sz="3200" b="1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9582"/>
            <a:ext cx="8277498" cy="2088232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express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assessment of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contamination of the bottom sediments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minimum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costs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of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the inspection of water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bodies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accuracy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of mapping oil-contaminated bottom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sediments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mobility</a:t>
            </a:r>
          </a:p>
          <a:p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operational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survey of large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areas</a:t>
            </a:r>
            <a:endParaRPr lang="ru-RU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515"/>
            <a:ext cx="1514226" cy="139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myslo.ru/Content/BlogArticle/5b/31/5b312a93-7639-4346-a89e-f7359cd66cc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05" y="3261776"/>
            <a:ext cx="2682099" cy="1656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ivecity.su/wp-content/uploads/2016/05/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61777"/>
            <a:ext cx="2572544" cy="17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77183"/>
            <a:ext cx="1904707" cy="16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519125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697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1\Desktop\АЭРОЩУП\МЕДИА1\gazprom-logo_2010081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07" y="-164555"/>
            <a:ext cx="1510233" cy="151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0"/>
          <a:stretch/>
        </p:blipFill>
        <p:spPr bwMode="auto">
          <a:xfrm>
            <a:off x="483193" y="3003798"/>
            <a:ext cx="1969505" cy="106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0538"/>
            <a:ext cx="5833845" cy="253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1117069"/>
            <a:ext cx="27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Technology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is </a:t>
            </a:r>
            <a:r>
              <a:rPr lang="en-US" b="1" dirty="0">
                <a:solidFill>
                  <a:srgbClr val="0070C0"/>
                </a:solidFill>
              </a:rPr>
              <a:t>included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in </a:t>
            </a:r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Roadmap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of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interaction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of </a:t>
            </a:r>
            <a:r>
              <a:rPr lang="en-US" b="1" dirty="0" smtClean="0">
                <a:solidFill>
                  <a:srgbClr val="0070C0"/>
                </a:solidFill>
              </a:rPr>
              <a:t>Tomsk region with </a:t>
            </a:r>
            <a:r>
              <a:rPr lang="en-US" b="1" dirty="0" smtClean="0">
                <a:solidFill>
                  <a:srgbClr val="0070C0"/>
                </a:solidFill>
              </a:rPr>
              <a:t>PJSC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“Gazprom</a:t>
            </a:r>
            <a:r>
              <a:rPr lang="en-US" b="1" dirty="0" smtClean="0">
                <a:solidFill>
                  <a:srgbClr val="0070C0"/>
                </a:solidFill>
              </a:rPr>
              <a:t>”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06317"/>
            <a:ext cx="2144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ea typeface="Tahoma" pitchFamily="34" charset="0"/>
                <a:cs typeface="Tahoma" pitchFamily="34" charset="0"/>
              </a:rPr>
              <a:t>AEROSCHUP</a:t>
            </a:r>
            <a:endParaRPr lang="ru-RU" sz="2800" b="1" spc="1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58880" y="4659982"/>
            <a:ext cx="2133600" cy="273844"/>
          </a:xfrm>
        </p:spPr>
        <p:txBody>
          <a:bodyPr/>
          <a:lstStyle/>
          <a:p>
            <a:fld id="{CEA91611-995F-4B72-9B1A-0D30A2081E69}" type="slidenum">
              <a:rPr lang="ru-RU" smtClean="0"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95638" y="4667724"/>
            <a:ext cx="1152128" cy="720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08" y="2704414"/>
            <a:ext cx="5688632" cy="229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Shape 200"/>
          <p:cNvSpPr/>
          <p:nvPr/>
        </p:nvSpPr>
        <p:spPr>
          <a:xfrm>
            <a:off x="4449973" y="1009841"/>
            <a:ext cx="3722427" cy="83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90" rIns="34289" bIns="34290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000" b="1" spc="200" dirty="0" smtClean="0">
                <a:solidFill>
                  <a:schemeClr val="bg1"/>
                </a:solidFill>
              </a:rPr>
              <a:t>THANK YOU</a:t>
            </a:r>
            <a:r>
              <a:rPr sz="5000" b="1" spc="200" dirty="0" smtClean="0">
                <a:solidFill>
                  <a:schemeClr val="bg1"/>
                </a:solidFill>
              </a:rPr>
              <a:t>!</a:t>
            </a:r>
            <a:endParaRPr sz="5000" b="1" spc="2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12" y="1074591"/>
            <a:ext cx="1296622" cy="148382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9" y="3399842"/>
            <a:ext cx="1152128" cy="11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127926" y="2139702"/>
            <a:ext cx="4989240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Danil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Vorobiev</a:t>
            </a:r>
            <a:endParaRPr lang="ru-RU" sz="2000" b="1" dirty="0">
              <a:solidFill>
                <a:schemeClr val="bg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Dr.Biol.Sci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Director </a:t>
            </a:r>
            <a:r>
              <a:rPr lang="en-US" sz="2000" dirty="0">
                <a:solidFill>
                  <a:schemeClr val="bg1"/>
                </a:solidFill>
              </a:rPr>
              <a:t>of Biological Institute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National Research Tomsk State University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endParaRPr lang="ru-RU" sz="2000" dirty="0">
              <a:solidFill>
                <a:schemeClr val="bg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+7 913 </a:t>
            </a:r>
            <a:r>
              <a:rPr lang="en-US" sz="2000" dirty="0" smtClean="0">
                <a:solidFill>
                  <a:schemeClr val="bg1"/>
                </a:solidFill>
              </a:rPr>
              <a:t>803 13 90</a:t>
            </a:r>
            <a:endParaRPr lang="ru-RU" sz="2000" dirty="0">
              <a:solidFill>
                <a:schemeClr val="bg1"/>
              </a:solidFill>
            </a:endParaRPr>
          </a:p>
          <a:p>
            <a:pPr marL="0" indent="0" algn="r">
              <a:buNone/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4113162"/>
            <a:ext cx="2965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aeroschup.com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7572" y="267494"/>
            <a:ext cx="8352928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err="1"/>
              <a:t>I</a:t>
            </a:r>
            <a:r>
              <a:rPr lang="en-US" sz="3200" b="1" dirty="0" err="1" smtClean="0"/>
              <a:t>chthyological</a:t>
            </a:r>
            <a:r>
              <a:rPr lang="en-US" sz="3200" b="1" dirty="0" smtClean="0"/>
              <a:t> indicative assessment of purifying activities, lake </a:t>
            </a:r>
            <a:r>
              <a:rPr lang="en-US" sz="3200" b="1" dirty="0" err="1" smtClean="0"/>
              <a:t>Schuchie</a:t>
            </a:r>
            <a:r>
              <a:rPr lang="en-US" sz="3200" b="1" dirty="0" smtClean="0"/>
              <a:t> </a:t>
            </a:r>
            <a:r>
              <a:rPr lang="ru-RU" sz="3200" b="1" dirty="0" smtClean="0">
                <a:solidFill>
                  <a:srgbClr val="000000"/>
                </a:solidFill>
              </a:rPr>
              <a:t>(</a:t>
            </a:r>
            <a:r>
              <a:rPr lang="en-US" sz="3200" b="1" dirty="0" smtClean="0">
                <a:solidFill>
                  <a:srgbClr val="000000"/>
                </a:solidFill>
              </a:rPr>
              <a:t>the Komi Republic</a:t>
            </a:r>
            <a:r>
              <a:rPr lang="ru-RU" sz="3200" b="1" dirty="0" smtClean="0">
                <a:solidFill>
                  <a:srgbClr val="000000"/>
                </a:solidFill>
              </a:rPr>
              <a:t>)</a:t>
            </a:r>
            <a:endParaRPr lang="ru-RU" sz="32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48"/>
          <a:stretch/>
        </p:blipFill>
        <p:spPr>
          <a:xfrm>
            <a:off x="1979712" y="1484009"/>
            <a:ext cx="1792567" cy="3349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r="48931"/>
          <a:stretch/>
        </p:blipFill>
        <p:spPr>
          <a:xfrm>
            <a:off x="3795152" y="1476389"/>
            <a:ext cx="1792567" cy="3349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49260"/>
          <a:stretch/>
        </p:blipFill>
        <p:spPr>
          <a:xfrm>
            <a:off x="5621979" y="1484009"/>
            <a:ext cx="1757724" cy="3349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3"/>
          <a:stretch/>
        </p:blipFill>
        <p:spPr>
          <a:xfrm>
            <a:off x="7427719" y="1484009"/>
            <a:ext cx="1737553" cy="33491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1500023"/>
            <a:ext cx="170141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</a:rPr>
              <a:t>Anomalies in </a:t>
            </a:r>
            <a:r>
              <a:rPr lang="en-US" b="1" dirty="0" smtClean="0">
                <a:solidFill>
                  <a:srgbClr val="0070C0"/>
                </a:solidFill>
              </a:rPr>
              <a:t>development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of </a:t>
            </a:r>
            <a:r>
              <a:rPr lang="en-US" b="1" dirty="0">
                <a:solidFill>
                  <a:srgbClr val="0070C0"/>
                </a:solidFill>
              </a:rPr>
              <a:t>the maxillary apparatus of the </a:t>
            </a:r>
            <a:r>
              <a:rPr lang="en-US" b="1" dirty="0" smtClean="0">
                <a:solidFill>
                  <a:srgbClr val="0070C0"/>
                </a:solidFill>
              </a:rPr>
              <a:t>pike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0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1275606"/>
            <a:ext cx="4104455" cy="30401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81676" y="241475"/>
            <a:ext cx="8538796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/>
              <a:t>Why the issue </a:t>
            </a:r>
            <a:r>
              <a:rPr lang="en-US" sz="3200" b="1" dirty="0"/>
              <a:t>of </a:t>
            </a:r>
            <a:r>
              <a:rPr lang="en-US" sz="3200" b="1" dirty="0" smtClean="0"/>
              <a:t>oil-contaminated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/>
              <a:t>of </a:t>
            </a:r>
            <a:r>
              <a:rPr lang="en-US" sz="3200" b="1" dirty="0"/>
              <a:t>water </a:t>
            </a:r>
            <a:r>
              <a:rPr lang="en-US" sz="3200" b="1" dirty="0" smtClean="0"/>
              <a:t>bodies is urgent</a:t>
            </a:r>
            <a:endParaRPr lang="ru-RU" sz="32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5606"/>
            <a:ext cx="5004048" cy="3035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1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</p:spTree>
    <p:extLst>
      <p:ext uri="{BB962C8B-B14F-4D97-AF65-F5344CB8AC3E}">
        <p14:creationId xmlns:p14="http://schemas.microsoft.com/office/powerpoint/2010/main" val="10177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лотация из тв ролика без звук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9.7376" end="2555.1082"/>
                </p14:media>
              </p:ext>
            </p:extLst>
          </p:nvPr>
        </p:nvPicPr>
        <p:blipFill rotWithShape="1">
          <a:blip r:embed="rId5" cstate="print"/>
          <a:srcRect t="4003" r="1583" b="3158"/>
          <a:stretch/>
        </p:blipFill>
        <p:spPr>
          <a:xfrm>
            <a:off x="-30509" y="1069455"/>
            <a:ext cx="6088206" cy="32304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24181" y="233966"/>
            <a:ext cx="833878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Oil lifting from bottom sediments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0875" y="3468946"/>
            <a:ext cx="2649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Laboratory </a:t>
            </a:r>
            <a:br>
              <a:rPr lang="en-US" sz="2400" dirty="0" smtClean="0"/>
            </a:br>
            <a:r>
              <a:rPr lang="en-US" sz="2400" dirty="0" smtClean="0"/>
              <a:t>facilities</a:t>
            </a:r>
            <a:endParaRPr lang="ru-RU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1375275"/>
            <a:ext cx="348344" cy="3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d:\Users\user1\Desktop\АЭРОЩУП\МЕДИА1\Схема Аэрощуп англ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/>
          <a:stretch/>
        </p:blipFill>
        <p:spPr bwMode="auto">
          <a:xfrm>
            <a:off x="6057696" y="1037457"/>
            <a:ext cx="3086303" cy="211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1.jpg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9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лотация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95686"/>
            <a:ext cx="4427984" cy="25008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24181" y="339502"/>
            <a:ext cx="833878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Oil lifting from bottom sediments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1131590"/>
            <a:ext cx="348691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Oil slick on the surface </a:t>
            </a:r>
            <a:br>
              <a:rPr lang="en-US" sz="2400" dirty="0" smtClean="0"/>
            </a:br>
            <a:r>
              <a:rPr lang="en-US" sz="2400" dirty="0" smtClean="0"/>
              <a:t>of the water body</a:t>
            </a:r>
            <a:endParaRPr lang="ru-RU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1375275"/>
            <a:ext cx="348344" cy="3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20180712_15511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05296"/>
            <a:ext cx="4644008" cy="26122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1.jpg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887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3774" t="4955" b="14394"/>
          <a:stretch/>
        </p:blipFill>
        <p:spPr bwMode="auto">
          <a:xfrm>
            <a:off x="-1" y="1430643"/>
            <a:ext cx="4631815" cy="29218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36096" y="4192316"/>
            <a:ext cx="3024336" cy="8528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defTabSz="762000" eaLnBrk="0" hangingPunct="0">
              <a:lnSpc>
                <a:spcPct val="90000"/>
              </a:lnSpc>
            </a:pPr>
            <a:endParaRPr lang="ru-RU" sz="1300" b="1" dirty="0">
              <a:solidFill>
                <a:srgbClr val="006633"/>
              </a:solidFill>
              <a:latin typeface="Times New Roman Cyr" pitchFamily="18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799271" y="1347614"/>
            <a:ext cx="411592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2003-2007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The efficiency of the flotation process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for  purifying  bottom sediments of water bodies from oil has been tested and proved in the Komi Republic and in </a:t>
            </a:r>
            <a:r>
              <a:rPr lang="en-US" strike="sngStrike" dirty="0" smtClean="0"/>
              <a:t> </a:t>
            </a:r>
            <a:r>
              <a:rPr lang="en-US" dirty="0" smtClean="0"/>
              <a:t>Khanty-</a:t>
            </a:r>
            <a:r>
              <a:rPr lang="en-US" dirty="0" err="1" smtClean="0"/>
              <a:t>Mansiysk</a:t>
            </a:r>
            <a:r>
              <a:rPr lang="en-US" dirty="0" smtClean="0"/>
              <a:t> region (Russia)</a:t>
            </a:r>
            <a:endParaRPr lang="ru-RU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09676" y="235158"/>
            <a:ext cx="733067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000000"/>
                </a:solidFill>
              </a:rPr>
              <a:t>Aeroschup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as a </a:t>
            </a:r>
            <a:r>
              <a:rPr lang="en-US" sz="2400" b="1" dirty="0" smtClean="0">
                <a:solidFill>
                  <a:srgbClr val="000000"/>
                </a:solidFill>
              </a:rPr>
              <a:t>technology </a:t>
            </a:r>
            <a:r>
              <a:rPr lang="en-US" sz="2400" b="1" dirty="0" smtClean="0">
                <a:solidFill>
                  <a:srgbClr val="0070C0"/>
                </a:solidFill>
              </a:rPr>
              <a:t>for purifying </a:t>
            </a:r>
            <a:r>
              <a:rPr lang="en-US" sz="2400" b="1" dirty="0" smtClean="0">
                <a:solidFill>
                  <a:srgbClr val="000000"/>
                </a:solidFill>
              </a:rPr>
              <a:t>bottom sediments  </a:t>
            </a:r>
            <a:r>
              <a:rPr lang="en-US" sz="2400" b="1" dirty="0">
                <a:solidFill>
                  <a:srgbClr val="000000"/>
                </a:solidFill>
              </a:rPr>
              <a:t>from </a:t>
            </a:r>
            <a:r>
              <a:rPr lang="en-US" sz="2400" b="1" dirty="0" smtClean="0">
                <a:solidFill>
                  <a:srgbClr val="000000"/>
                </a:solidFill>
              </a:rPr>
              <a:t>oil and petroleum products </a:t>
            </a:r>
            <a:r>
              <a:rPr lang="ru-RU" sz="2400" b="1" dirty="0" smtClean="0">
                <a:solidFill>
                  <a:srgbClr val="000000"/>
                </a:solidFill>
              </a:rPr>
              <a:t/>
            </a:r>
            <a:br>
              <a:rPr lang="ru-RU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(using </a:t>
            </a:r>
            <a:r>
              <a:rPr lang="en-US" sz="2400" b="1" dirty="0">
                <a:solidFill>
                  <a:srgbClr val="000000"/>
                </a:solidFill>
              </a:rPr>
              <a:t>the example of </a:t>
            </a:r>
            <a:r>
              <a:rPr lang="en-US" sz="2400" b="1" dirty="0" smtClean="0">
                <a:solidFill>
                  <a:srgbClr val="000000"/>
                </a:solidFill>
              </a:rPr>
              <a:t>Subarctic </a:t>
            </a:r>
            <a:r>
              <a:rPr lang="en-US" sz="2400" b="1" dirty="0">
                <a:solidFill>
                  <a:srgbClr val="000000"/>
                </a:solidFill>
              </a:rPr>
              <a:t>regions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10" descr="tsu_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20" y="3313191"/>
            <a:ext cx="1296144" cy="57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E:\АЭРОЩУП\сайт  АЭРОЩУП\Lukoil kom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6502" y="3435846"/>
            <a:ext cx="1393044" cy="283833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5298876" y="4062879"/>
            <a:ext cx="3665612" cy="645758"/>
            <a:chOff x="5010844" y="4165364"/>
            <a:chExt cx="3665612" cy="645758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0844" y="4165364"/>
              <a:ext cx="857300" cy="645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5868144" y="4177992"/>
              <a:ext cx="28083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Scientific and technical association</a:t>
              </a:r>
            </a:p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"PRIBORSERVICE"</a:t>
              </a:r>
            </a:p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Tomsk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1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141351" y="2188595"/>
            <a:ext cx="269399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lifted from the bottom of the lake with an area of 6.4 hectares for 2 seasons of work (2004-2005)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10"/>
          <p:cNvSpPr>
            <a:spLocks noChangeArrowheads="1"/>
          </p:cNvSpPr>
          <p:nvPr/>
        </p:nvSpPr>
        <p:spPr bwMode="auto">
          <a:xfrm>
            <a:off x="-110169" y="3409829"/>
            <a:ext cx="2915816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3200" b="1" dirty="0">
                <a:solidFill>
                  <a:srgbClr val="0070C0"/>
                </a:solidFill>
              </a:rPr>
              <a:t>12 </a:t>
            </a:r>
            <a:r>
              <a:rPr lang="en-US" sz="3200" b="1" dirty="0" smtClean="0">
                <a:solidFill>
                  <a:srgbClr val="0070C0"/>
                </a:solidFill>
              </a:rPr>
              <a:t>meters</a:t>
            </a:r>
            <a:endParaRPr lang="ru-RU" sz="3200" b="1" dirty="0">
              <a:solidFill>
                <a:srgbClr val="0070C0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maximum depth of oil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contamination</a:t>
            </a:r>
            <a:endParaRPr lang="ru-RU" dirty="0"/>
          </a:p>
        </p:txBody>
      </p:sp>
      <p:pic>
        <p:nvPicPr>
          <p:cNvPr id="6" name="Picture 2" descr="После Нижневартовска2 001"/>
          <p:cNvPicPr>
            <a:picLocks noChangeAspect="1" noChangeArrowheads="1"/>
          </p:cNvPicPr>
          <p:nvPr/>
        </p:nvPicPr>
        <p:blipFill rotWithShape="1">
          <a:blip r:embed="rId3" cstate="print"/>
          <a:srcRect t="15789" r="677" b="12714"/>
          <a:stretch/>
        </p:blipFill>
        <p:spPr bwMode="auto">
          <a:xfrm>
            <a:off x="5342564" y="1419623"/>
            <a:ext cx="3801436" cy="20207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1520" y="267494"/>
            <a:ext cx="8748464" cy="93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/>
              <a:t>Results of experimental activities of</a:t>
            </a:r>
            <a:r>
              <a:rPr lang="ru-RU" sz="3200" b="1" dirty="0" smtClean="0"/>
              <a:t> </a:t>
            </a:r>
            <a:r>
              <a:rPr lang="en-US" sz="3200" b="1" dirty="0" smtClean="0"/>
              <a:t>purifying bottom sediments in the Komi Republic</a:t>
            </a:r>
            <a:r>
              <a:rPr lang="ru-RU" sz="3200" dirty="0" smtClean="0"/>
              <a:t>,</a:t>
            </a:r>
            <a:r>
              <a:rPr lang="ru-RU" sz="3200" b="1" dirty="0" smtClean="0"/>
              <a:t> </a:t>
            </a:r>
            <a:r>
              <a:rPr lang="ru-RU" sz="2400" dirty="0" smtClean="0">
                <a:solidFill>
                  <a:srgbClr val="000000"/>
                </a:solidFill>
              </a:rPr>
              <a:t>2004–2005 </a:t>
            </a:r>
            <a:endParaRPr lang="ru-RU" sz="3200" dirty="0" smtClean="0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367" y="1393605"/>
            <a:ext cx="255844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157 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algn="r">
              <a:lnSpc>
                <a:spcPct val="7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tons of oil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3" y="3683217"/>
            <a:ext cx="2339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spc="120" dirty="0" smtClean="0">
                <a:solidFill>
                  <a:srgbClr val="0070C0"/>
                </a:solidFill>
              </a:rPr>
              <a:t>THE LAKE </a:t>
            </a:r>
            <a:r>
              <a:rPr lang="ru-RU" b="1" spc="120" dirty="0" smtClean="0">
                <a:solidFill>
                  <a:srgbClr val="0070C0"/>
                </a:solidFill>
              </a:rPr>
              <a:t/>
            </a:r>
            <a:br>
              <a:rPr lang="ru-RU" b="1" spc="120" dirty="0" smtClean="0">
                <a:solidFill>
                  <a:srgbClr val="0070C0"/>
                </a:solidFill>
              </a:rPr>
            </a:br>
            <a:r>
              <a:rPr lang="en-US" b="1" spc="120" dirty="0" smtClean="0">
                <a:solidFill>
                  <a:srgbClr val="0070C0"/>
                </a:solidFill>
              </a:rPr>
              <a:t>IS BEING ACTIVELY INHABITED BY HYDROBIONTS</a:t>
            </a:r>
            <a:endParaRPr lang="ru-RU" sz="1000" b="1" spc="120" dirty="0">
              <a:solidFill>
                <a:srgbClr val="0070C0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01198">
            <a:off x="4939530" y="4233939"/>
            <a:ext cx="806067" cy="57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0434" y="3597805"/>
            <a:ext cx="1121234" cy="59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16737">
            <a:off x="6034813" y="4333072"/>
            <a:ext cx="664823" cy="54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5270" y="3579862"/>
            <a:ext cx="835060" cy="60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175336">
            <a:off x="3218678" y="3708281"/>
            <a:ext cx="650970" cy="39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3651740"/>
            <a:ext cx="760958" cy="60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После Нижневартовска 157"/>
          <p:cNvPicPr>
            <a:picLocks noChangeAspect="1" noChangeArrowheads="1"/>
          </p:cNvPicPr>
          <p:nvPr/>
        </p:nvPicPr>
        <p:blipFill rotWithShape="1">
          <a:blip r:embed="rId10" cstate="print"/>
          <a:srcRect l="7351" r="5036"/>
          <a:stretch/>
        </p:blipFill>
        <p:spPr bwMode="auto">
          <a:xfrm>
            <a:off x="2899925" y="1419622"/>
            <a:ext cx="2320147" cy="20207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62129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1.jpg"/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5330" y="1275606"/>
            <a:ext cx="6854942" cy="2604765"/>
            <a:chOff x="165330" y="1275606"/>
            <a:chExt cx="6854942" cy="2604765"/>
          </a:xfrm>
        </p:grpSpPr>
        <p:pic>
          <p:nvPicPr>
            <p:cNvPr id="4" name="Picture 2" descr="D:\Documents\Мероприятия\2016\!ВУЗПРОМЭКСПО_2016\воробьев\нефть.jpg"/>
            <p:cNvPicPr>
              <a:picLocks noChangeAspect="1" noChangeArrowheads="1"/>
            </p:cNvPicPr>
            <p:nvPr/>
          </p:nvPicPr>
          <p:blipFill>
            <a:blip r:embed="rId3"/>
            <a:srcRect l="11714" t="16125" r="8156" b="42404"/>
            <a:stretch>
              <a:fillRect/>
            </a:stretch>
          </p:blipFill>
          <p:spPr bwMode="auto">
            <a:xfrm>
              <a:off x="165330" y="1275606"/>
              <a:ext cx="6854942" cy="2508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95536" y="1477055"/>
              <a:ext cx="31394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Share of </a:t>
              </a:r>
              <a:r>
                <a:rPr lang="en-US" sz="2000" b="1" dirty="0" smtClean="0"/>
                <a:t>oil (</a:t>
              </a:r>
              <a:r>
                <a:rPr lang="en-US" sz="2000" b="1" dirty="0"/>
                <a:t>mg / kg)</a:t>
              </a:r>
              <a:endParaRPr lang="ru-RU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3402" y="3280207"/>
              <a:ext cx="100811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Before  purification</a:t>
              </a:r>
              <a:endParaRPr lang="ru-RU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65530" y="3280207"/>
              <a:ext cx="1080120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After  purification</a:t>
              </a:r>
              <a:endParaRPr lang="ru-RU" sz="1100" dirty="0"/>
            </a:p>
            <a:p>
              <a:endParaRPr lang="ru-RU" sz="1100" dirty="0"/>
            </a:p>
          </p:txBody>
        </p:sp>
      </p:grp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99502" y="264879"/>
            <a:ext cx="867370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b="1" dirty="0">
                <a:solidFill>
                  <a:srgbClr val="000000"/>
                </a:solidFill>
              </a:rPr>
              <a:t>Results of experimental </a:t>
            </a:r>
            <a:r>
              <a:rPr lang="en-US" sz="3200" b="1" dirty="0" smtClean="0">
                <a:solidFill>
                  <a:srgbClr val="0070C0"/>
                </a:solidFill>
              </a:rPr>
              <a:t>activities </a:t>
            </a:r>
            <a:r>
              <a:rPr lang="ru-RU" sz="3200" b="1" dirty="0" smtClean="0">
                <a:solidFill>
                  <a:srgbClr val="000000"/>
                </a:solidFill>
              </a:rPr>
              <a:t/>
            </a:r>
            <a:br>
              <a:rPr lang="ru-RU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in Khanty-</a:t>
            </a:r>
            <a:r>
              <a:rPr lang="en-US" sz="3200" b="1" dirty="0" err="1" smtClean="0">
                <a:solidFill>
                  <a:srgbClr val="000000"/>
                </a:solidFill>
              </a:rPr>
              <a:t>Mansiysk</a:t>
            </a:r>
            <a:r>
              <a:rPr lang="en-US" sz="3200" b="1" dirty="0" smtClean="0">
                <a:solidFill>
                  <a:srgbClr val="000000"/>
                </a:solidFill>
              </a:rPr>
              <a:t> region– </a:t>
            </a:r>
            <a:r>
              <a:rPr lang="en-US" sz="3200" b="1" dirty="0" err="1" smtClean="0">
                <a:solidFill>
                  <a:srgbClr val="000000"/>
                </a:solidFill>
              </a:rPr>
              <a:t>Ugra</a:t>
            </a:r>
            <a:r>
              <a:rPr lang="ru-RU" sz="3200" dirty="0" smtClean="0">
                <a:solidFill>
                  <a:srgbClr val="000000"/>
                </a:solidFill>
              </a:rPr>
              <a:t>,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2006</a:t>
            </a:r>
            <a:r>
              <a:rPr lang="ru-RU" sz="2400" dirty="0" smtClean="0">
                <a:solidFill>
                  <a:srgbClr val="000000"/>
                </a:solidFill>
              </a:rPr>
              <a:t>–</a:t>
            </a:r>
            <a:r>
              <a:rPr lang="en-US" sz="2400" dirty="0" smtClean="0">
                <a:solidFill>
                  <a:srgbClr val="000000"/>
                </a:solidFill>
              </a:rPr>
              <a:t>2007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5142" y="3429456"/>
            <a:ext cx="30877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0070C0"/>
                </a:solidFill>
              </a:rPr>
              <a:t>60 times </a:t>
            </a:r>
            <a:endParaRPr lang="en-US" sz="6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/>
              <a:t>reduced </a:t>
            </a:r>
            <a:r>
              <a:rPr lang="en-US" sz="2000" b="1" dirty="0"/>
              <a:t>oil content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en-US" sz="2000" b="1" dirty="0" smtClean="0"/>
              <a:t>in </a:t>
            </a:r>
            <a:r>
              <a:rPr lang="en-US" sz="2000" b="1" dirty="0"/>
              <a:t>flooded quarries</a:t>
            </a: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1026" name="Picture 2" descr="https://mplast.by/images/stories/foto_news/monolitplast_news_TNK_BP_logot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0" y="1554800"/>
            <a:ext cx="793514" cy="6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535582"/>
            <a:ext cx="836835" cy="63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tsu_logo_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0715" y="2570383"/>
            <a:ext cx="1395782" cy="62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1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Users\user1\Desktop\АЭРОЩУП\МЕДИА1\Презентации\Result cleaning of Aeroschup 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879" r="43578" b="21685"/>
          <a:stretch/>
        </p:blipFill>
        <p:spPr bwMode="auto">
          <a:xfrm>
            <a:off x="827584" y="2022972"/>
            <a:ext cx="3535306" cy="311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79512" y="274113"/>
            <a:ext cx="9001000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/>
              <a:t>Project results at </a:t>
            </a:r>
            <a:r>
              <a:rPr lang="en-US" sz="3200" b="1" dirty="0"/>
              <a:t>the </a:t>
            </a:r>
            <a:r>
              <a:rPr lang="en-US" sz="3200" b="1" dirty="0" smtClean="0"/>
              <a:t>lake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/>
              <a:t>in Khanty-</a:t>
            </a:r>
            <a:r>
              <a:rPr lang="en-US" sz="3200" b="1" dirty="0" err="1" smtClean="0"/>
              <a:t>Mansiysk</a:t>
            </a:r>
            <a:r>
              <a:rPr lang="en-US" sz="3200" b="1" dirty="0" smtClean="0"/>
              <a:t> region</a:t>
            </a:r>
            <a:r>
              <a:rPr lang="ru-RU" sz="3200" dirty="0" smtClean="0"/>
              <a:t>,</a:t>
            </a:r>
            <a:r>
              <a:rPr lang="ru-RU" sz="3200" b="1" dirty="0" smtClean="0"/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2018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12" name="Picture 2" descr="https://png.clipart.me/istock/previews/6122/61222362-cartoon-fish-with-speech-bubb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3" b="12890"/>
          <a:stretch/>
        </p:blipFill>
        <p:spPr bwMode="auto">
          <a:xfrm>
            <a:off x="179512" y="1203598"/>
            <a:ext cx="1514260" cy="139543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6738" y="1487614"/>
            <a:ext cx="976950" cy="247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101,7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g/kg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092280" y="1258790"/>
            <a:ext cx="1872208" cy="765216"/>
            <a:chOff x="6502618" y="369704"/>
            <a:chExt cx="2005657" cy="819760"/>
          </a:xfrm>
        </p:grpSpPr>
        <p:pic>
          <p:nvPicPr>
            <p:cNvPr id="3074" name="Picture 2" descr="http://www.angi.ru/userfiles/image/samotlorneftegaz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69704"/>
              <a:ext cx="1732252" cy="7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02618" y="915041"/>
              <a:ext cx="2005657" cy="274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 Black" panose="020B0A04020102020204" pitchFamily="34" charset="0"/>
                </a:rPr>
                <a:t>SAMOTLORNEFTEGAZ</a:t>
              </a:r>
              <a:endParaRPr lang="ru-RU" sz="9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6" name="Picture 3" descr="d:\Users\user1\Desktop\АЭРОЩУП\МЕДИА1\Презентации\Result cleaning of Aeroschup 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2" t="26348" r="-294" b="1965"/>
          <a:stretch/>
        </p:blipFill>
        <p:spPr bwMode="auto">
          <a:xfrm>
            <a:off x="4284432" y="1275791"/>
            <a:ext cx="2807848" cy="28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88224" y="3723878"/>
            <a:ext cx="295232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5400" b="1" dirty="0" smtClean="0">
                <a:solidFill>
                  <a:srgbClr val="0070C0"/>
                </a:solidFill>
              </a:rPr>
              <a:t>50</a:t>
            </a:r>
            <a:r>
              <a:rPr lang="ru-RU" sz="5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</a:rPr>
              <a:t>times</a:t>
            </a:r>
            <a:endParaRPr lang="en-US" sz="44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/>
              <a:t>reduced </a:t>
            </a:r>
            <a:r>
              <a:rPr lang="en-US" b="1" dirty="0" smtClean="0"/>
              <a:t> oil share</a:t>
            </a:r>
            <a:endParaRPr lang="en-US" b="1" strike="sngStrike" dirty="0"/>
          </a:p>
          <a:p>
            <a:pPr>
              <a:lnSpc>
                <a:spcPct val="90000"/>
              </a:lnSpc>
            </a:pPr>
            <a:r>
              <a:rPr lang="en-US" b="1" dirty="0" smtClean="0"/>
              <a:t>in </a:t>
            </a:r>
            <a:r>
              <a:rPr lang="en-US" b="1" dirty="0"/>
              <a:t>the lake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5" name="Picture 10" descr="tsu_logo_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540" y="2119412"/>
            <a:ext cx="14507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1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455"/>
          <a:stretch/>
        </p:blipFill>
        <p:spPr>
          <a:xfrm>
            <a:off x="308720" y="4373524"/>
            <a:ext cx="518864" cy="4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06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687" y="1867271"/>
            <a:ext cx="3476737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b="1" dirty="0" smtClean="0"/>
              <a:t>possibility to get to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en-US" sz="2000" b="1" dirty="0" smtClean="0"/>
              <a:t>any water body </a:t>
            </a:r>
          </a:p>
          <a:p>
            <a:pPr marL="285750" indent="-216000">
              <a:lnSpc>
                <a:spcPct val="90000"/>
              </a:lnSpc>
              <a:spcAft>
                <a:spcPts val="1000"/>
              </a:spcAft>
            </a:pPr>
            <a:r>
              <a:rPr lang="en-US" sz="2000" dirty="0" smtClean="0"/>
              <a:t>	</a:t>
            </a:r>
            <a:r>
              <a:rPr lang="en-US" sz="1600" dirty="0" smtClean="0"/>
              <a:t>(winter road</a:t>
            </a:r>
            <a:r>
              <a:rPr lang="en-US" sz="1600" dirty="0"/>
              <a:t>s</a:t>
            </a:r>
            <a:r>
              <a:rPr lang="en-US" sz="1600" dirty="0" smtClean="0"/>
              <a:t>)</a:t>
            </a:r>
          </a:p>
          <a:p>
            <a:pPr marL="285750" indent="-21600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b="1" dirty="0" err="1" smtClean="0"/>
              <a:t>minimumal</a:t>
            </a:r>
            <a:r>
              <a:rPr lang="en-US" sz="2000" b="1" dirty="0" smtClean="0"/>
              <a:t> impacts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en-US" sz="2000" b="1" dirty="0" smtClean="0"/>
              <a:t>on the ecosystem</a:t>
            </a:r>
          </a:p>
          <a:p>
            <a:pPr marL="285750" indent="-216000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/>
              <a:t>	(low temperatures, lack of vegetation, minimal oil mobility)</a:t>
            </a:r>
            <a:endParaRPr lang="ru-RU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 descr="http://im3.turbina.ru/photos.4/2/1/9/0/9/1890912/big.photo/Vpervye-vizhu-tchtoby-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19" y="1253050"/>
            <a:ext cx="4678349" cy="311889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67582" y="313483"/>
            <a:ext cx="8336866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/>
              <a:t>Purifying the bottom of water bodies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/>
              <a:t>from oil </a:t>
            </a:r>
            <a:r>
              <a:rPr lang="en-US" sz="3200" b="1" dirty="0" smtClean="0">
                <a:solidFill>
                  <a:srgbClr val="000000"/>
                </a:solidFill>
              </a:rPr>
              <a:t>in winter period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1676" y="1390005"/>
            <a:ext cx="2264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120" dirty="0" smtClean="0">
                <a:solidFill>
                  <a:srgbClr val="0070C0"/>
                </a:solidFill>
              </a:rPr>
              <a:t>ADVANTAGES</a:t>
            </a:r>
            <a:endParaRPr lang="ru-RU" sz="2400" b="1" spc="120" dirty="0">
              <a:solidFill>
                <a:srgbClr val="0070C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3" y="336713"/>
            <a:ext cx="576412" cy="5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1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2"/>
          <a:stretch/>
        </p:blipFill>
        <p:spPr>
          <a:xfrm>
            <a:off x="395536" y="4450814"/>
            <a:ext cx="701744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/>
          <p:cNvSpPr/>
          <p:nvPr/>
        </p:nvSpPr>
        <p:spPr>
          <a:xfrm>
            <a:off x="1115616" y="4515966"/>
            <a:ext cx="38884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Aeroschup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technology for assessing and purifying sediments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oil and petroleum products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northern territories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1611-995F-4B72-9B1A-0D30A2081E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328</Words>
  <Application>Microsoft Office PowerPoint</Application>
  <PresentationFormat>Экран (16:9)</PresentationFormat>
  <Paragraphs>85</Paragraphs>
  <Slides>14</Slides>
  <Notes>4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Effects of the Aeroschup technology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Decan</cp:lastModifiedBy>
  <cp:revision>300</cp:revision>
  <dcterms:created xsi:type="dcterms:W3CDTF">2017-11-28T05:41:10Z</dcterms:created>
  <dcterms:modified xsi:type="dcterms:W3CDTF">2018-10-30T04:30:41Z</dcterms:modified>
</cp:coreProperties>
</file>