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9" r:id="rId5"/>
    <p:sldMasterId id="2147483761" r:id="rId6"/>
    <p:sldMasterId id="2147483775" r:id="rId7"/>
  </p:sldMasterIdLst>
  <p:notesMasterIdLst>
    <p:notesMasterId r:id="rId25"/>
  </p:notesMasterIdLst>
  <p:handoutMasterIdLst>
    <p:handoutMasterId r:id="rId26"/>
  </p:handoutMasterIdLst>
  <p:sldIdLst>
    <p:sldId id="675" r:id="rId8"/>
    <p:sldId id="676" r:id="rId9"/>
    <p:sldId id="701" r:id="rId10"/>
    <p:sldId id="703" r:id="rId11"/>
    <p:sldId id="704" r:id="rId12"/>
    <p:sldId id="705" r:id="rId13"/>
    <p:sldId id="706" r:id="rId14"/>
    <p:sldId id="707" r:id="rId15"/>
    <p:sldId id="708" r:id="rId16"/>
    <p:sldId id="715" r:id="rId17"/>
    <p:sldId id="709" r:id="rId18"/>
    <p:sldId id="710" r:id="rId19"/>
    <p:sldId id="711" r:id="rId20"/>
    <p:sldId id="712" r:id="rId21"/>
    <p:sldId id="713" r:id="rId22"/>
    <p:sldId id="714" r:id="rId23"/>
    <p:sldId id="526" r:id="rId24"/>
  </p:sldIdLst>
  <p:sldSz cx="9144000" cy="6858000" type="screen4x3"/>
  <p:notesSz cx="6797675" cy="9926638"/>
  <p:custDataLst>
    <p:tags r:id="rId27"/>
  </p:custDataLst>
  <p:defaultTextStyle>
    <a:defPPr>
      <a:defRPr lang="ru-RU"/>
    </a:defPPr>
    <a:lvl1pPr algn="l" rtl="0" fontAlgn="base">
      <a:spcBef>
        <a:spcPct val="0"/>
      </a:spcBef>
      <a:spcAft>
        <a:spcPct val="0"/>
      </a:spcAft>
      <a:defRPr kern="1200">
        <a:solidFill>
          <a:schemeClr val="tx1"/>
        </a:solidFill>
        <a:latin typeface="Arial" pitchFamily="34" charset="0"/>
        <a:ea typeface="+mn-ea"/>
        <a:cs typeface="Helvetica" pitchFamily="34" charset="0"/>
      </a:defRPr>
    </a:lvl1pPr>
    <a:lvl2pPr marL="457200" algn="l" rtl="0" fontAlgn="base">
      <a:spcBef>
        <a:spcPct val="0"/>
      </a:spcBef>
      <a:spcAft>
        <a:spcPct val="0"/>
      </a:spcAft>
      <a:defRPr kern="1200">
        <a:solidFill>
          <a:schemeClr val="tx1"/>
        </a:solidFill>
        <a:latin typeface="Arial" pitchFamily="34" charset="0"/>
        <a:ea typeface="+mn-ea"/>
        <a:cs typeface="Helvetica" pitchFamily="34" charset="0"/>
      </a:defRPr>
    </a:lvl2pPr>
    <a:lvl3pPr marL="914400" algn="l" rtl="0" fontAlgn="base">
      <a:spcBef>
        <a:spcPct val="0"/>
      </a:spcBef>
      <a:spcAft>
        <a:spcPct val="0"/>
      </a:spcAft>
      <a:defRPr kern="1200">
        <a:solidFill>
          <a:schemeClr val="tx1"/>
        </a:solidFill>
        <a:latin typeface="Arial" pitchFamily="34" charset="0"/>
        <a:ea typeface="+mn-ea"/>
        <a:cs typeface="Helvetica" pitchFamily="34" charset="0"/>
      </a:defRPr>
    </a:lvl3pPr>
    <a:lvl4pPr marL="1371600" algn="l" rtl="0" fontAlgn="base">
      <a:spcBef>
        <a:spcPct val="0"/>
      </a:spcBef>
      <a:spcAft>
        <a:spcPct val="0"/>
      </a:spcAft>
      <a:defRPr kern="1200">
        <a:solidFill>
          <a:schemeClr val="tx1"/>
        </a:solidFill>
        <a:latin typeface="Arial" pitchFamily="34" charset="0"/>
        <a:ea typeface="+mn-ea"/>
        <a:cs typeface="Helvetica" pitchFamily="34" charset="0"/>
      </a:defRPr>
    </a:lvl4pPr>
    <a:lvl5pPr marL="1828800" algn="l" rtl="0" fontAlgn="base">
      <a:spcBef>
        <a:spcPct val="0"/>
      </a:spcBef>
      <a:spcAft>
        <a:spcPct val="0"/>
      </a:spcAft>
      <a:defRPr kern="1200">
        <a:solidFill>
          <a:schemeClr val="tx1"/>
        </a:solidFill>
        <a:latin typeface="Arial" pitchFamily="34" charset="0"/>
        <a:ea typeface="+mn-ea"/>
        <a:cs typeface="Helvetica" pitchFamily="34" charset="0"/>
      </a:defRPr>
    </a:lvl5pPr>
    <a:lvl6pPr marL="2286000" algn="l" defTabSz="914400" rtl="0" eaLnBrk="1" latinLnBrk="0" hangingPunct="1">
      <a:defRPr kern="1200">
        <a:solidFill>
          <a:schemeClr val="tx1"/>
        </a:solidFill>
        <a:latin typeface="Arial" pitchFamily="34" charset="0"/>
        <a:ea typeface="+mn-ea"/>
        <a:cs typeface="Helvetica" pitchFamily="34" charset="0"/>
      </a:defRPr>
    </a:lvl6pPr>
    <a:lvl7pPr marL="2743200" algn="l" defTabSz="914400" rtl="0" eaLnBrk="1" latinLnBrk="0" hangingPunct="1">
      <a:defRPr kern="1200">
        <a:solidFill>
          <a:schemeClr val="tx1"/>
        </a:solidFill>
        <a:latin typeface="Arial" pitchFamily="34" charset="0"/>
        <a:ea typeface="+mn-ea"/>
        <a:cs typeface="Helvetica" pitchFamily="34" charset="0"/>
      </a:defRPr>
    </a:lvl7pPr>
    <a:lvl8pPr marL="3200400" algn="l" defTabSz="914400" rtl="0" eaLnBrk="1" latinLnBrk="0" hangingPunct="1">
      <a:defRPr kern="1200">
        <a:solidFill>
          <a:schemeClr val="tx1"/>
        </a:solidFill>
        <a:latin typeface="Arial" pitchFamily="34" charset="0"/>
        <a:ea typeface="+mn-ea"/>
        <a:cs typeface="Helvetica" pitchFamily="34" charset="0"/>
      </a:defRPr>
    </a:lvl8pPr>
    <a:lvl9pPr marL="3657600" algn="l" defTabSz="914400" rtl="0" eaLnBrk="1" latinLnBrk="0" hangingPunct="1">
      <a:defRPr kern="1200">
        <a:solidFill>
          <a:schemeClr val="tx1"/>
        </a:solidFill>
        <a:latin typeface="Arial" pitchFamily="34" charset="0"/>
        <a:ea typeface="+mn-ea"/>
        <a:cs typeface="Helvetica"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589A"/>
    <a:srgbClr val="004274"/>
    <a:srgbClr val="001C54"/>
    <a:srgbClr val="4021FB"/>
    <a:srgbClr val="1F03C7"/>
    <a:srgbClr val="79BDFB"/>
    <a:srgbClr val="000000"/>
    <a:srgbClr val="D2DFEE"/>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68914" autoAdjust="0"/>
  </p:normalViewPr>
  <p:slideViewPr>
    <p:cSldViewPr>
      <p:cViewPr>
        <p:scale>
          <a:sx n="80" d="100"/>
          <a:sy n="80" d="100"/>
        </p:scale>
        <p:origin x="-852" y="492"/>
      </p:cViewPr>
      <p:guideLst>
        <p:guide orient="horz" pos="2160"/>
        <p:guide pos="2880"/>
      </p:guideLst>
    </p:cSldViewPr>
  </p:slideViewPr>
  <p:outlineViewPr>
    <p:cViewPr>
      <p:scale>
        <a:sx n="33" d="100"/>
        <a:sy n="33" d="100"/>
      </p:scale>
      <p:origin x="0" y="1878"/>
    </p:cViewPr>
  </p:outlineViewPr>
  <p:notesTextViewPr>
    <p:cViewPr>
      <p:scale>
        <a:sx n="100" d="100"/>
        <a:sy n="100" d="100"/>
      </p:scale>
      <p:origin x="0" y="0"/>
    </p:cViewPr>
  </p:notesTextViewPr>
  <p:sorterViewPr>
    <p:cViewPr>
      <p:scale>
        <a:sx n="100" d="100"/>
        <a:sy n="100" d="100"/>
      </p:scale>
      <p:origin x="0" y="-1398"/>
    </p:cViewPr>
  </p:sorterViewPr>
  <p:notesViewPr>
    <p:cSldViewPr>
      <p:cViewPr varScale="1">
        <p:scale>
          <a:sx n="81" d="100"/>
          <a:sy n="81" d="100"/>
        </p:scale>
        <p:origin x="-3960"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gs" Target="tags/tag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2DE3DE-AF80-4134-8463-27618B61EA7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E92A0D07-7FBD-4312-87AB-9DB8CE006014}">
      <dgm:prSet phldrT="[Текст]" custT="1"/>
      <dgm:spPr/>
      <dgm:t>
        <a:bodyPr/>
        <a:lstStyle/>
        <a:p>
          <a:r>
            <a:rPr lang="ru-RU" sz="1800" dirty="0" smtClean="0">
              <a:solidFill>
                <a:schemeClr val="bg1"/>
              </a:solidFill>
              <a:latin typeface="Times New Roman" panose="02020603050405020304" pitchFamily="18" charset="0"/>
              <a:ea typeface="Tahoma" pitchFamily="34" charset="0"/>
              <a:cs typeface="Times New Roman" panose="02020603050405020304" pitchFamily="18" charset="0"/>
            </a:rPr>
            <a:t>9 офисов в 5 странах</a:t>
          </a:r>
          <a:endParaRPr lang="ru-RU" sz="1800" dirty="0">
            <a:solidFill>
              <a:schemeClr val="bg1"/>
            </a:solidFill>
            <a:latin typeface="Times New Roman" panose="02020603050405020304" pitchFamily="18" charset="0"/>
            <a:ea typeface="Tahoma" pitchFamily="34" charset="0"/>
            <a:cs typeface="Times New Roman" panose="02020603050405020304" pitchFamily="18" charset="0"/>
          </a:endParaRPr>
        </a:p>
      </dgm:t>
    </dgm:pt>
    <dgm:pt modelId="{AE13B877-1BC5-433A-A873-F4B31CF7A626}" type="parTrans" cxnId="{5B0ED4C3-5B79-44D6-996E-2A4E7E5C888D}">
      <dgm:prSet/>
      <dgm:spPr/>
      <dgm:t>
        <a:bodyPr/>
        <a:lstStyle/>
        <a:p>
          <a:endParaRPr lang="ru-RU">
            <a:latin typeface="Times New Roman" panose="02020603050405020304" pitchFamily="18" charset="0"/>
            <a:cs typeface="Times New Roman" panose="02020603050405020304" pitchFamily="18" charset="0"/>
          </a:endParaRPr>
        </a:p>
      </dgm:t>
    </dgm:pt>
    <dgm:pt modelId="{87F8240B-EECD-4BCB-8103-12882840BCFD}" type="sibTrans" cxnId="{5B0ED4C3-5B79-44D6-996E-2A4E7E5C888D}">
      <dgm:prSet/>
      <dgm:spPr/>
      <dgm:t>
        <a:bodyPr/>
        <a:lstStyle/>
        <a:p>
          <a:endParaRPr lang="ru-RU">
            <a:latin typeface="Times New Roman" panose="02020603050405020304" pitchFamily="18" charset="0"/>
            <a:cs typeface="Times New Roman" panose="02020603050405020304" pitchFamily="18" charset="0"/>
          </a:endParaRPr>
        </a:p>
      </dgm:t>
    </dgm:pt>
    <dgm:pt modelId="{01917F59-FCA7-46BF-AE3A-0A98ADDBADAA}">
      <dgm:prSet phldrT="[Текст]" custT="1"/>
      <dgm:spPr/>
      <dgm:t>
        <a:bodyPr/>
        <a:lstStyle/>
        <a:p>
          <a:r>
            <a:rPr lang="ru-RU" sz="1800" dirty="0" smtClean="0">
              <a:solidFill>
                <a:schemeClr val="bg1"/>
              </a:solidFill>
              <a:latin typeface="Times New Roman" panose="02020603050405020304" pitchFamily="18" charset="0"/>
              <a:ea typeface="Tahoma" pitchFamily="34" charset="0"/>
              <a:cs typeface="Times New Roman" panose="02020603050405020304" pitchFamily="18" charset="0"/>
            </a:rPr>
            <a:t>38 тематических сетей </a:t>
          </a:r>
          <a:endParaRPr lang="ru-RU" sz="1800" dirty="0">
            <a:solidFill>
              <a:schemeClr val="bg1"/>
            </a:solidFill>
            <a:latin typeface="Times New Roman" panose="02020603050405020304" pitchFamily="18" charset="0"/>
            <a:ea typeface="Tahoma" pitchFamily="34" charset="0"/>
            <a:cs typeface="Times New Roman" panose="02020603050405020304" pitchFamily="18" charset="0"/>
          </a:endParaRPr>
        </a:p>
      </dgm:t>
    </dgm:pt>
    <dgm:pt modelId="{FBC78E39-970F-4A97-8107-B607F1489330}" type="parTrans" cxnId="{61509AD2-4448-40A9-A94B-666F6F234118}">
      <dgm:prSet/>
      <dgm:spPr/>
      <dgm:t>
        <a:bodyPr/>
        <a:lstStyle/>
        <a:p>
          <a:endParaRPr lang="ru-RU">
            <a:latin typeface="Times New Roman" panose="02020603050405020304" pitchFamily="18" charset="0"/>
            <a:cs typeface="Times New Roman" panose="02020603050405020304" pitchFamily="18" charset="0"/>
          </a:endParaRPr>
        </a:p>
      </dgm:t>
    </dgm:pt>
    <dgm:pt modelId="{25B128E7-3AB9-4A3C-A521-2C1215ECC066}" type="sibTrans" cxnId="{61509AD2-4448-40A9-A94B-666F6F234118}">
      <dgm:prSet/>
      <dgm:spPr/>
      <dgm:t>
        <a:bodyPr/>
        <a:lstStyle/>
        <a:p>
          <a:endParaRPr lang="ru-RU">
            <a:latin typeface="Times New Roman" panose="02020603050405020304" pitchFamily="18" charset="0"/>
            <a:cs typeface="Times New Roman" panose="02020603050405020304" pitchFamily="18" charset="0"/>
          </a:endParaRPr>
        </a:p>
      </dgm:t>
    </dgm:pt>
    <dgm:pt modelId="{CBBB4700-69A0-42F7-87B7-C1B2A6C1D7CB}">
      <dgm:prSet custT="1"/>
      <dgm:spPr/>
      <dgm:t>
        <a:bodyPr/>
        <a:lstStyle/>
        <a:p>
          <a:r>
            <a:rPr lang="ru-RU" sz="1800" dirty="0" smtClean="0">
              <a:solidFill>
                <a:schemeClr val="bg1"/>
              </a:solidFill>
              <a:latin typeface="Times New Roman" panose="02020603050405020304" pitchFamily="18" charset="0"/>
              <a:ea typeface="Tahoma" pitchFamily="34" charset="0"/>
              <a:cs typeface="Times New Roman" panose="02020603050405020304" pitchFamily="18" charset="0"/>
            </a:rPr>
            <a:t>179 членов из 16 стран </a:t>
          </a:r>
        </a:p>
      </dgm:t>
    </dgm:pt>
    <dgm:pt modelId="{C768D3B7-FF40-44BE-A3C0-AFFAC39E8A0D}" type="parTrans" cxnId="{AE01D48A-8DF6-4D0B-B8FD-13BEDBF8A9A7}">
      <dgm:prSet/>
      <dgm:spPr/>
      <dgm:t>
        <a:bodyPr/>
        <a:lstStyle/>
        <a:p>
          <a:endParaRPr lang="ru-RU">
            <a:latin typeface="Times New Roman" panose="02020603050405020304" pitchFamily="18" charset="0"/>
            <a:cs typeface="Times New Roman" panose="02020603050405020304" pitchFamily="18" charset="0"/>
          </a:endParaRPr>
        </a:p>
      </dgm:t>
    </dgm:pt>
    <dgm:pt modelId="{2F84BB32-8382-4668-84FA-FB80B7210258}" type="sibTrans" cxnId="{AE01D48A-8DF6-4D0B-B8FD-13BEDBF8A9A7}">
      <dgm:prSet/>
      <dgm:spPr/>
      <dgm:t>
        <a:bodyPr/>
        <a:lstStyle/>
        <a:p>
          <a:endParaRPr lang="ru-RU">
            <a:latin typeface="Times New Roman" panose="02020603050405020304" pitchFamily="18" charset="0"/>
            <a:cs typeface="Times New Roman" panose="02020603050405020304" pitchFamily="18" charset="0"/>
          </a:endParaRPr>
        </a:p>
      </dgm:t>
    </dgm:pt>
    <dgm:pt modelId="{85764254-4925-4FEE-87FD-10E65BD485A8}" type="pres">
      <dgm:prSet presAssocID="{A32DE3DE-AF80-4134-8463-27618B61EA74}" presName="linear" presStyleCnt="0">
        <dgm:presLayoutVars>
          <dgm:dir/>
          <dgm:animLvl val="lvl"/>
          <dgm:resizeHandles val="exact"/>
        </dgm:presLayoutVars>
      </dgm:prSet>
      <dgm:spPr/>
      <dgm:t>
        <a:bodyPr/>
        <a:lstStyle/>
        <a:p>
          <a:endParaRPr lang="ru-RU"/>
        </a:p>
      </dgm:t>
    </dgm:pt>
    <dgm:pt modelId="{FA5F7315-4F77-4F4F-9081-2C40FCD883F0}" type="pres">
      <dgm:prSet presAssocID="{CBBB4700-69A0-42F7-87B7-C1B2A6C1D7CB}" presName="parentLin" presStyleCnt="0"/>
      <dgm:spPr/>
    </dgm:pt>
    <dgm:pt modelId="{6575338D-B9AA-42DB-A406-2079E205AA27}" type="pres">
      <dgm:prSet presAssocID="{CBBB4700-69A0-42F7-87B7-C1B2A6C1D7CB}" presName="parentLeftMargin" presStyleLbl="node1" presStyleIdx="0" presStyleCnt="3"/>
      <dgm:spPr/>
      <dgm:t>
        <a:bodyPr/>
        <a:lstStyle/>
        <a:p>
          <a:endParaRPr lang="ru-RU"/>
        </a:p>
      </dgm:t>
    </dgm:pt>
    <dgm:pt modelId="{DC2E0D28-DB4F-422F-8BAA-5B636D7F4EB1}" type="pres">
      <dgm:prSet presAssocID="{CBBB4700-69A0-42F7-87B7-C1B2A6C1D7CB}" presName="parentText" presStyleLbl="node1" presStyleIdx="0" presStyleCnt="3" custScaleX="130624" custLinFactNeighborX="-19474" custLinFactNeighborY="572">
        <dgm:presLayoutVars>
          <dgm:chMax val="0"/>
          <dgm:bulletEnabled val="1"/>
        </dgm:presLayoutVars>
      </dgm:prSet>
      <dgm:spPr/>
      <dgm:t>
        <a:bodyPr/>
        <a:lstStyle/>
        <a:p>
          <a:endParaRPr lang="ru-RU"/>
        </a:p>
      </dgm:t>
    </dgm:pt>
    <dgm:pt modelId="{C3820C27-D248-4F36-BA04-8517E3AD9C6F}" type="pres">
      <dgm:prSet presAssocID="{CBBB4700-69A0-42F7-87B7-C1B2A6C1D7CB}" presName="negativeSpace" presStyleCnt="0"/>
      <dgm:spPr/>
    </dgm:pt>
    <dgm:pt modelId="{04E061A0-BF6B-40F5-9277-6548AF241526}" type="pres">
      <dgm:prSet presAssocID="{CBBB4700-69A0-42F7-87B7-C1B2A6C1D7CB}" presName="childText" presStyleLbl="conFgAcc1" presStyleIdx="0" presStyleCnt="3">
        <dgm:presLayoutVars>
          <dgm:bulletEnabled val="1"/>
        </dgm:presLayoutVars>
      </dgm:prSet>
      <dgm:spPr/>
    </dgm:pt>
    <dgm:pt modelId="{2D23E717-4D0D-4CA0-9273-D49045A516DC}" type="pres">
      <dgm:prSet presAssocID="{2F84BB32-8382-4668-84FA-FB80B7210258}" presName="spaceBetweenRectangles" presStyleCnt="0"/>
      <dgm:spPr/>
    </dgm:pt>
    <dgm:pt modelId="{CB06A609-3DBB-4619-B318-FE3DC1758088}" type="pres">
      <dgm:prSet presAssocID="{E92A0D07-7FBD-4312-87AB-9DB8CE006014}" presName="parentLin" presStyleCnt="0"/>
      <dgm:spPr/>
    </dgm:pt>
    <dgm:pt modelId="{7A84A52A-CDA9-4F96-B014-5BEC92A8E98A}" type="pres">
      <dgm:prSet presAssocID="{E92A0D07-7FBD-4312-87AB-9DB8CE006014}" presName="parentLeftMargin" presStyleLbl="node1" presStyleIdx="0" presStyleCnt="3"/>
      <dgm:spPr/>
      <dgm:t>
        <a:bodyPr/>
        <a:lstStyle/>
        <a:p>
          <a:endParaRPr lang="ru-RU"/>
        </a:p>
      </dgm:t>
    </dgm:pt>
    <dgm:pt modelId="{8955F679-AA8C-471C-9A9B-73F866C29045}" type="pres">
      <dgm:prSet presAssocID="{E92A0D07-7FBD-4312-87AB-9DB8CE006014}" presName="parentText" presStyleLbl="node1" presStyleIdx="1" presStyleCnt="3" custScaleX="139560" custLinFactNeighborX="-9987" custLinFactNeighborY="17380">
        <dgm:presLayoutVars>
          <dgm:chMax val="0"/>
          <dgm:bulletEnabled val="1"/>
        </dgm:presLayoutVars>
      </dgm:prSet>
      <dgm:spPr/>
      <dgm:t>
        <a:bodyPr/>
        <a:lstStyle/>
        <a:p>
          <a:endParaRPr lang="ru-RU"/>
        </a:p>
      </dgm:t>
    </dgm:pt>
    <dgm:pt modelId="{EB2187FD-CF01-46A6-92A5-50C03CEB9DA2}" type="pres">
      <dgm:prSet presAssocID="{E92A0D07-7FBD-4312-87AB-9DB8CE006014}" presName="negativeSpace" presStyleCnt="0"/>
      <dgm:spPr/>
    </dgm:pt>
    <dgm:pt modelId="{5882841B-DC12-43E2-B1FF-FB6FD5CCA0FD}" type="pres">
      <dgm:prSet presAssocID="{E92A0D07-7FBD-4312-87AB-9DB8CE006014}" presName="childText" presStyleLbl="conFgAcc1" presStyleIdx="1" presStyleCnt="3">
        <dgm:presLayoutVars>
          <dgm:bulletEnabled val="1"/>
        </dgm:presLayoutVars>
      </dgm:prSet>
      <dgm:spPr/>
    </dgm:pt>
    <dgm:pt modelId="{D9190CC5-6211-48D7-9B4D-0A133D56E511}" type="pres">
      <dgm:prSet presAssocID="{87F8240B-EECD-4BCB-8103-12882840BCFD}" presName="spaceBetweenRectangles" presStyleCnt="0"/>
      <dgm:spPr/>
    </dgm:pt>
    <dgm:pt modelId="{24EED3E6-B6D8-4B92-A2A0-923497ACE285}" type="pres">
      <dgm:prSet presAssocID="{01917F59-FCA7-46BF-AE3A-0A98ADDBADAA}" presName="parentLin" presStyleCnt="0"/>
      <dgm:spPr/>
    </dgm:pt>
    <dgm:pt modelId="{EE387B5D-F406-451D-BEB3-038BC051E49A}" type="pres">
      <dgm:prSet presAssocID="{01917F59-FCA7-46BF-AE3A-0A98ADDBADAA}" presName="parentLeftMargin" presStyleLbl="node1" presStyleIdx="1" presStyleCnt="3"/>
      <dgm:spPr/>
      <dgm:t>
        <a:bodyPr/>
        <a:lstStyle/>
        <a:p>
          <a:endParaRPr lang="ru-RU"/>
        </a:p>
      </dgm:t>
    </dgm:pt>
    <dgm:pt modelId="{9A081C2B-432D-48E5-BEAC-53C2B32D55E8}" type="pres">
      <dgm:prSet presAssocID="{01917F59-FCA7-46BF-AE3A-0A98ADDBADAA}" presName="parentText" presStyleLbl="node1" presStyleIdx="2" presStyleCnt="3" custScaleX="142857">
        <dgm:presLayoutVars>
          <dgm:chMax val="0"/>
          <dgm:bulletEnabled val="1"/>
        </dgm:presLayoutVars>
      </dgm:prSet>
      <dgm:spPr/>
      <dgm:t>
        <a:bodyPr/>
        <a:lstStyle/>
        <a:p>
          <a:endParaRPr lang="ru-RU"/>
        </a:p>
      </dgm:t>
    </dgm:pt>
    <dgm:pt modelId="{401E97B6-E04C-482F-9E93-6BDED26BEF3A}" type="pres">
      <dgm:prSet presAssocID="{01917F59-FCA7-46BF-AE3A-0A98ADDBADAA}" presName="negativeSpace" presStyleCnt="0"/>
      <dgm:spPr/>
    </dgm:pt>
    <dgm:pt modelId="{AC7BA2B6-61AD-459D-AE26-2B2CE75326C1}" type="pres">
      <dgm:prSet presAssocID="{01917F59-FCA7-46BF-AE3A-0A98ADDBADAA}" presName="childText" presStyleLbl="conFgAcc1" presStyleIdx="2" presStyleCnt="3">
        <dgm:presLayoutVars>
          <dgm:bulletEnabled val="1"/>
        </dgm:presLayoutVars>
      </dgm:prSet>
      <dgm:spPr/>
    </dgm:pt>
  </dgm:ptLst>
  <dgm:cxnLst>
    <dgm:cxn modelId="{5B0ED4C3-5B79-44D6-996E-2A4E7E5C888D}" srcId="{A32DE3DE-AF80-4134-8463-27618B61EA74}" destId="{E92A0D07-7FBD-4312-87AB-9DB8CE006014}" srcOrd="1" destOrd="0" parTransId="{AE13B877-1BC5-433A-A873-F4B31CF7A626}" sibTransId="{87F8240B-EECD-4BCB-8103-12882840BCFD}"/>
    <dgm:cxn modelId="{AE01D48A-8DF6-4D0B-B8FD-13BEDBF8A9A7}" srcId="{A32DE3DE-AF80-4134-8463-27618B61EA74}" destId="{CBBB4700-69A0-42F7-87B7-C1B2A6C1D7CB}" srcOrd="0" destOrd="0" parTransId="{C768D3B7-FF40-44BE-A3C0-AFFAC39E8A0D}" sibTransId="{2F84BB32-8382-4668-84FA-FB80B7210258}"/>
    <dgm:cxn modelId="{61509AD2-4448-40A9-A94B-666F6F234118}" srcId="{A32DE3DE-AF80-4134-8463-27618B61EA74}" destId="{01917F59-FCA7-46BF-AE3A-0A98ADDBADAA}" srcOrd="2" destOrd="0" parTransId="{FBC78E39-970F-4A97-8107-B607F1489330}" sibTransId="{25B128E7-3AB9-4A3C-A521-2C1215ECC066}"/>
    <dgm:cxn modelId="{6B141B69-BFF5-4A7B-A9AF-F64CBA6DBB53}" type="presOf" srcId="{01917F59-FCA7-46BF-AE3A-0A98ADDBADAA}" destId="{9A081C2B-432D-48E5-BEAC-53C2B32D55E8}" srcOrd="1" destOrd="0" presId="urn:microsoft.com/office/officeart/2005/8/layout/list1"/>
    <dgm:cxn modelId="{B7D428BC-BAD0-43E3-AD53-CBA33BE2B225}" type="presOf" srcId="{CBBB4700-69A0-42F7-87B7-C1B2A6C1D7CB}" destId="{6575338D-B9AA-42DB-A406-2079E205AA27}" srcOrd="0" destOrd="0" presId="urn:microsoft.com/office/officeart/2005/8/layout/list1"/>
    <dgm:cxn modelId="{EACB4809-96E1-4925-B1A8-537BFD26E41C}" type="presOf" srcId="{01917F59-FCA7-46BF-AE3A-0A98ADDBADAA}" destId="{EE387B5D-F406-451D-BEB3-038BC051E49A}" srcOrd="0" destOrd="0" presId="urn:microsoft.com/office/officeart/2005/8/layout/list1"/>
    <dgm:cxn modelId="{7DF24C1D-46C4-4DE3-8712-909B45F88F69}" type="presOf" srcId="{A32DE3DE-AF80-4134-8463-27618B61EA74}" destId="{85764254-4925-4FEE-87FD-10E65BD485A8}" srcOrd="0" destOrd="0" presId="urn:microsoft.com/office/officeart/2005/8/layout/list1"/>
    <dgm:cxn modelId="{85D60112-8A3F-4591-9C4A-4029664E36FC}" type="presOf" srcId="{E92A0D07-7FBD-4312-87AB-9DB8CE006014}" destId="{8955F679-AA8C-471C-9A9B-73F866C29045}" srcOrd="1" destOrd="0" presId="urn:microsoft.com/office/officeart/2005/8/layout/list1"/>
    <dgm:cxn modelId="{57D62D5E-BE18-4362-9713-8318C04A3AF6}" type="presOf" srcId="{E92A0D07-7FBD-4312-87AB-9DB8CE006014}" destId="{7A84A52A-CDA9-4F96-B014-5BEC92A8E98A}" srcOrd="0" destOrd="0" presId="urn:microsoft.com/office/officeart/2005/8/layout/list1"/>
    <dgm:cxn modelId="{C31D76D4-EE25-40E6-B010-DAEFA02EB433}" type="presOf" srcId="{CBBB4700-69A0-42F7-87B7-C1B2A6C1D7CB}" destId="{DC2E0D28-DB4F-422F-8BAA-5B636D7F4EB1}" srcOrd="1" destOrd="0" presId="urn:microsoft.com/office/officeart/2005/8/layout/list1"/>
    <dgm:cxn modelId="{952CDDD0-0FCB-40C3-AF89-AF851427CF7D}" type="presParOf" srcId="{85764254-4925-4FEE-87FD-10E65BD485A8}" destId="{FA5F7315-4F77-4F4F-9081-2C40FCD883F0}" srcOrd="0" destOrd="0" presId="urn:microsoft.com/office/officeart/2005/8/layout/list1"/>
    <dgm:cxn modelId="{BF53A325-39AF-48C4-8716-67FE85FD2258}" type="presParOf" srcId="{FA5F7315-4F77-4F4F-9081-2C40FCD883F0}" destId="{6575338D-B9AA-42DB-A406-2079E205AA27}" srcOrd="0" destOrd="0" presId="urn:microsoft.com/office/officeart/2005/8/layout/list1"/>
    <dgm:cxn modelId="{AD653A09-5CE1-480D-BAF6-D51EEC7BC85D}" type="presParOf" srcId="{FA5F7315-4F77-4F4F-9081-2C40FCD883F0}" destId="{DC2E0D28-DB4F-422F-8BAA-5B636D7F4EB1}" srcOrd="1" destOrd="0" presId="urn:microsoft.com/office/officeart/2005/8/layout/list1"/>
    <dgm:cxn modelId="{EC6E5176-D6E3-492F-A8FA-BFC10679482D}" type="presParOf" srcId="{85764254-4925-4FEE-87FD-10E65BD485A8}" destId="{C3820C27-D248-4F36-BA04-8517E3AD9C6F}" srcOrd="1" destOrd="0" presId="urn:microsoft.com/office/officeart/2005/8/layout/list1"/>
    <dgm:cxn modelId="{A954DD15-AF5C-4915-9C54-9CAF49F87B9D}" type="presParOf" srcId="{85764254-4925-4FEE-87FD-10E65BD485A8}" destId="{04E061A0-BF6B-40F5-9277-6548AF241526}" srcOrd="2" destOrd="0" presId="urn:microsoft.com/office/officeart/2005/8/layout/list1"/>
    <dgm:cxn modelId="{DCCA2A56-602E-4409-B3E3-9EE10C7311D0}" type="presParOf" srcId="{85764254-4925-4FEE-87FD-10E65BD485A8}" destId="{2D23E717-4D0D-4CA0-9273-D49045A516DC}" srcOrd="3" destOrd="0" presId="urn:microsoft.com/office/officeart/2005/8/layout/list1"/>
    <dgm:cxn modelId="{7A1290F1-1C4E-4529-A3F1-80372ECE47EC}" type="presParOf" srcId="{85764254-4925-4FEE-87FD-10E65BD485A8}" destId="{CB06A609-3DBB-4619-B318-FE3DC1758088}" srcOrd="4" destOrd="0" presId="urn:microsoft.com/office/officeart/2005/8/layout/list1"/>
    <dgm:cxn modelId="{EB44B117-E87F-4FA0-A836-B8E2C3205FFD}" type="presParOf" srcId="{CB06A609-3DBB-4619-B318-FE3DC1758088}" destId="{7A84A52A-CDA9-4F96-B014-5BEC92A8E98A}" srcOrd="0" destOrd="0" presId="urn:microsoft.com/office/officeart/2005/8/layout/list1"/>
    <dgm:cxn modelId="{3BF2B8DE-39AA-4060-BE8E-7BE1DF27531A}" type="presParOf" srcId="{CB06A609-3DBB-4619-B318-FE3DC1758088}" destId="{8955F679-AA8C-471C-9A9B-73F866C29045}" srcOrd="1" destOrd="0" presId="urn:microsoft.com/office/officeart/2005/8/layout/list1"/>
    <dgm:cxn modelId="{CB7CDC8A-EA41-41E9-A8DF-A9812A4A962F}" type="presParOf" srcId="{85764254-4925-4FEE-87FD-10E65BD485A8}" destId="{EB2187FD-CF01-46A6-92A5-50C03CEB9DA2}" srcOrd="5" destOrd="0" presId="urn:microsoft.com/office/officeart/2005/8/layout/list1"/>
    <dgm:cxn modelId="{FC6C166D-9E33-4A74-8734-77A72E09D27D}" type="presParOf" srcId="{85764254-4925-4FEE-87FD-10E65BD485A8}" destId="{5882841B-DC12-43E2-B1FF-FB6FD5CCA0FD}" srcOrd="6" destOrd="0" presId="urn:microsoft.com/office/officeart/2005/8/layout/list1"/>
    <dgm:cxn modelId="{F3375C7F-069E-402F-B7DC-9129B6D76D43}" type="presParOf" srcId="{85764254-4925-4FEE-87FD-10E65BD485A8}" destId="{D9190CC5-6211-48D7-9B4D-0A133D56E511}" srcOrd="7" destOrd="0" presId="urn:microsoft.com/office/officeart/2005/8/layout/list1"/>
    <dgm:cxn modelId="{41C3374C-4482-4FD2-B91F-56CA315A3694}" type="presParOf" srcId="{85764254-4925-4FEE-87FD-10E65BD485A8}" destId="{24EED3E6-B6D8-4B92-A2A0-923497ACE285}" srcOrd="8" destOrd="0" presId="urn:microsoft.com/office/officeart/2005/8/layout/list1"/>
    <dgm:cxn modelId="{A2036299-28C8-4C63-9853-C40E48E0105D}" type="presParOf" srcId="{24EED3E6-B6D8-4B92-A2A0-923497ACE285}" destId="{EE387B5D-F406-451D-BEB3-038BC051E49A}" srcOrd="0" destOrd="0" presId="urn:microsoft.com/office/officeart/2005/8/layout/list1"/>
    <dgm:cxn modelId="{B4AAE4B1-1E01-411A-9F9A-CD3D14C9C9FF}" type="presParOf" srcId="{24EED3E6-B6D8-4B92-A2A0-923497ACE285}" destId="{9A081C2B-432D-48E5-BEAC-53C2B32D55E8}" srcOrd="1" destOrd="0" presId="urn:microsoft.com/office/officeart/2005/8/layout/list1"/>
    <dgm:cxn modelId="{75F898CC-63C6-4293-94C9-D131D15519E0}" type="presParOf" srcId="{85764254-4925-4FEE-87FD-10E65BD485A8}" destId="{401E97B6-E04C-482F-9E93-6BDED26BEF3A}" srcOrd="9" destOrd="0" presId="urn:microsoft.com/office/officeart/2005/8/layout/list1"/>
    <dgm:cxn modelId="{BFB883DF-DD73-4387-924F-443B031F4512}" type="presParOf" srcId="{85764254-4925-4FEE-87FD-10E65BD485A8}" destId="{AC7BA2B6-61AD-459D-AE26-2B2CE75326C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26B9D0-F0E9-448E-BB27-13A9C10B950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B98CBC39-3FDD-495B-AF93-4BEACC60FE39}">
      <dgm:prSet phldrT="[Текст]" custT="1"/>
      <dgm:spPr>
        <a:solidFill>
          <a:schemeClr val="accent1">
            <a:hueOff val="0"/>
            <a:satOff val="0"/>
            <a:lumOff val="0"/>
            <a:alpha val="50000"/>
          </a:schemeClr>
        </a:solidFill>
      </dgm:spPr>
      <dgm:t>
        <a:bodyPr/>
        <a:lstStyle/>
        <a:p>
          <a:r>
            <a:rPr lang="ru-RU" sz="2000" dirty="0" smtClean="0">
              <a:solidFill>
                <a:schemeClr val="tx1"/>
              </a:solidFill>
              <a:effectLst/>
              <a:latin typeface="+mn-lt"/>
              <a:ea typeface="+mn-ea"/>
              <a:cs typeface="+mn-cs"/>
            </a:rPr>
            <a:t>Консолидация усилий в научно-образовательной деятельности в соответствии с приоритетами государственной политики развития АЗРФ </a:t>
          </a:r>
          <a:endParaRPr lang="ru-RU" sz="2000" dirty="0"/>
        </a:p>
      </dgm:t>
    </dgm:pt>
    <dgm:pt modelId="{A83731E8-50B0-4C5C-87F7-30BB120D72B8}" type="parTrans" cxnId="{BA52BBCE-F367-4407-B85B-BF1CF9C2C23E}">
      <dgm:prSet/>
      <dgm:spPr/>
      <dgm:t>
        <a:bodyPr/>
        <a:lstStyle/>
        <a:p>
          <a:endParaRPr lang="ru-RU"/>
        </a:p>
      </dgm:t>
    </dgm:pt>
    <dgm:pt modelId="{3306C2D7-A0B9-4A3A-A89C-DD79C2497AEF}" type="sibTrans" cxnId="{BA52BBCE-F367-4407-B85B-BF1CF9C2C23E}">
      <dgm:prSet/>
      <dgm:spPr/>
      <dgm:t>
        <a:bodyPr/>
        <a:lstStyle/>
        <a:p>
          <a:endParaRPr lang="ru-RU"/>
        </a:p>
      </dgm:t>
    </dgm:pt>
    <dgm:pt modelId="{F608B91A-3F11-48C0-9EFF-BF1CCB793E3A}">
      <dgm:prSet phldrT="[Текст]" custT="1"/>
      <dgm:spPr>
        <a:solidFill>
          <a:schemeClr val="accent1">
            <a:hueOff val="0"/>
            <a:satOff val="0"/>
            <a:lumOff val="0"/>
            <a:alpha val="50000"/>
          </a:schemeClr>
        </a:solidFill>
      </dgm:spPr>
      <dgm:t>
        <a:bodyPr/>
        <a:lstStyle/>
        <a:p>
          <a:r>
            <a:rPr lang="ru-RU" sz="2000" dirty="0" smtClean="0">
              <a:solidFill>
                <a:schemeClr val="tx1"/>
              </a:solidFill>
              <a:effectLst/>
              <a:latin typeface="+mn-lt"/>
              <a:ea typeface="+mn-ea"/>
              <a:cs typeface="+mn-cs"/>
            </a:rPr>
            <a:t>Информационно-аналитическое сопровождение решений  государственной политики  в АЗРФ </a:t>
          </a:r>
          <a:endParaRPr lang="ru-RU" sz="2000" dirty="0"/>
        </a:p>
      </dgm:t>
    </dgm:pt>
    <dgm:pt modelId="{4CB9074F-65C8-4284-BF0C-7785A92ECC8C}" type="parTrans" cxnId="{A872134B-12E4-400C-9DD8-450816F8829D}">
      <dgm:prSet/>
      <dgm:spPr/>
      <dgm:t>
        <a:bodyPr/>
        <a:lstStyle/>
        <a:p>
          <a:endParaRPr lang="ru-RU"/>
        </a:p>
      </dgm:t>
    </dgm:pt>
    <dgm:pt modelId="{B3AF8A65-D69D-4229-827A-6FE5E5D662D2}" type="sibTrans" cxnId="{A872134B-12E4-400C-9DD8-450816F8829D}">
      <dgm:prSet/>
      <dgm:spPr/>
      <dgm:t>
        <a:bodyPr/>
        <a:lstStyle/>
        <a:p>
          <a:endParaRPr lang="ru-RU"/>
        </a:p>
      </dgm:t>
    </dgm:pt>
    <dgm:pt modelId="{B94C073E-E644-4996-B021-8B5B87E4B31F}">
      <dgm:prSet phldrT="[Текст]" custT="1"/>
      <dgm:spPr>
        <a:solidFill>
          <a:schemeClr val="accent1">
            <a:hueOff val="0"/>
            <a:satOff val="0"/>
            <a:lumOff val="0"/>
            <a:alpha val="50000"/>
          </a:schemeClr>
        </a:solidFill>
      </dgm:spPr>
      <dgm:t>
        <a:bodyPr/>
        <a:lstStyle/>
        <a:p>
          <a:r>
            <a:rPr lang="ru-RU" sz="2000" dirty="0" smtClean="0">
              <a:solidFill>
                <a:schemeClr val="tx1"/>
              </a:solidFill>
              <a:effectLst/>
              <a:latin typeface="+mn-lt"/>
              <a:ea typeface="+mn-ea"/>
              <a:cs typeface="+mn-cs"/>
            </a:rPr>
            <a:t>Совершенствование научно-образовательной логистической и инфраструктурной базы</a:t>
          </a:r>
          <a:endParaRPr lang="ru-RU" sz="2000" dirty="0"/>
        </a:p>
      </dgm:t>
    </dgm:pt>
    <dgm:pt modelId="{62BE89A8-75FE-492A-81F6-B39A3D47CE6B}" type="parTrans" cxnId="{2F6947D2-BF8D-4B54-80CE-068D19745E31}">
      <dgm:prSet/>
      <dgm:spPr/>
      <dgm:t>
        <a:bodyPr/>
        <a:lstStyle/>
        <a:p>
          <a:endParaRPr lang="ru-RU"/>
        </a:p>
      </dgm:t>
    </dgm:pt>
    <dgm:pt modelId="{96FFC485-0669-4846-BF84-476057D6991B}" type="sibTrans" cxnId="{2F6947D2-BF8D-4B54-80CE-068D19745E31}">
      <dgm:prSet/>
      <dgm:spPr/>
      <dgm:t>
        <a:bodyPr/>
        <a:lstStyle/>
        <a:p>
          <a:endParaRPr lang="ru-RU"/>
        </a:p>
      </dgm:t>
    </dgm:pt>
    <dgm:pt modelId="{5EB0883A-2DFD-4040-A702-E67B4F1ABB64}">
      <dgm:prSet phldrT="[Текст]" custT="1"/>
      <dgm:spPr>
        <a:solidFill>
          <a:schemeClr val="accent1">
            <a:hueOff val="0"/>
            <a:satOff val="0"/>
            <a:lumOff val="0"/>
            <a:alpha val="50000"/>
          </a:schemeClr>
        </a:solidFill>
      </dgm:spPr>
      <dgm:t>
        <a:bodyPr/>
        <a:lstStyle/>
        <a:p>
          <a:r>
            <a:rPr lang="ru-RU" sz="2000" dirty="0" smtClean="0">
              <a:solidFill>
                <a:schemeClr val="tx1"/>
              </a:solidFill>
              <a:effectLst/>
              <a:latin typeface="+mn-lt"/>
              <a:ea typeface="+mn-ea"/>
              <a:cs typeface="+mn-cs"/>
            </a:rPr>
            <a:t>Развитие образовательного и научно-технического сотрудничества в рамках проектов и программ в Арктическом регионе</a:t>
          </a:r>
          <a:endParaRPr lang="ru-RU" sz="2000" dirty="0"/>
        </a:p>
      </dgm:t>
    </dgm:pt>
    <dgm:pt modelId="{2BEEFD49-1ED0-4258-A11A-35A7BEC1D13D}" type="parTrans" cxnId="{6720AE81-1E7A-4B4D-BEC6-D5E1140E10EA}">
      <dgm:prSet/>
      <dgm:spPr/>
      <dgm:t>
        <a:bodyPr/>
        <a:lstStyle/>
        <a:p>
          <a:endParaRPr lang="ru-RU"/>
        </a:p>
      </dgm:t>
    </dgm:pt>
    <dgm:pt modelId="{C7BA7782-D74A-426B-B4F9-626D8DA8999E}" type="sibTrans" cxnId="{6720AE81-1E7A-4B4D-BEC6-D5E1140E10EA}">
      <dgm:prSet/>
      <dgm:spPr/>
      <dgm:t>
        <a:bodyPr/>
        <a:lstStyle/>
        <a:p>
          <a:endParaRPr lang="ru-RU"/>
        </a:p>
      </dgm:t>
    </dgm:pt>
    <dgm:pt modelId="{A05B5823-D374-4FE5-822A-F1F0814B817C}" type="pres">
      <dgm:prSet presAssocID="{3E26B9D0-F0E9-448E-BB27-13A9C10B9503}" presName="Name0" presStyleCnt="0">
        <dgm:presLayoutVars>
          <dgm:chMax val="7"/>
          <dgm:chPref val="7"/>
          <dgm:dir/>
        </dgm:presLayoutVars>
      </dgm:prSet>
      <dgm:spPr/>
      <dgm:t>
        <a:bodyPr/>
        <a:lstStyle/>
        <a:p>
          <a:endParaRPr lang="ru-RU"/>
        </a:p>
      </dgm:t>
    </dgm:pt>
    <dgm:pt modelId="{F670C253-8567-4409-B6AF-FEA5D3764560}" type="pres">
      <dgm:prSet presAssocID="{3E26B9D0-F0E9-448E-BB27-13A9C10B9503}" presName="Name1" presStyleCnt="0"/>
      <dgm:spPr/>
    </dgm:pt>
    <dgm:pt modelId="{8C96F51C-7983-4D1C-9BF7-D2E7EC245D80}" type="pres">
      <dgm:prSet presAssocID="{3E26B9D0-F0E9-448E-BB27-13A9C10B9503}" presName="cycle" presStyleCnt="0"/>
      <dgm:spPr/>
    </dgm:pt>
    <dgm:pt modelId="{1CF35E50-7DC5-4FF1-97F1-0A541D09FCDD}" type="pres">
      <dgm:prSet presAssocID="{3E26B9D0-F0E9-448E-BB27-13A9C10B9503}" presName="srcNode" presStyleLbl="node1" presStyleIdx="0" presStyleCnt="4"/>
      <dgm:spPr/>
    </dgm:pt>
    <dgm:pt modelId="{D04FBFBC-346F-4459-8744-9E58DD290DB2}" type="pres">
      <dgm:prSet presAssocID="{3E26B9D0-F0E9-448E-BB27-13A9C10B9503}" presName="conn" presStyleLbl="parChTrans1D2" presStyleIdx="0" presStyleCnt="1"/>
      <dgm:spPr/>
      <dgm:t>
        <a:bodyPr/>
        <a:lstStyle/>
        <a:p>
          <a:endParaRPr lang="ru-RU"/>
        </a:p>
      </dgm:t>
    </dgm:pt>
    <dgm:pt modelId="{FEDF233F-8D25-4C1F-926B-DFB58FD1CC3F}" type="pres">
      <dgm:prSet presAssocID="{3E26B9D0-F0E9-448E-BB27-13A9C10B9503}" presName="extraNode" presStyleLbl="node1" presStyleIdx="0" presStyleCnt="4"/>
      <dgm:spPr/>
    </dgm:pt>
    <dgm:pt modelId="{CA9DEB74-7B7E-4B6E-B956-D2751D3EEC48}" type="pres">
      <dgm:prSet presAssocID="{3E26B9D0-F0E9-448E-BB27-13A9C10B9503}" presName="dstNode" presStyleLbl="node1" presStyleIdx="0" presStyleCnt="4"/>
      <dgm:spPr/>
    </dgm:pt>
    <dgm:pt modelId="{928CFEA5-DDCD-4D12-9166-3BECBFF3CFA8}" type="pres">
      <dgm:prSet presAssocID="{B98CBC39-3FDD-495B-AF93-4BEACC60FE39}" presName="text_1" presStyleLbl="node1" presStyleIdx="0" presStyleCnt="4" custScaleY="134284">
        <dgm:presLayoutVars>
          <dgm:bulletEnabled val="1"/>
        </dgm:presLayoutVars>
      </dgm:prSet>
      <dgm:spPr/>
      <dgm:t>
        <a:bodyPr/>
        <a:lstStyle/>
        <a:p>
          <a:endParaRPr lang="ru-RU"/>
        </a:p>
      </dgm:t>
    </dgm:pt>
    <dgm:pt modelId="{A947B915-8175-487C-936B-F4E638A692CA}" type="pres">
      <dgm:prSet presAssocID="{B98CBC39-3FDD-495B-AF93-4BEACC60FE39}" presName="accent_1" presStyleCnt="0"/>
      <dgm:spPr/>
    </dgm:pt>
    <dgm:pt modelId="{F8AC11C1-D350-42D5-8D63-9133791FF86A}" type="pres">
      <dgm:prSet presAssocID="{B98CBC39-3FDD-495B-AF93-4BEACC60FE39}" presName="accentRepeatNode" presStyleLbl="solidFgAcc1" presStyleIdx="0" presStyleCnt="4"/>
      <dgm:spPr/>
    </dgm:pt>
    <dgm:pt modelId="{E1E02518-5D99-4752-BD76-5DBE1D6AB3BC}" type="pres">
      <dgm:prSet presAssocID="{F608B91A-3F11-48C0-9EFF-BF1CCB793E3A}" presName="text_2" presStyleLbl="node1" presStyleIdx="1" presStyleCnt="4" custScaleY="134750">
        <dgm:presLayoutVars>
          <dgm:bulletEnabled val="1"/>
        </dgm:presLayoutVars>
      </dgm:prSet>
      <dgm:spPr/>
      <dgm:t>
        <a:bodyPr/>
        <a:lstStyle/>
        <a:p>
          <a:endParaRPr lang="ru-RU"/>
        </a:p>
      </dgm:t>
    </dgm:pt>
    <dgm:pt modelId="{804E60D0-D6DB-45C7-9DCA-D615F6457330}" type="pres">
      <dgm:prSet presAssocID="{F608B91A-3F11-48C0-9EFF-BF1CCB793E3A}" presName="accent_2" presStyleCnt="0"/>
      <dgm:spPr/>
    </dgm:pt>
    <dgm:pt modelId="{E27C7BF5-EC16-4966-B538-9481AE0BF86B}" type="pres">
      <dgm:prSet presAssocID="{F608B91A-3F11-48C0-9EFF-BF1CCB793E3A}" presName="accentRepeatNode" presStyleLbl="solidFgAcc1" presStyleIdx="1" presStyleCnt="4"/>
      <dgm:spPr/>
    </dgm:pt>
    <dgm:pt modelId="{5178FB6B-9E37-4680-89F1-C61FE3DFFA37}" type="pres">
      <dgm:prSet presAssocID="{B94C073E-E644-4996-B021-8B5B87E4B31F}" presName="text_3" presStyleLbl="node1" presStyleIdx="2" presStyleCnt="4">
        <dgm:presLayoutVars>
          <dgm:bulletEnabled val="1"/>
        </dgm:presLayoutVars>
      </dgm:prSet>
      <dgm:spPr/>
      <dgm:t>
        <a:bodyPr/>
        <a:lstStyle/>
        <a:p>
          <a:endParaRPr lang="ru-RU"/>
        </a:p>
      </dgm:t>
    </dgm:pt>
    <dgm:pt modelId="{C1945EF0-A103-4775-8E4E-C2A882BD466D}" type="pres">
      <dgm:prSet presAssocID="{B94C073E-E644-4996-B021-8B5B87E4B31F}" presName="accent_3" presStyleCnt="0"/>
      <dgm:spPr/>
    </dgm:pt>
    <dgm:pt modelId="{2B765C89-B22C-44C4-AD9B-C1165628B89F}" type="pres">
      <dgm:prSet presAssocID="{B94C073E-E644-4996-B021-8B5B87E4B31F}" presName="accentRepeatNode" presStyleLbl="solidFgAcc1" presStyleIdx="2" presStyleCnt="4"/>
      <dgm:spPr/>
    </dgm:pt>
    <dgm:pt modelId="{BC79E8AA-A44A-47DC-B6F1-745113B2743E}" type="pres">
      <dgm:prSet presAssocID="{5EB0883A-2DFD-4040-A702-E67B4F1ABB64}" presName="text_4" presStyleLbl="node1" presStyleIdx="3" presStyleCnt="4" custScaleY="125620">
        <dgm:presLayoutVars>
          <dgm:bulletEnabled val="1"/>
        </dgm:presLayoutVars>
      </dgm:prSet>
      <dgm:spPr/>
      <dgm:t>
        <a:bodyPr/>
        <a:lstStyle/>
        <a:p>
          <a:endParaRPr lang="ru-RU"/>
        </a:p>
      </dgm:t>
    </dgm:pt>
    <dgm:pt modelId="{DCDCC67B-00CD-41BE-B302-B4BC130B34CC}" type="pres">
      <dgm:prSet presAssocID="{5EB0883A-2DFD-4040-A702-E67B4F1ABB64}" presName="accent_4" presStyleCnt="0"/>
      <dgm:spPr/>
    </dgm:pt>
    <dgm:pt modelId="{1AB2794D-87F2-441C-A3B3-A9B53C87EE70}" type="pres">
      <dgm:prSet presAssocID="{5EB0883A-2DFD-4040-A702-E67B4F1ABB64}" presName="accentRepeatNode" presStyleLbl="solidFgAcc1" presStyleIdx="3" presStyleCnt="4"/>
      <dgm:spPr/>
    </dgm:pt>
  </dgm:ptLst>
  <dgm:cxnLst>
    <dgm:cxn modelId="{706B8B55-7613-4ACC-BF6A-2E4AF11ADBE5}" type="presOf" srcId="{B98CBC39-3FDD-495B-AF93-4BEACC60FE39}" destId="{928CFEA5-DDCD-4D12-9166-3BECBFF3CFA8}" srcOrd="0" destOrd="0" presId="urn:microsoft.com/office/officeart/2008/layout/VerticalCurvedList"/>
    <dgm:cxn modelId="{6720AE81-1E7A-4B4D-BEC6-D5E1140E10EA}" srcId="{3E26B9D0-F0E9-448E-BB27-13A9C10B9503}" destId="{5EB0883A-2DFD-4040-A702-E67B4F1ABB64}" srcOrd="3" destOrd="0" parTransId="{2BEEFD49-1ED0-4258-A11A-35A7BEC1D13D}" sibTransId="{C7BA7782-D74A-426B-B4F9-626D8DA8999E}"/>
    <dgm:cxn modelId="{29324E2C-0AB3-4D9A-B2E7-9ECE52A5078B}" type="presOf" srcId="{F608B91A-3F11-48C0-9EFF-BF1CCB793E3A}" destId="{E1E02518-5D99-4752-BD76-5DBE1D6AB3BC}" srcOrd="0" destOrd="0" presId="urn:microsoft.com/office/officeart/2008/layout/VerticalCurvedList"/>
    <dgm:cxn modelId="{A84D367D-8131-455F-A3A5-470F43E88BA5}" type="presOf" srcId="{3E26B9D0-F0E9-448E-BB27-13A9C10B9503}" destId="{A05B5823-D374-4FE5-822A-F1F0814B817C}" srcOrd="0" destOrd="0" presId="urn:microsoft.com/office/officeart/2008/layout/VerticalCurvedList"/>
    <dgm:cxn modelId="{BA52BBCE-F367-4407-B85B-BF1CF9C2C23E}" srcId="{3E26B9D0-F0E9-448E-BB27-13A9C10B9503}" destId="{B98CBC39-3FDD-495B-AF93-4BEACC60FE39}" srcOrd="0" destOrd="0" parTransId="{A83731E8-50B0-4C5C-87F7-30BB120D72B8}" sibTransId="{3306C2D7-A0B9-4A3A-A89C-DD79C2497AEF}"/>
    <dgm:cxn modelId="{4CB0E130-9972-4B26-892D-848E114B9057}" type="presOf" srcId="{3306C2D7-A0B9-4A3A-A89C-DD79C2497AEF}" destId="{D04FBFBC-346F-4459-8744-9E58DD290DB2}" srcOrd="0" destOrd="0" presId="urn:microsoft.com/office/officeart/2008/layout/VerticalCurvedList"/>
    <dgm:cxn modelId="{777F17D1-B5F7-43F0-868B-8F069C9AB777}" type="presOf" srcId="{5EB0883A-2DFD-4040-A702-E67B4F1ABB64}" destId="{BC79E8AA-A44A-47DC-B6F1-745113B2743E}" srcOrd="0" destOrd="0" presId="urn:microsoft.com/office/officeart/2008/layout/VerticalCurvedList"/>
    <dgm:cxn modelId="{A872134B-12E4-400C-9DD8-450816F8829D}" srcId="{3E26B9D0-F0E9-448E-BB27-13A9C10B9503}" destId="{F608B91A-3F11-48C0-9EFF-BF1CCB793E3A}" srcOrd="1" destOrd="0" parTransId="{4CB9074F-65C8-4284-BF0C-7785A92ECC8C}" sibTransId="{B3AF8A65-D69D-4229-827A-6FE5E5D662D2}"/>
    <dgm:cxn modelId="{DCC9BCB4-926C-41ED-97A6-4233540485AC}" type="presOf" srcId="{B94C073E-E644-4996-B021-8B5B87E4B31F}" destId="{5178FB6B-9E37-4680-89F1-C61FE3DFFA37}" srcOrd="0" destOrd="0" presId="urn:microsoft.com/office/officeart/2008/layout/VerticalCurvedList"/>
    <dgm:cxn modelId="{2F6947D2-BF8D-4B54-80CE-068D19745E31}" srcId="{3E26B9D0-F0E9-448E-BB27-13A9C10B9503}" destId="{B94C073E-E644-4996-B021-8B5B87E4B31F}" srcOrd="2" destOrd="0" parTransId="{62BE89A8-75FE-492A-81F6-B39A3D47CE6B}" sibTransId="{96FFC485-0669-4846-BF84-476057D6991B}"/>
    <dgm:cxn modelId="{EB618BE0-2365-44CB-A4C0-B8C6946236B5}" type="presParOf" srcId="{A05B5823-D374-4FE5-822A-F1F0814B817C}" destId="{F670C253-8567-4409-B6AF-FEA5D3764560}" srcOrd="0" destOrd="0" presId="urn:microsoft.com/office/officeart/2008/layout/VerticalCurvedList"/>
    <dgm:cxn modelId="{0A3D217A-F563-4C5F-BE1F-01A512D8DA3E}" type="presParOf" srcId="{F670C253-8567-4409-B6AF-FEA5D3764560}" destId="{8C96F51C-7983-4D1C-9BF7-D2E7EC245D80}" srcOrd="0" destOrd="0" presId="urn:microsoft.com/office/officeart/2008/layout/VerticalCurvedList"/>
    <dgm:cxn modelId="{347D02F2-EF89-47A7-8DC5-BEBE673BA10A}" type="presParOf" srcId="{8C96F51C-7983-4D1C-9BF7-D2E7EC245D80}" destId="{1CF35E50-7DC5-4FF1-97F1-0A541D09FCDD}" srcOrd="0" destOrd="0" presId="urn:microsoft.com/office/officeart/2008/layout/VerticalCurvedList"/>
    <dgm:cxn modelId="{78A81197-B63C-421B-97E1-6D8A890608E2}" type="presParOf" srcId="{8C96F51C-7983-4D1C-9BF7-D2E7EC245D80}" destId="{D04FBFBC-346F-4459-8744-9E58DD290DB2}" srcOrd="1" destOrd="0" presId="urn:microsoft.com/office/officeart/2008/layout/VerticalCurvedList"/>
    <dgm:cxn modelId="{1545E440-E4EF-4361-AC56-CC96175EF0CC}" type="presParOf" srcId="{8C96F51C-7983-4D1C-9BF7-D2E7EC245D80}" destId="{FEDF233F-8D25-4C1F-926B-DFB58FD1CC3F}" srcOrd="2" destOrd="0" presId="urn:microsoft.com/office/officeart/2008/layout/VerticalCurvedList"/>
    <dgm:cxn modelId="{2B73C9CC-F0FC-45F1-85F9-9CA9A8C08DF9}" type="presParOf" srcId="{8C96F51C-7983-4D1C-9BF7-D2E7EC245D80}" destId="{CA9DEB74-7B7E-4B6E-B956-D2751D3EEC48}" srcOrd="3" destOrd="0" presId="urn:microsoft.com/office/officeart/2008/layout/VerticalCurvedList"/>
    <dgm:cxn modelId="{9DC52376-1A42-4EF6-9DDE-EF0073B2006D}" type="presParOf" srcId="{F670C253-8567-4409-B6AF-FEA5D3764560}" destId="{928CFEA5-DDCD-4D12-9166-3BECBFF3CFA8}" srcOrd="1" destOrd="0" presId="urn:microsoft.com/office/officeart/2008/layout/VerticalCurvedList"/>
    <dgm:cxn modelId="{42801B1E-572C-4B1B-93B9-B697338850FE}" type="presParOf" srcId="{F670C253-8567-4409-B6AF-FEA5D3764560}" destId="{A947B915-8175-487C-936B-F4E638A692CA}" srcOrd="2" destOrd="0" presId="urn:microsoft.com/office/officeart/2008/layout/VerticalCurvedList"/>
    <dgm:cxn modelId="{04E4A21B-22DB-4788-9D0A-DEBBB53F95F0}" type="presParOf" srcId="{A947B915-8175-487C-936B-F4E638A692CA}" destId="{F8AC11C1-D350-42D5-8D63-9133791FF86A}" srcOrd="0" destOrd="0" presId="urn:microsoft.com/office/officeart/2008/layout/VerticalCurvedList"/>
    <dgm:cxn modelId="{8E3655D4-C79A-4F1F-8878-388060D69440}" type="presParOf" srcId="{F670C253-8567-4409-B6AF-FEA5D3764560}" destId="{E1E02518-5D99-4752-BD76-5DBE1D6AB3BC}" srcOrd="3" destOrd="0" presId="urn:microsoft.com/office/officeart/2008/layout/VerticalCurvedList"/>
    <dgm:cxn modelId="{A794BFA6-1D78-4764-ACDD-E07165753111}" type="presParOf" srcId="{F670C253-8567-4409-B6AF-FEA5D3764560}" destId="{804E60D0-D6DB-45C7-9DCA-D615F6457330}" srcOrd="4" destOrd="0" presId="urn:microsoft.com/office/officeart/2008/layout/VerticalCurvedList"/>
    <dgm:cxn modelId="{C7152763-BA32-450C-AE33-E9F5B6CC98AF}" type="presParOf" srcId="{804E60D0-D6DB-45C7-9DCA-D615F6457330}" destId="{E27C7BF5-EC16-4966-B538-9481AE0BF86B}" srcOrd="0" destOrd="0" presId="urn:microsoft.com/office/officeart/2008/layout/VerticalCurvedList"/>
    <dgm:cxn modelId="{497CDF38-559A-4132-A7C4-88691F4CB3F0}" type="presParOf" srcId="{F670C253-8567-4409-B6AF-FEA5D3764560}" destId="{5178FB6B-9E37-4680-89F1-C61FE3DFFA37}" srcOrd="5" destOrd="0" presId="urn:microsoft.com/office/officeart/2008/layout/VerticalCurvedList"/>
    <dgm:cxn modelId="{93E67CE4-218C-40A8-837B-7FF851E6856E}" type="presParOf" srcId="{F670C253-8567-4409-B6AF-FEA5D3764560}" destId="{C1945EF0-A103-4775-8E4E-C2A882BD466D}" srcOrd="6" destOrd="0" presId="urn:microsoft.com/office/officeart/2008/layout/VerticalCurvedList"/>
    <dgm:cxn modelId="{FC4E481B-6ABE-44BA-AC8C-0B604AB484CD}" type="presParOf" srcId="{C1945EF0-A103-4775-8E4E-C2A882BD466D}" destId="{2B765C89-B22C-44C4-AD9B-C1165628B89F}" srcOrd="0" destOrd="0" presId="urn:microsoft.com/office/officeart/2008/layout/VerticalCurvedList"/>
    <dgm:cxn modelId="{D01121D6-E4A8-4D5A-88CE-2A9FA109712D}" type="presParOf" srcId="{F670C253-8567-4409-B6AF-FEA5D3764560}" destId="{BC79E8AA-A44A-47DC-B6F1-745113B2743E}" srcOrd="7" destOrd="0" presId="urn:microsoft.com/office/officeart/2008/layout/VerticalCurvedList"/>
    <dgm:cxn modelId="{CA47AECE-A640-464F-B601-DFFD8A3EF2FE}" type="presParOf" srcId="{F670C253-8567-4409-B6AF-FEA5D3764560}" destId="{DCDCC67B-00CD-41BE-B302-B4BC130B34CC}" srcOrd="8" destOrd="0" presId="urn:microsoft.com/office/officeart/2008/layout/VerticalCurvedList"/>
    <dgm:cxn modelId="{10174788-1380-4E72-898D-5B9224B48A55}" type="presParOf" srcId="{DCDCC67B-00CD-41BE-B302-B4BC130B34CC}" destId="{1AB2794D-87F2-441C-A3B3-A9B53C87EE7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3F32D3-9585-48DE-A1FB-C623314A345E}"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ru-RU"/>
        </a:p>
      </dgm:t>
    </dgm:pt>
    <dgm:pt modelId="{3A529F9B-E3C8-4211-93FE-928AF2C471EA}">
      <dgm:prSet phldrT="[Текст]"/>
      <dgm:spPr/>
      <dgm:t>
        <a:bodyPr/>
        <a:lstStyle/>
        <a:p>
          <a:r>
            <a:rPr lang="ru-RU" dirty="0" smtClean="0"/>
            <a:t>Взаимодействие ведущих вузов РФ</a:t>
          </a:r>
          <a:endParaRPr lang="ru-RU" dirty="0"/>
        </a:p>
      </dgm:t>
    </dgm:pt>
    <dgm:pt modelId="{8432A1CF-3FEB-45BC-A93C-EB1864668696}" type="parTrans" cxnId="{DECD16AD-CFFD-423A-8D13-E2B1052F973D}">
      <dgm:prSet/>
      <dgm:spPr/>
      <dgm:t>
        <a:bodyPr/>
        <a:lstStyle/>
        <a:p>
          <a:endParaRPr lang="ru-RU"/>
        </a:p>
      </dgm:t>
    </dgm:pt>
    <dgm:pt modelId="{BD226554-D305-4D8B-9C81-D0C1D6FA797D}" type="sibTrans" cxnId="{DECD16AD-CFFD-423A-8D13-E2B1052F973D}">
      <dgm:prSet/>
      <dgm:spPr/>
      <dgm:t>
        <a:bodyPr/>
        <a:lstStyle/>
        <a:p>
          <a:endParaRPr lang="ru-RU"/>
        </a:p>
      </dgm:t>
    </dgm:pt>
    <dgm:pt modelId="{8B0339D1-4201-4801-B725-859C5120ED37}">
      <dgm:prSet phldrT="[Текст]" custT="1"/>
      <dgm:spPr/>
      <dgm:t>
        <a:bodyPr/>
        <a:lstStyle/>
        <a:p>
          <a:r>
            <a:rPr lang="ru-RU" sz="2400" dirty="0" smtClean="0"/>
            <a:t>Взаимодействие с предприятиями</a:t>
          </a:r>
          <a:endParaRPr lang="ru-RU" sz="2400" dirty="0"/>
        </a:p>
      </dgm:t>
    </dgm:pt>
    <dgm:pt modelId="{14465674-C80C-4614-BD63-B83388675D2E}" type="parTrans" cxnId="{39AA3A8F-1A9A-4832-B404-C15FA81CFEA1}">
      <dgm:prSet/>
      <dgm:spPr/>
      <dgm:t>
        <a:bodyPr/>
        <a:lstStyle/>
        <a:p>
          <a:endParaRPr lang="ru-RU"/>
        </a:p>
      </dgm:t>
    </dgm:pt>
    <dgm:pt modelId="{AB474BD0-4DC2-4DEF-ACAC-43D0C268DB6E}" type="sibTrans" cxnId="{39AA3A8F-1A9A-4832-B404-C15FA81CFEA1}">
      <dgm:prSet/>
      <dgm:spPr/>
      <dgm:t>
        <a:bodyPr/>
        <a:lstStyle/>
        <a:p>
          <a:endParaRPr lang="ru-RU"/>
        </a:p>
      </dgm:t>
    </dgm:pt>
    <dgm:pt modelId="{0470A7F3-D646-434E-A416-E243F42FBE11}">
      <dgm:prSet/>
      <dgm:spPr/>
      <dgm:t>
        <a:bodyPr/>
        <a:lstStyle/>
        <a:p>
          <a:r>
            <a:rPr lang="ru-RU" dirty="0" smtClean="0"/>
            <a:t>Взаимодействие </a:t>
          </a:r>
          <a:r>
            <a:rPr lang="en-US" dirty="0" smtClean="0"/>
            <a:t>c </a:t>
          </a:r>
          <a:r>
            <a:rPr lang="ru-RU" dirty="0" smtClean="0"/>
            <a:t>научными организациями </a:t>
          </a:r>
          <a:endParaRPr lang="ru-RU" dirty="0"/>
        </a:p>
      </dgm:t>
    </dgm:pt>
    <dgm:pt modelId="{98CC1A5B-F952-4918-9B2A-02246AA3999E}" type="parTrans" cxnId="{635C01CE-EB10-4D19-8DFA-00F0C4D76218}">
      <dgm:prSet/>
      <dgm:spPr/>
      <dgm:t>
        <a:bodyPr/>
        <a:lstStyle/>
        <a:p>
          <a:endParaRPr lang="ru-RU"/>
        </a:p>
      </dgm:t>
    </dgm:pt>
    <dgm:pt modelId="{704A384F-40D0-4BB6-9C03-31F92EC133B4}" type="sibTrans" cxnId="{635C01CE-EB10-4D19-8DFA-00F0C4D76218}">
      <dgm:prSet/>
      <dgm:spPr/>
      <dgm:t>
        <a:bodyPr/>
        <a:lstStyle/>
        <a:p>
          <a:endParaRPr lang="ru-RU"/>
        </a:p>
      </dgm:t>
    </dgm:pt>
    <dgm:pt modelId="{22CABC83-577B-4D1F-9650-2807DE92403D}" type="pres">
      <dgm:prSet presAssocID="{2D3F32D3-9585-48DE-A1FB-C623314A345E}" presName="Name0" presStyleCnt="0">
        <dgm:presLayoutVars>
          <dgm:dir/>
          <dgm:animLvl val="lvl"/>
          <dgm:resizeHandles/>
        </dgm:presLayoutVars>
      </dgm:prSet>
      <dgm:spPr/>
      <dgm:t>
        <a:bodyPr/>
        <a:lstStyle/>
        <a:p>
          <a:endParaRPr lang="ru-RU"/>
        </a:p>
      </dgm:t>
    </dgm:pt>
    <dgm:pt modelId="{F026620D-C819-4445-BD86-379889DDC1F2}" type="pres">
      <dgm:prSet presAssocID="{0470A7F3-D646-434E-A416-E243F42FBE11}" presName="linNode" presStyleCnt="0"/>
      <dgm:spPr/>
    </dgm:pt>
    <dgm:pt modelId="{19AE9167-0E98-456E-82CD-A0343E44E0D8}" type="pres">
      <dgm:prSet presAssocID="{0470A7F3-D646-434E-A416-E243F42FBE11}" presName="parentShp" presStyleLbl="node1" presStyleIdx="0" presStyleCnt="3" custScaleX="173011">
        <dgm:presLayoutVars>
          <dgm:bulletEnabled val="1"/>
        </dgm:presLayoutVars>
      </dgm:prSet>
      <dgm:spPr/>
      <dgm:t>
        <a:bodyPr/>
        <a:lstStyle/>
        <a:p>
          <a:endParaRPr lang="ru-RU"/>
        </a:p>
      </dgm:t>
    </dgm:pt>
    <dgm:pt modelId="{E0D03AFA-CDB6-4EAB-B8F4-4A1ED4800491}" type="pres">
      <dgm:prSet presAssocID="{0470A7F3-D646-434E-A416-E243F42FBE11}" presName="childShp" presStyleLbl="bgAccFollowNode1" presStyleIdx="0" presStyleCnt="3" custScaleX="26730">
        <dgm:presLayoutVars>
          <dgm:bulletEnabled val="1"/>
        </dgm:presLayoutVars>
      </dgm:prSet>
      <dgm:spPr/>
      <dgm:t>
        <a:bodyPr/>
        <a:lstStyle/>
        <a:p>
          <a:endParaRPr lang="ru-RU"/>
        </a:p>
      </dgm:t>
    </dgm:pt>
    <dgm:pt modelId="{1FEE4332-2EFB-4379-AD3E-B5EB6EFAA455}" type="pres">
      <dgm:prSet presAssocID="{704A384F-40D0-4BB6-9C03-31F92EC133B4}" presName="spacing" presStyleCnt="0"/>
      <dgm:spPr/>
    </dgm:pt>
    <dgm:pt modelId="{1706CCE2-68D1-48D7-B944-903EE0ED6DD3}" type="pres">
      <dgm:prSet presAssocID="{3A529F9B-E3C8-4211-93FE-928AF2C471EA}" presName="linNode" presStyleCnt="0"/>
      <dgm:spPr/>
    </dgm:pt>
    <dgm:pt modelId="{5EE9FEEF-F587-4166-9662-5F0BCA893EA6}" type="pres">
      <dgm:prSet presAssocID="{3A529F9B-E3C8-4211-93FE-928AF2C471EA}" presName="parentShp" presStyleLbl="node1" presStyleIdx="1" presStyleCnt="3" custScaleX="171261">
        <dgm:presLayoutVars>
          <dgm:bulletEnabled val="1"/>
        </dgm:presLayoutVars>
      </dgm:prSet>
      <dgm:spPr/>
      <dgm:t>
        <a:bodyPr/>
        <a:lstStyle/>
        <a:p>
          <a:endParaRPr lang="ru-RU"/>
        </a:p>
      </dgm:t>
    </dgm:pt>
    <dgm:pt modelId="{49170273-CBFA-4851-B71A-400084EE95FD}" type="pres">
      <dgm:prSet presAssocID="{3A529F9B-E3C8-4211-93FE-928AF2C471EA}" presName="childShp" presStyleLbl="bgAccFollowNode1" presStyleIdx="1" presStyleCnt="3" custScaleX="27897">
        <dgm:presLayoutVars>
          <dgm:bulletEnabled val="1"/>
        </dgm:presLayoutVars>
      </dgm:prSet>
      <dgm:spPr/>
      <dgm:t>
        <a:bodyPr/>
        <a:lstStyle/>
        <a:p>
          <a:endParaRPr lang="ru-RU"/>
        </a:p>
      </dgm:t>
    </dgm:pt>
    <dgm:pt modelId="{0BC17476-6DB6-4C11-8EDB-E7F9A46EBEF6}" type="pres">
      <dgm:prSet presAssocID="{BD226554-D305-4D8B-9C81-D0C1D6FA797D}" presName="spacing" presStyleCnt="0"/>
      <dgm:spPr/>
    </dgm:pt>
    <dgm:pt modelId="{A276BBA4-F70F-4F53-83FD-B9398BDE9F88}" type="pres">
      <dgm:prSet presAssocID="{8B0339D1-4201-4801-B725-859C5120ED37}" presName="linNode" presStyleCnt="0"/>
      <dgm:spPr/>
    </dgm:pt>
    <dgm:pt modelId="{1077FB57-0B62-46D1-BC57-A1BB47D46227}" type="pres">
      <dgm:prSet presAssocID="{8B0339D1-4201-4801-B725-859C5120ED37}" presName="parentShp" presStyleLbl="node1" presStyleIdx="2" presStyleCnt="3" custScaleX="171261">
        <dgm:presLayoutVars>
          <dgm:bulletEnabled val="1"/>
        </dgm:presLayoutVars>
      </dgm:prSet>
      <dgm:spPr/>
      <dgm:t>
        <a:bodyPr/>
        <a:lstStyle/>
        <a:p>
          <a:endParaRPr lang="ru-RU"/>
        </a:p>
      </dgm:t>
    </dgm:pt>
    <dgm:pt modelId="{A103E39E-48EE-4979-A3FD-B1205FA3C275}" type="pres">
      <dgm:prSet presAssocID="{8B0339D1-4201-4801-B725-859C5120ED37}" presName="childShp" presStyleLbl="bgAccFollowNode1" presStyleIdx="2" presStyleCnt="3" custScaleX="27897">
        <dgm:presLayoutVars>
          <dgm:bulletEnabled val="1"/>
        </dgm:presLayoutVars>
      </dgm:prSet>
      <dgm:spPr/>
      <dgm:t>
        <a:bodyPr/>
        <a:lstStyle/>
        <a:p>
          <a:endParaRPr lang="ru-RU"/>
        </a:p>
      </dgm:t>
    </dgm:pt>
  </dgm:ptLst>
  <dgm:cxnLst>
    <dgm:cxn modelId="{FA520054-C6B6-4CA9-BC5D-45E79CE2CDD8}" type="presOf" srcId="{0470A7F3-D646-434E-A416-E243F42FBE11}" destId="{19AE9167-0E98-456E-82CD-A0343E44E0D8}" srcOrd="0" destOrd="0" presId="urn:microsoft.com/office/officeart/2005/8/layout/vList6"/>
    <dgm:cxn modelId="{49FC0BA8-6490-4070-A80A-17B6DA5297B5}" type="presOf" srcId="{8B0339D1-4201-4801-B725-859C5120ED37}" destId="{1077FB57-0B62-46D1-BC57-A1BB47D46227}" srcOrd="0" destOrd="0" presId="urn:microsoft.com/office/officeart/2005/8/layout/vList6"/>
    <dgm:cxn modelId="{F719797B-B7AC-4B90-8FA0-498C4178F8C8}" type="presOf" srcId="{3A529F9B-E3C8-4211-93FE-928AF2C471EA}" destId="{5EE9FEEF-F587-4166-9662-5F0BCA893EA6}" srcOrd="0" destOrd="0" presId="urn:microsoft.com/office/officeart/2005/8/layout/vList6"/>
    <dgm:cxn modelId="{8C4892D0-001E-4186-8147-6702E06A55D5}" type="presOf" srcId="{2D3F32D3-9585-48DE-A1FB-C623314A345E}" destId="{22CABC83-577B-4D1F-9650-2807DE92403D}" srcOrd="0" destOrd="0" presId="urn:microsoft.com/office/officeart/2005/8/layout/vList6"/>
    <dgm:cxn modelId="{DECD16AD-CFFD-423A-8D13-E2B1052F973D}" srcId="{2D3F32D3-9585-48DE-A1FB-C623314A345E}" destId="{3A529F9B-E3C8-4211-93FE-928AF2C471EA}" srcOrd="1" destOrd="0" parTransId="{8432A1CF-3FEB-45BC-A93C-EB1864668696}" sibTransId="{BD226554-D305-4D8B-9C81-D0C1D6FA797D}"/>
    <dgm:cxn modelId="{39AA3A8F-1A9A-4832-B404-C15FA81CFEA1}" srcId="{2D3F32D3-9585-48DE-A1FB-C623314A345E}" destId="{8B0339D1-4201-4801-B725-859C5120ED37}" srcOrd="2" destOrd="0" parTransId="{14465674-C80C-4614-BD63-B83388675D2E}" sibTransId="{AB474BD0-4DC2-4DEF-ACAC-43D0C268DB6E}"/>
    <dgm:cxn modelId="{635C01CE-EB10-4D19-8DFA-00F0C4D76218}" srcId="{2D3F32D3-9585-48DE-A1FB-C623314A345E}" destId="{0470A7F3-D646-434E-A416-E243F42FBE11}" srcOrd="0" destOrd="0" parTransId="{98CC1A5B-F952-4918-9B2A-02246AA3999E}" sibTransId="{704A384F-40D0-4BB6-9C03-31F92EC133B4}"/>
    <dgm:cxn modelId="{2EA848C3-7C70-4A8B-A2AA-27638BC440F9}" type="presParOf" srcId="{22CABC83-577B-4D1F-9650-2807DE92403D}" destId="{F026620D-C819-4445-BD86-379889DDC1F2}" srcOrd="0" destOrd="0" presId="urn:microsoft.com/office/officeart/2005/8/layout/vList6"/>
    <dgm:cxn modelId="{91FF2D07-F5ED-4AB0-8967-21DCBE586ACA}" type="presParOf" srcId="{F026620D-C819-4445-BD86-379889DDC1F2}" destId="{19AE9167-0E98-456E-82CD-A0343E44E0D8}" srcOrd="0" destOrd="0" presId="urn:microsoft.com/office/officeart/2005/8/layout/vList6"/>
    <dgm:cxn modelId="{7F88C6D7-E7DC-405E-BF88-532D923F8D47}" type="presParOf" srcId="{F026620D-C819-4445-BD86-379889DDC1F2}" destId="{E0D03AFA-CDB6-4EAB-B8F4-4A1ED4800491}" srcOrd="1" destOrd="0" presId="urn:microsoft.com/office/officeart/2005/8/layout/vList6"/>
    <dgm:cxn modelId="{15098819-ADF8-4E2E-8925-7AEF637C10D2}" type="presParOf" srcId="{22CABC83-577B-4D1F-9650-2807DE92403D}" destId="{1FEE4332-2EFB-4379-AD3E-B5EB6EFAA455}" srcOrd="1" destOrd="0" presId="urn:microsoft.com/office/officeart/2005/8/layout/vList6"/>
    <dgm:cxn modelId="{27283319-4B88-41F7-950B-6F64BEC7AA99}" type="presParOf" srcId="{22CABC83-577B-4D1F-9650-2807DE92403D}" destId="{1706CCE2-68D1-48D7-B944-903EE0ED6DD3}" srcOrd="2" destOrd="0" presId="urn:microsoft.com/office/officeart/2005/8/layout/vList6"/>
    <dgm:cxn modelId="{359E44E9-85F3-4FD3-B271-C758F1648D3B}" type="presParOf" srcId="{1706CCE2-68D1-48D7-B944-903EE0ED6DD3}" destId="{5EE9FEEF-F587-4166-9662-5F0BCA893EA6}" srcOrd="0" destOrd="0" presId="urn:microsoft.com/office/officeart/2005/8/layout/vList6"/>
    <dgm:cxn modelId="{FD7AE6B1-5C66-4F82-89F9-0972934D85B6}" type="presParOf" srcId="{1706CCE2-68D1-48D7-B944-903EE0ED6DD3}" destId="{49170273-CBFA-4851-B71A-400084EE95FD}" srcOrd="1" destOrd="0" presId="urn:microsoft.com/office/officeart/2005/8/layout/vList6"/>
    <dgm:cxn modelId="{486E7319-50F2-4EED-93B7-D286E7A42A74}" type="presParOf" srcId="{22CABC83-577B-4D1F-9650-2807DE92403D}" destId="{0BC17476-6DB6-4C11-8EDB-E7F9A46EBEF6}" srcOrd="3" destOrd="0" presId="urn:microsoft.com/office/officeart/2005/8/layout/vList6"/>
    <dgm:cxn modelId="{65429569-AFE2-4FBE-8CC5-B41DC64CEE2F}" type="presParOf" srcId="{22CABC83-577B-4D1F-9650-2807DE92403D}" destId="{A276BBA4-F70F-4F53-83FD-B9398BDE9F88}" srcOrd="4" destOrd="0" presId="urn:microsoft.com/office/officeart/2005/8/layout/vList6"/>
    <dgm:cxn modelId="{4B1A47FD-2ABA-48BB-B99C-39F549535D07}" type="presParOf" srcId="{A276BBA4-F70F-4F53-83FD-B9398BDE9F88}" destId="{1077FB57-0B62-46D1-BC57-A1BB47D46227}" srcOrd="0" destOrd="0" presId="urn:microsoft.com/office/officeart/2005/8/layout/vList6"/>
    <dgm:cxn modelId="{40ECAA25-B2D0-44C5-A224-2C69E318DF35}" type="presParOf" srcId="{A276BBA4-F70F-4F53-83FD-B9398BDE9F88}" destId="{A103E39E-48EE-4979-A3FD-B1205FA3C275}"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061A0-BF6B-40F5-9277-6548AF241526}">
      <dsp:nvSpPr>
        <dsp:cNvPr id="0" name=""/>
        <dsp:cNvSpPr/>
      </dsp:nvSpPr>
      <dsp:spPr>
        <a:xfrm>
          <a:off x="0" y="388483"/>
          <a:ext cx="3635609"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2E0D28-DB4F-422F-8BAA-5B636D7F4EB1}">
      <dsp:nvSpPr>
        <dsp:cNvPr id="0" name=""/>
        <dsp:cNvSpPr/>
      </dsp:nvSpPr>
      <dsp:spPr>
        <a:xfrm>
          <a:off x="146380" y="52887"/>
          <a:ext cx="3324284"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192" tIns="0" rIns="96192" bIns="0" numCol="1" spcCol="1270" anchor="ctr" anchorCtr="0">
          <a:noAutofit/>
        </a:bodyPr>
        <a:lstStyle/>
        <a:p>
          <a:pPr lvl="0" algn="l" defTabSz="800100">
            <a:lnSpc>
              <a:spcPct val="90000"/>
            </a:lnSpc>
            <a:spcBef>
              <a:spcPct val="0"/>
            </a:spcBef>
            <a:spcAft>
              <a:spcPct val="35000"/>
            </a:spcAft>
          </a:pPr>
          <a:r>
            <a:rPr lang="ru-RU" sz="1800" kern="1200" dirty="0" smtClean="0">
              <a:solidFill>
                <a:schemeClr val="bg1"/>
              </a:solidFill>
              <a:latin typeface="Times New Roman" panose="02020603050405020304" pitchFamily="18" charset="0"/>
              <a:ea typeface="Tahoma" pitchFamily="34" charset="0"/>
              <a:cs typeface="Times New Roman" panose="02020603050405020304" pitchFamily="18" charset="0"/>
            </a:rPr>
            <a:t>179 членов из 16 стран </a:t>
          </a:r>
        </a:p>
      </dsp:txBody>
      <dsp:txXfrm>
        <a:off x="179524" y="86031"/>
        <a:ext cx="3257996" cy="612672"/>
      </dsp:txXfrm>
    </dsp:sp>
    <dsp:sp modelId="{5882841B-DC12-43E2-B1FF-FB6FD5CCA0FD}">
      <dsp:nvSpPr>
        <dsp:cNvPr id="0" name=""/>
        <dsp:cNvSpPr/>
      </dsp:nvSpPr>
      <dsp:spPr>
        <a:xfrm>
          <a:off x="0" y="1431764"/>
          <a:ext cx="3635609"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55F679-AA8C-471C-9A9B-73F866C29045}">
      <dsp:nvSpPr>
        <dsp:cNvPr id="0" name=""/>
        <dsp:cNvSpPr/>
      </dsp:nvSpPr>
      <dsp:spPr>
        <a:xfrm>
          <a:off x="159311" y="1210287"/>
          <a:ext cx="3458050"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192" tIns="0" rIns="96192" bIns="0" numCol="1" spcCol="1270" anchor="ctr" anchorCtr="0">
          <a:noAutofit/>
        </a:bodyPr>
        <a:lstStyle/>
        <a:p>
          <a:pPr lvl="0" algn="l" defTabSz="800100">
            <a:lnSpc>
              <a:spcPct val="90000"/>
            </a:lnSpc>
            <a:spcBef>
              <a:spcPct val="0"/>
            </a:spcBef>
            <a:spcAft>
              <a:spcPct val="35000"/>
            </a:spcAft>
          </a:pPr>
          <a:r>
            <a:rPr lang="ru-RU" sz="1800" kern="1200" dirty="0" smtClean="0">
              <a:solidFill>
                <a:schemeClr val="bg1"/>
              </a:solidFill>
              <a:latin typeface="Times New Roman" panose="02020603050405020304" pitchFamily="18" charset="0"/>
              <a:ea typeface="Tahoma" pitchFamily="34" charset="0"/>
              <a:cs typeface="Times New Roman" panose="02020603050405020304" pitchFamily="18" charset="0"/>
            </a:rPr>
            <a:t>9 офисов в 5 странах</a:t>
          </a:r>
          <a:endParaRPr lang="ru-RU" sz="1800" kern="1200" dirty="0">
            <a:solidFill>
              <a:schemeClr val="bg1"/>
            </a:solidFill>
            <a:latin typeface="Times New Roman" panose="02020603050405020304" pitchFamily="18" charset="0"/>
            <a:ea typeface="Tahoma" pitchFamily="34" charset="0"/>
            <a:cs typeface="Times New Roman" panose="02020603050405020304" pitchFamily="18" charset="0"/>
          </a:endParaRPr>
        </a:p>
      </dsp:txBody>
      <dsp:txXfrm>
        <a:off x="192455" y="1243431"/>
        <a:ext cx="3391762" cy="612672"/>
      </dsp:txXfrm>
    </dsp:sp>
    <dsp:sp modelId="{AC7BA2B6-61AD-459D-AE26-2B2CE75326C1}">
      <dsp:nvSpPr>
        <dsp:cNvPr id="0" name=""/>
        <dsp:cNvSpPr/>
      </dsp:nvSpPr>
      <dsp:spPr>
        <a:xfrm>
          <a:off x="0" y="2475044"/>
          <a:ext cx="3635609"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081C2B-432D-48E5-BEAC-53C2B32D55E8}">
      <dsp:nvSpPr>
        <dsp:cNvPr id="0" name=""/>
        <dsp:cNvSpPr/>
      </dsp:nvSpPr>
      <dsp:spPr>
        <a:xfrm>
          <a:off x="173081" y="2135564"/>
          <a:ext cx="3461635"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192" tIns="0" rIns="96192" bIns="0" numCol="1" spcCol="1270" anchor="ctr" anchorCtr="0">
          <a:noAutofit/>
        </a:bodyPr>
        <a:lstStyle/>
        <a:p>
          <a:pPr lvl="0" algn="l" defTabSz="800100">
            <a:lnSpc>
              <a:spcPct val="90000"/>
            </a:lnSpc>
            <a:spcBef>
              <a:spcPct val="0"/>
            </a:spcBef>
            <a:spcAft>
              <a:spcPct val="35000"/>
            </a:spcAft>
          </a:pPr>
          <a:r>
            <a:rPr lang="ru-RU" sz="1800" kern="1200" dirty="0" smtClean="0">
              <a:solidFill>
                <a:schemeClr val="bg1"/>
              </a:solidFill>
              <a:latin typeface="Times New Roman" panose="02020603050405020304" pitchFamily="18" charset="0"/>
              <a:ea typeface="Tahoma" pitchFamily="34" charset="0"/>
              <a:cs typeface="Times New Roman" panose="02020603050405020304" pitchFamily="18" charset="0"/>
            </a:rPr>
            <a:t>38 тематических сетей </a:t>
          </a:r>
          <a:endParaRPr lang="ru-RU" sz="1800" kern="1200" dirty="0">
            <a:solidFill>
              <a:schemeClr val="bg1"/>
            </a:solidFill>
            <a:latin typeface="Times New Roman" panose="02020603050405020304" pitchFamily="18" charset="0"/>
            <a:ea typeface="Tahoma" pitchFamily="34" charset="0"/>
            <a:cs typeface="Times New Roman" panose="02020603050405020304" pitchFamily="18" charset="0"/>
          </a:endParaRPr>
        </a:p>
      </dsp:txBody>
      <dsp:txXfrm>
        <a:off x="206225" y="2168708"/>
        <a:ext cx="3395347"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45659" cy="495857"/>
          </a:xfrm>
          <a:prstGeom prst="rect">
            <a:avLst/>
          </a:prstGeom>
          <a:noFill/>
          <a:ln w="9525">
            <a:noFill/>
            <a:miter lim="800000"/>
            <a:headEnd/>
            <a:tailEnd/>
          </a:ln>
          <a:effectLst/>
        </p:spPr>
        <p:txBody>
          <a:bodyPr vert="horz" wrap="square" lIns="91420" tIns="45710" rIns="91420" bIns="45710" numCol="1" anchor="t" anchorCtr="0" compatLnSpc="1">
            <a:prstTxWarp prst="textNoShape">
              <a:avLst/>
            </a:prstTxWarp>
          </a:bodyPr>
          <a:lstStyle>
            <a:lvl1pPr>
              <a:defRPr sz="1200">
                <a:effectLst/>
                <a:latin typeface="Arial" pitchFamily="34" charset="0"/>
                <a:cs typeface="Arial" pitchFamily="34" charset="0"/>
              </a:defRPr>
            </a:lvl1pPr>
          </a:lstStyle>
          <a:p>
            <a:pPr>
              <a:defRPr/>
            </a:pPr>
            <a:endParaRPr lang="ru-RU"/>
          </a:p>
        </p:txBody>
      </p:sp>
      <p:sp>
        <p:nvSpPr>
          <p:cNvPr id="79875" name="Rectangle 3"/>
          <p:cNvSpPr>
            <a:spLocks noGrp="1" noChangeArrowheads="1"/>
          </p:cNvSpPr>
          <p:nvPr>
            <p:ph type="dt" sz="quarter" idx="1"/>
          </p:nvPr>
        </p:nvSpPr>
        <p:spPr bwMode="auto">
          <a:xfrm>
            <a:off x="3850443" y="0"/>
            <a:ext cx="2945659" cy="495857"/>
          </a:xfrm>
          <a:prstGeom prst="rect">
            <a:avLst/>
          </a:prstGeom>
          <a:noFill/>
          <a:ln w="9525">
            <a:noFill/>
            <a:miter lim="800000"/>
            <a:headEnd/>
            <a:tailEnd/>
          </a:ln>
          <a:effectLst/>
        </p:spPr>
        <p:txBody>
          <a:bodyPr vert="horz" wrap="square" lIns="91420" tIns="45710" rIns="91420" bIns="45710" numCol="1" anchor="t" anchorCtr="0" compatLnSpc="1">
            <a:prstTxWarp prst="textNoShape">
              <a:avLst/>
            </a:prstTxWarp>
          </a:bodyPr>
          <a:lstStyle>
            <a:lvl1pPr algn="r">
              <a:defRPr sz="1200">
                <a:effectLst/>
                <a:latin typeface="Arial" pitchFamily="34" charset="0"/>
                <a:cs typeface="Arial" pitchFamily="34" charset="0"/>
              </a:defRPr>
            </a:lvl1pPr>
          </a:lstStyle>
          <a:p>
            <a:pPr>
              <a:defRPr/>
            </a:pPr>
            <a:fld id="{36B8D3F6-9DB4-48A6-A811-4C9528AE9B55}" type="datetimeFigureOut">
              <a:rPr lang="ru-RU"/>
              <a:pPr>
                <a:defRPr/>
              </a:pPr>
              <a:t>04.10.2016</a:t>
            </a:fld>
            <a:endParaRPr lang="ru-RU"/>
          </a:p>
        </p:txBody>
      </p:sp>
      <p:sp>
        <p:nvSpPr>
          <p:cNvPr id="79876" name="Rectangle 4"/>
          <p:cNvSpPr>
            <a:spLocks noGrp="1" noChangeArrowheads="1"/>
          </p:cNvSpPr>
          <p:nvPr>
            <p:ph type="ftr" sz="quarter" idx="2"/>
          </p:nvPr>
        </p:nvSpPr>
        <p:spPr bwMode="auto">
          <a:xfrm>
            <a:off x="0" y="9429197"/>
            <a:ext cx="2945659" cy="495857"/>
          </a:xfrm>
          <a:prstGeom prst="rect">
            <a:avLst/>
          </a:prstGeom>
          <a:noFill/>
          <a:ln w="9525">
            <a:noFill/>
            <a:miter lim="800000"/>
            <a:headEnd/>
            <a:tailEnd/>
          </a:ln>
          <a:effectLst/>
        </p:spPr>
        <p:txBody>
          <a:bodyPr vert="horz" wrap="square" lIns="91420" tIns="45710" rIns="91420" bIns="45710" numCol="1" anchor="b" anchorCtr="0" compatLnSpc="1">
            <a:prstTxWarp prst="textNoShape">
              <a:avLst/>
            </a:prstTxWarp>
          </a:bodyPr>
          <a:lstStyle>
            <a:lvl1pPr>
              <a:defRPr sz="1200">
                <a:effectLst/>
                <a:latin typeface="Arial" pitchFamily="34" charset="0"/>
                <a:cs typeface="Arial" pitchFamily="34" charset="0"/>
              </a:defRPr>
            </a:lvl1pPr>
          </a:lstStyle>
          <a:p>
            <a:pPr>
              <a:defRPr/>
            </a:pPr>
            <a:endParaRPr lang="ru-RU"/>
          </a:p>
        </p:txBody>
      </p:sp>
      <p:sp>
        <p:nvSpPr>
          <p:cNvPr id="79877" name="Rectangle 5"/>
          <p:cNvSpPr>
            <a:spLocks noGrp="1" noChangeArrowheads="1"/>
          </p:cNvSpPr>
          <p:nvPr>
            <p:ph type="sldNum" sz="quarter" idx="3"/>
          </p:nvPr>
        </p:nvSpPr>
        <p:spPr bwMode="auto">
          <a:xfrm>
            <a:off x="3850443" y="9429197"/>
            <a:ext cx="2945659" cy="495857"/>
          </a:xfrm>
          <a:prstGeom prst="rect">
            <a:avLst/>
          </a:prstGeom>
          <a:noFill/>
          <a:ln w="9525">
            <a:noFill/>
            <a:miter lim="800000"/>
            <a:headEnd/>
            <a:tailEnd/>
          </a:ln>
          <a:effectLst/>
        </p:spPr>
        <p:txBody>
          <a:bodyPr vert="horz" wrap="square" lIns="91420" tIns="45710" rIns="91420" bIns="45710" numCol="1" anchor="b" anchorCtr="0" compatLnSpc="1">
            <a:prstTxWarp prst="textNoShape">
              <a:avLst/>
            </a:prstTxWarp>
          </a:bodyPr>
          <a:lstStyle>
            <a:lvl1pPr algn="r">
              <a:defRPr sz="1200">
                <a:effectLst/>
                <a:latin typeface="Arial" pitchFamily="34" charset="0"/>
                <a:cs typeface="Arial" pitchFamily="34" charset="0"/>
              </a:defRPr>
            </a:lvl1pPr>
          </a:lstStyle>
          <a:p>
            <a:pPr>
              <a:defRPr/>
            </a:pPr>
            <a:fld id="{C0F6C596-7EAD-4572-9B6A-D1E83C967D10}" type="slidenum">
              <a:rPr lang="ru-RU"/>
              <a:pPr>
                <a:defRPr/>
              </a:pPr>
              <a:t>‹#›</a:t>
            </a:fld>
            <a:endParaRPr lang="ru-RU"/>
          </a:p>
        </p:txBody>
      </p:sp>
    </p:spTree>
    <p:extLst>
      <p:ext uri="{BB962C8B-B14F-4D97-AF65-F5344CB8AC3E}">
        <p14:creationId xmlns:p14="http://schemas.microsoft.com/office/powerpoint/2010/main" val="3477583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5857"/>
          </a:xfrm>
          <a:prstGeom prst="rect">
            <a:avLst/>
          </a:prstGeom>
        </p:spPr>
        <p:txBody>
          <a:bodyPr vert="horz" lIns="91420" tIns="45710" rIns="91420" bIns="45710" rtlCol="0"/>
          <a:lstStyle>
            <a:lvl1pPr algn="l">
              <a:defRPr sz="1200">
                <a:effectLst/>
                <a:latin typeface="Arial" pitchFamily="34" charset="0"/>
                <a:cs typeface="+mn-cs"/>
              </a:defRPr>
            </a:lvl1pPr>
          </a:lstStyle>
          <a:p>
            <a:pPr>
              <a:defRPr/>
            </a:pPr>
            <a:endParaRPr lang="ru-RU"/>
          </a:p>
        </p:txBody>
      </p:sp>
      <p:sp>
        <p:nvSpPr>
          <p:cNvPr id="3" name="Дата 2"/>
          <p:cNvSpPr>
            <a:spLocks noGrp="1"/>
          </p:cNvSpPr>
          <p:nvPr>
            <p:ph type="dt" idx="1"/>
          </p:nvPr>
        </p:nvSpPr>
        <p:spPr>
          <a:xfrm>
            <a:off x="3850443" y="0"/>
            <a:ext cx="2945659" cy="495857"/>
          </a:xfrm>
          <a:prstGeom prst="rect">
            <a:avLst/>
          </a:prstGeom>
        </p:spPr>
        <p:txBody>
          <a:bodyPr vert="horz" lIns="91420" tIns="45710" rIns="91420" bIns="45710" rtlCol="0"/>
          <a:lstStyle>
            <a:lvl1pPr algn="r">
              <a:defRPr sz="1200">
                <a:effectLst/>
                <a:latin typeface="Arial" pitchFamily="34" charset="0"/>
                <a:cs typeface="+mn-cs"/>
              </a:defRPr>
            </a:lvl1pPr>
          </a:lstStyle>
          <a:p>
            <a:pPr>
              <a:defRPr/>
            </a:pPr>
            <a:fld id="{B02EF910-75B2-4065-907A-24481D14DA5E}" type="datetimeFigureOut">
              <a:rPr lang="ru-RU"/>
              <a:pPr>
                <a:defRPr/>
              </a:pPr>
              <a:t>04.10.2016</a:t>
            </a:fld>
            <a:endParaRPr lang="ru-RU"/>
          </a:p>
        </p:txBody>
      </p:sp>
      <p:sp>
        <p:nvSpPr>
          <p:cNvPr id="4" name="Образ слайда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420" tIns="45710" rIns="91420" bIns="45710" rtlCol="0" anchor="ctr"/>
          <a:lstStyle/>
          <a:p>
            <a:pPr lvl="0"/>
            <a:endParaRPr lang="ru-RU" noProof="0" smtClean="0"/>
          </a:p>
        </p:txBody>
      </p:sp>
      <p:sp>
        <p:nvSpPr>
          <p:cNvPr id="5" name="Заметки 4"/>
          <p:cNvSpPr>
            <a:spLocks noGrp="1"/>
          </p:cNvSpPr>
          <p:nvPr>
            <p:ph type="body" sz="quarter" idx="3"/>
          </p:nvPr>
        </p:nvSpPr>
        <p:spPr>
          <a:xfrm>
            <a:off x="679768" y="4714599"/>
            <a:ext cx="5438140" cy="4467462"/>
          </a:xfrm>
          <a:prstGeom prst="rect">
            <a:avLst/>
          </a:prstGeom>
        </p:spPr>
        <p:txBody>
          <a:bodyPr vert="horz" lIns="91420" tIns="45710" rIns="91420" bIns="4571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429197"/>
            <a:ext cx="2945659" cy="495857"/>
          </a:xfrm>
          <a:prstGeom prst="rect">
            <a:avLst/>
          </a:prstGeom>
        </p:spPr>
        <p:txBody>
          <a:bodyPr vert="horz" lIns="91420" tIns="45710" rIns="91420" bIns="45710" rtlCol="0" anchor="b"/>
          <a:lstStyle>
            <a:lvl1pPr algn="l">
              <a:defRPr sz="1200">
                <a:effectLst/>
                <a:latin typeface="Arial" pitchFamily="34" charset="0"/>
                <a:cs typeface="+mn-cs"/>
              </a:defRPr>
            </a:lvl1pPr>
          </a:lstStyle>
          <a:p>
            <a:pPr>
              <a:defRPr/>
            </a:pPr>
            <a:endParaRPr lang="ru-RU"/>
          </a:p>
        </p:txBody>
      </p:sp>
      <p:sp>
        <p:nvSpPr>
          <p:cNvPr id="7" name="Номер слайда 6"/>
          <p:cNvSpPr>
            <a:spLocks noGrp="1"/>
          </p:cNvSpPr>
          <p:nvPr>
            <p:ph type="sldNum" sz="quarter" idx="5"/>
          </p:nvPr>
        </p:nvSpPr>
        <p:spPr>
          <a:xfrm>
            <a:off x="3850443" y="9429197"/>
            <a:ext cx="2945659" cy="495857"/>
          </a:xfrm>
          <a:prstGeom prst="rect">
            <a:avLst/>
          </a:prstGeom>
        </p:spPr>
        <p:txBody>
          <a:bodyPr vert="horz" lIns="91420" tIns="45710" rIns="91420" bIns="45710" rtlCol="0" anchor="b"/>
          <a:lstStyle>
            <a:lvl1pPr algn="r">
              <a:defRPr sz="1200">
                <a:effectLst/>
                <a:latin typeface="Arial" pitchFamily="34" charset="0"/>
                <a:cs typeface="+mn-cs"/>
              </a:defRPr>
            </a:lvl1pPr>
          </a:lstStyle>
          <a:p>
            <a:pPr>
              <a:defRPr/>
            </a:pPr>
            <a:fld id="{512F8D26-371C-423A-8328-6E7870F9F320}" type="slidenum">
              <a:rPr lang="ru-RU"/>
              <a:pPr>
                <a:defRPr/>
              </a:pPr>
              <a:t>‹#›</a:t>
            </a:fld>
            <a:endParaRPr lang="ru-RU"/>
          </a:p>
        </p:txBody>
      </p:sp>
    </p:spTree>
    <p:extLst>
      <p:ext uri="{BB962C8B-B14F-4D97-AF65-F5344CB8AC3E}">
        <p14:creationId xmlns:p14="http://schemas.microsoft.com/office/powerpoint/2010/main" val="19731886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12F8D26-371C-423A-8328-6E7870F9F320}" type="slidenum">
              <a:rPr lang="ru-RU" smtClean="0"/>
              <a:pPr>
                <a:defRPr/>
              </a:pPr>
              <a:t>1</a:t>
            </a:fld>
            <a:endParaRPr lang="ru-RU"/>
          </a:p>
        </p:txBody>
      </p:sp>
    </p:spTree>
    <p:extLst>
      <p:ext uri="{BB962C8B-B14F-4D97-AF65-F5344CB8AC3E}">
        <p14:creationId xmlns:p14="http://schemas.microsoft.com/office/powerpoint/2010/main" val="3408859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lstStyle/>
          <a:p>
            <a:endParaRPr lang="ru-RU" dirty="0" smtClean="0"/>
          </a:p>
          <a:p>
            <a:r>
              <a:rPr lang="ru-RU" dirty="0" err="1" smtClean="0"/>
              <a:t>Факелоносцы</a:t>
            </a:r>
            <a:r>
              <a:rPr lang="ru-RU" dirty="0" smtClean="0"/>
              <a:t> из Арктических стран зажгли Олимпийский огонь на Северном полюсе</a:t>
            </a:r>
          </a:p>
          <a:p>
            <a:r>
              <a:rPr lang="ru-RU" dirty="0" smtClean="0"/>
              <a:t>Одним их хороших (красивых) примеров участия научно-исследовательских и образовательных учреждений стран – участниц Арктического совета стал международный проект: Эстафеты Олимпийского огня «Сочи 2014» - «Северный полюс». Не смотря на то, что Эстафета огня - российская акция, спецпроект «Северный полюс» стал международным, в нем приняли участие представители всех восьми стран Арктического совета. Летом 2013 года организаторы эстафеты обратились в САФУ с просьбой порекомендовать кандидатуры зарубежных </a:t>
            </a:r>
            <a:r>
              <a:rPr lang="ru-RU" dirty="0" err="1" smtClean="0"/>
              <a:t>факелоносцев</a:t>
            </a:r>
            <a:r>
              <a:rPr lang="ru-RU" dirty="0" smtClean="0"/>
              <a:t> - людей, которые внесли значительный вклад в изучение Арктики, сохранение ее природных ресурсов, животного мира и экологии.</a:t>
            </a:r>
          </a:p>
          <a:p>
            <a:r>
              <a:rPr lang="ru-RU" dirty="0" smtClean="0"/>
              <a:t>Были определены 11 </a:t>
            </a:r>
            <a:r>
              <a:rPr lang="ru-RU" dirty="0" err="1" smtClean="0"/>
              <a:t>факелоносцев</a:t>
            </a:r>
            <a:r>
              <a:rPr lang="ru-RU" dirty="0" smtClean="0"/>
              <a:t> из  8 арктических стран:</a:t>
            </a:r>
          </a:p>
          <a:p>
            <a:r>
              <a:rPr lang="ru-RU" dirty="0" smtClean="0"/>
              <a:t>- Артур Николаевич Чилингаров (Россия) - Специальный представитель Президента РФ по международному сотрудничеству  в Арктике и Антарктике, Герой Светского Союза, Герой России, член Попечительского совета САФУ,  научный руководитель Исследовательского офиса Университета Арктики в САФУ;</a:t>
            </a:r>
          </a:p>
          <a:p>
            <a:r>
              <a:rPr lang="ru-RU" dirty="0" smtClean="0"/>
              <a:t>- </a:t>
            </a:r>
            <a:r>
              <a:rPr lang="ru-RU" dirty="0" err="1" smtClean="0"/>
              <a:t>Давыдянц</a:t>
            </a:r>
            <a:r>
              <a:rPr lang="ru-RU" dirty="0" smtClean="0"/>
              <a:t> Валентин Сергеевич (Россия) – капитан атомного ледокола «50 лет Победы»</a:t>
            </a:r>
          </a:p>
          <a:p>
            <a:r>
              <a:rPr lang="ru-RU" dirty="0" smtClean="0"/>
              <a:t>- Кудряшова Елена Владимировна (Россия) – ректор Северного (Арктического) федерального университета </a:t>
            </a:r>
            <a:r>
              <a:rPr lang="ru-RU" dirty="0" err="1" smtClean="0"/>
              <a:t>им.М.В.Ломоносова</a:t>
            </a:r>
            <a:r>
              <a:rPr lang="ru-RU" dirty="0" smtClean="0"/>
              <a:t>, профессор; </a:t>
            </a:r>
          </a:p>
          <a:p>
            <a:r>
              <a:rPr lang="ru-RU" dirty="0" smtClean="0"/>
              <a:t>- </a:t>
            </a:r>
            <a:r>
              <a:rPr lang="ru-RU" dirty="0" err="1" smtClean="0"/>
              <a:t>Ласси</a:t>
            </a:r>
            <a:r>
              <a:rPr lang="ru-RU" dirty="0" smtClean="0"/>
              <a:t> </a:t>
            </a:r>
            <a:r>
              <a:rPr lang="ru-RU" dirty="0" err="1" smtClean="0"/>
              <a:t>Хеининен</a:t>
            </a:r>
            <a:r>
              <a:rPr lang="ru-RU" dirty="0" smtClean="0"/>
              <a:t> (</a:t>
            </a:r>
            <a:r>
              <a:rPr lang="ru-RU" dirty="0" err="1" smtClean="0"/>
              <a:t>Lassi</a:t>
            </a:r>
            <a:r>
              <a:rPr lang="ru-RU" dirty="0" smtClean="0"/>
              <a:t> </a:t>
            </a:r>
            <a:r>
              <a:rPr lang="ru-RU" dirty="0" err="1" smtClean="0"/>
              <a:t>Heininen</a:t>
            </a:r>
            <a:r>
              <a:rPr lang="ru-RU" dirty="0" smtClean="0"/>
              <a:t>)(Финляндия) – профессор Университетов Арктики и Лапландии;</a:t>
            </a:r>
          </a:p>
          <a:p>
            <a:r>
              <a:rPr lang="ru-RU" dirty="0" smtClean="0"/>
              <a:t>- </a:t>
            </a:r>
            <a:r>
              <a:rPr lang="ru-RU" dirty="0" err="1" smtClean="0"/>
              <a:t>Йенс</a:t>
            </a:r>
            <a:r>
              <a:rPr lang="ru-RU" dirty="0" smtClean="0"/>
              <a:t> Питер </a:t>
            </a:r>
            <a:r>
              <a:rPr lang="ru-RU" dirty="0" err="1" smtClean="0"/>
              <a:t>Нэльсен</a:t>
            </a:r>
            <a:r>
              <a:rPr lang="ru-RU" dirty="0" smtClean="0"/>
              <a:t> (</a:t>
            </a:r>
            <a:r>
              <a:rPr lang="ru-RU" dirty="0" err="1" smtClean="0"/>
              <a:t>Jens</a:t>
            </a:r>
            <a:r>
              <a:rPr lang="ru-RU" dirty="0" smtClean="0"/>
              <a:t> </a:t>
            </a:r>
            <a:r>
              <a:rPr lang="ru-RU" dirty="0" err="1" smtClean="0"/>
              <a:t>Petter</a:t>
            </a:r>
            <a:r>
              <a:rPr lang="ru-RU" dirty="0" smtClean="0"/>
              <a:t> </a:t>
            </a:r>
            <a:r>
              <a:rPr lang="ru-RU" dirty="0" err="1" smtClean="0"/>
              <a:t>Nielsen</a:t>
            </a:r>
            <a:r>
              <a:rPr lang="ru-RU" dirty="0" smtClean="0"/>
              <a:t>)(Норвегия) – профессор Университета </a:t>
            </a:r>
            <a:r>
              <a:rPr lang="ru-RU" dirty="0" err="1" smtClean="0"/>
              <a:t>Тромсе</a:t>
            </a:r>
            <a:r>
              <a:rPr lang="ru-RU" dirty="0" smtClean="0"/>
              <a:t>;</a:t>
            </a:r>
          </a:p>
          <a:p>
            <a:r>
              <a:rPr lang="ru-RU" dirty="0" smtClean="0"/>
              <a:t>- Карен Пет </a:t>
            </a:r>
            <a:r>
              <a:rPr lang="ru-RU" dirty="0" err="1" smtClean="0"/>
              <a:t>Питней</a:t>
            </a:r>
            <a:r>
              <a:rPr lang="ru-RU" dirty="0" smtClean="0"/>
              <a:t> (</a:t>
            </a:r>
            <a:r>
              <a:rPr lang="ru-RU" dirty="0" err="1" smtClean="0"/>
              <a:t>Karen</a:t>
            </a:r>
            <a:r>
              <a:rPr lang="ru-RU" dirty="0" smtClean="0"/>
              <a:t> </a:t>
            </a:r>
            <a:r>
              <a:rPr lang="ru-RU" dirty="0" err="1" smtClean="0"/>
              <a:t>Pat</a:t>
            </a:r>
            <a:r>
              <a:rPr lang="ru-RU" dirty="0" smtClean="0"/>
              <a:t> </a:t>
            </a:r>
            <a:r>
              <a:rPr lang="ru-RU" dirty="0" err="1" smtClean="0"/>
              <a:t>Pitney</a:t>
            </a:r>
            <a:r>
              <a:rPr lang="ru-RU" dirty="0" smtClean="0"/>
              <a:t>)(США) - вице-канцлер Университета Аляска </a:t>
            </a:r>
            <a:r>
              <a:rPr lang="ru-RU" dirty="0" err="1" smtClean="0"/>
              <a:t>Фэирбанкс</a:t>
            </a:r>
            <a:r>
              <a:rPr lang="ru-RU" dirty="0" smtClean="0"/>
              <a:t>,  вице-президент сетевого университета Арктики. Олимпийская Чемпионка игр 1984 года в Лос-Анджелесе( стрельба);</a:t>
            </a:r>
          </a:p>
          <a:p>
            <a:r>
              <a:rPr lang="ru-RU" dirty="0" smtClean="0"/>
              <a:t>- Стивен </a:t>
            </a:r>
            <a:r>
              <a:rPr lang="ru-RU" dirty="0" err="1" smtClean="0"/>
              <a:t>Подборски</a:t>
            </a:r>
            <a:r>
              <a:rPr lang="ru-RU" dirty="0" smtClean="0"/>
              <a:t> (</a:t>
            </a:r>
            <a:r>
              <a:rPr lang="ru-RU" dirty="0" err="1" smtClean="0"/>
              <a:t>Stephen</a:t>
            </a:r>
            <a:r>
              <a:rPr lang="ru-RU" dirty="0" smtClean="0"/>
              <a:t> </a:t>
            </a:r>
            <a:r>
              <a:rPr lang="ru-RU" dirty="0" err="1" smtClean="0"/>
              <a:t>Podborski</a:t>
            </a:r>
            <a:r>
              <a:rPr lang="ru-RU" dirty="0" smtClean="0"/>
              <a:t>)(Канада) – официальный посол XXII Зимних Олимпийских игр в Сочи 2014 от Канады, бронзовый призер Олимпиады в Лейк-Плэсиде 1980 году;</a:t>
            </a:r>
          </a:p>
          <a:p>
            <a:r>
              <a:rPr lang="ru-RU" dirty="0" smtClean="0"/>
              <a:t>- </a:t>
            </a:r>
            <a:r>
              <a:rPr lang="ru-RU" dirty="0" err="1" smtClean="0"/>
              <a:t>Ильва</a:t>
            </a:r>
            <a:r>
              <a:rPr lang="ru-RU" dirty="0" smtClean="0"/>
              <a:t> </a:t>
            </a:r>
            <a:r>
              <a:rPr lang="ru-RU" dirty="0" err="1" smtClean="0"/>
              <a:t>Сьоберг</a:t>
            </a:r>
            <a:r>
              <a:rPr lang="ru-RU" dirty="0" smtClean="0"/>
              <a:t> (</a:t>
            </a:r>
            <a:r>
              <a:rPr lang="ru-RU" dirty="0" err="1" smtClean="0"/>
              <a:t>Ylva</a:t>
            </a:r>
            <a:r>
              <a:rPr lang="ru-RU" dirty="0" smtClean="0"/>
              <a:t> </a:t>
            </a:r>
            <a:r>
              <a:rPr lang="ru-RU" dirty="0" err="1" smtClean="0"/>
              <a:t>Sjöberg</a:t>
            </a:r>
            <a:r>
              <a:rPr lang="ru-RU" dirty="0" smtClean="0"/>
              <a:t>)(Швеция) – аспирант в области физической географии Стокгольмского университета, исполнительный секретарь Международной ассоциации молодых исследователей Арктики APECS Швеции:</a:t>
            </a:r>
          </a:p>
          <a:p>
            <a:r>
              <a:rPr lang="ru-RU" dirty="0" smtClean="0"/>
              <a:t>- </a:t>
            </a:r>
            <a:r>
              <a:rPr lang="ru-RU" dirty="0" err="1" smtClean="0"/>
              <a:t>Стейнгримур</a:t>
            </a:r>
            <a:r>
              <a:rPr lang="ru-RU" dirty="0" smtClean="0"/>
              <a:t> </a:t>
            </a:r>
            <a:r>
              <a:rPr lang="ru-RU" dirty="0" err="1" smtClean="0"/>
              <a:t>Йонсон</a:t>
            </a:r>
            <a:r>
              <a:rPr lang="ru-RU" dirty="0" smtClean="0"/>
              <a:t> (</a:t>
            </a:r>
            <a:r>
              <a:rPr lang="ru-RU" dirty="0" err="1" smtClean="0"/>
              <a:t>Steingrimur</a:t>
            </a:r>
            <a:r>
              <a:rPr lang="ru-RU" dirty="0" smtClean="0"/>
              <a:t> </a:t>
            </a:r>
            <a:r>
              <a:rPr lang="ru-RU" dirty="0" err="1" smtClean="0"/>
              <a:t>Jonsson</a:t>
            </a:r>
            <a:r>
              <a:rPr lang="ru-RU" dirty="0" smtClean="0"/>
              <a:t>)(Исландия) - доктор научной физической океанографии;</a:t>
            </a:r>
          </a:p>
          <a:p>
            <a:r>
              <a:rPr lang="ru-RU" dirty="0" smtClean="0"/>
              <a:t>- </a:t>
            </a:r>
            <a:r>
              <a:rPr lang="ru-RU" dirty="0" err="1" smtClean="0"/>
              <a:t>Кристиан</a:t>
            </a:r>
            <a:r>
              <a:rPr lang="ru-RU" dirty="0" smtClean="0"/>
              <a:t> </a:t>
            </a:r>
            <a:r>
              <a:rPr lang="ru-RU" dirty="0" err="1" smtClean="0"/>
              <a:t>Маркусен</a:t>
            </a:r>
            <a:r>
              <a:rPr lang="ru-RU" dirty="0" smtClean="0"/>
              <a:t> (</a:t>
            </a:r>
            <a:r>
              <a:rPr lang="ru-RU" dirty="0" err="1" smtClean="0"/>
              <a:t>Christian</a:t>
            </a:r>
            <a:r>
              <a:rPr lang="ru-RU" dirty="0" smtClean="0"/>
              <a:t> </a:t>
            </a:r>
            <a:r>
              <a:rPr lang="ru-RU" dirty="0" err="1" smtClean="0"/>
              <a:t>Marcussen</a:t>
            </a:r>
            <a:r>
              <a:rPr lang="ru-RU" dirty="0" smtClean="0"/>
              <a:t>)( Дания) - старший советник Геологической службы Дании и Гренландии (GEUS), геофизик;</a:t>
            </a:r>
          </a:p>
          <a:p>
            <a:r>
              <a:rPr lang="ru-RU" dirty="0" smtClean="0"/>
              <a:t>- Ян Гуннар Винтер (</a:t>
            </a:r>
            <a:r>
              <a:rPr lang="ru-RU" dirty="0" err="1" smtClean="0"/>
              <a:t>Jan-Gunnar</a:t>
            </a:r>
            <a:r>
              <a:rPr lang="ru-RU" dirty="0" smtClean="0"/>
              <a:t> </a:t>
            </a:r>
            <a:r>
              <a:rPr lang="ru-RU" dirty="0" err="1" smtClean="0"/>
              <a:t>Winther</a:t>
            </a:r>
            <a:r>
              <a:rPr lang="ru-RU" dirty="0" smtClean="0"/>
              <a:t>) (Норвегия) - Директор Норвежского полярного института.</a:t>
            </a:r>
          </a:p>
          <a:p>
            <a:r>
              <a:rPr lang="ru-RU" dirty="0" smtClean="0"/>
              <a:t>В состав экспедиции также вошли: представители </a:t>
            </a:r>
            <a:r>
              <a:rPr lang="ru-RU" dirty="0" err="1" smtClean="0"/>
              <a:t>госкорпорации</a:t>
            </a:r>
            <a:r>
              <a:rPr lang="ru-RU" dirty="0" smtClean="0"/>
              <a:t> «</a:t>
            </a:r>
            <a:r>
              <a:rPr lang="ru-RU" dirty="0" err="1" smtClean="0"/>
              <a:t>Росатом</a:t>
            </a:r>
            <a:r>
              <a:rPr lang="ru-RU" dirty="0" smtClean="0"/>
              <a:t>», ФГУП «</a:t>
            </a:r>
            <a:r>
              <a:rPr lang="ru-RU" dirty="0" err="1" smtClean="0"/>
              <a:t>Атомфлот</a:t>
            </a:r>
            <a:r>
              <a:rPr lang="ru-RU" dirty="0" smtClean="0"/>
              <a:t>», оргкомитета Эстафеты Олимпийского огня, представляющие партнеры Эстафеты Олимпийского огня, представители СМИ и почетные гости.</a:t>
            </a:r>
          </a:p>
          <a:p>
            <a:r>
              <a:rPr lang="ru-RU" dirty="0" smtClean="0"/>
              <a:t>15 октября 2013 года крупнейший в мире атомный ледокол </a:t>
            </a:r>
            <a:r>
              <a:rPr lang="ru-RU" dirty="0" err="1" smtClean="0"/>
              <a:t>Росатомфлота</a:t>
            </a:r>
            <a:r>
              <a:rPr lang="ru-RU" dirty="0" smtClean="0"/>
              <a:t> «50 лет Победы» с Олимпийским огнем на борту отправился в уникальную арктическую экспедицию. За 10 дней он преодолел более 5 000 километров, пройдя путь из Мурманска до Северного полюса и обратно. </a:t>
            </a:r>
          </a:p>
          <a:p>
            <a:r>
              <a:rPr lang="ru-RU" dirty="0" smtClean="0"/>
              <a:t>Эта экспедиция стала особым международным арктическим рейсом, где было достигнуто несколько рекордов. Во-первых, впервые в истории Олимпийский огонь был доставлен на Северный полюс, причем  интернациональной командой. Во-вторых, атомоход достиг вершины Земли в октябре, в полярную ночь. В-третьих, никогда еще так быстро атомоход не достигал Северный полюс, поставлен рекорд скорости - 91 час 12 минут.</a:t>
            </a:r>
          </a:p>
          <a:p>
            <a:r>
              <a:rPr lang="ru-RU" dirty="0" smtClean="0"/>
              <a:t>Атомный ледокол «50 лет Победы»  прибыл на Северный полюс 19 октября 2013 года в 12.37. После обследования и подготовки площадки,  на льдине установили  чашу для Олимпийского огня и  специальный указатель расстояний от Северного полюса до столиц арктических стран и до столицы Зимней олимпиады Сочи (от Северного полюса до Сочи  5217 километров). Эстафета проводилась в условиях полярной ночи при температуре -15-23 градуса и ветре около 10 метров в секунду. Вечером этап Эстафеты проходил на борту ледокола и на льдине, факелы с огнем в руках пронесли 11 </a:t>
            </a:r>
            <a:r>
              <a:rPr lang="ru-RU" dirty="0" err="1" smtClean="0"/>
              <a:t>факелоносцев</a:t>
            </a:r>
            <a:r>
              <a:rPr lang="ru-RU" dirty="0" smtClean="0"/>
              <a:t> – представители стран Арктического совета, в точке географического Северного полюса Чашу Олимпийского огня «Сочи 2014» зажег Артур Николаевич Чилингаров. </a:t>
            </a:r>
          </a:p>
          <a:p>
            <a:r>
              <a:rPr lang="ru-RU" dirty="0" smtClean="0"/>
              <a:t>Ещё при подготовке этого мероприятия мы решили максимально использовать время экспедиции для конструктивных дискуссий и обмена опытом, практиками по развитию Арктики. Поэтому все время движения ледокола до полюса, и на обратном пути, проходило в напряженном рабочем ритме. На атомоходе мы организовали «Плавучий университет», в рамках которого проходили лекции и презентации </a:t>
            </a:r>
            <a:r>
              <a:rPr lang="ru-RU" dirty="0" err="1" smtClean="0"/>
              <a:t>факелоносцев</a:t>
            </a:r>
            <a:r>
              <a:rPr lang="ru-RU" dirty="0" smtClean="0"/>
              <a:t>, дискуссии, выступления исследователей, представителей </a:t>
            </a:r>
            <a:r>
              <a:rPr lang="ru-RU" dirty="0" err="1" smtClean="0"/>
              <a:t>Росатомфлота</a:t>
            </a:r>
            <a:r>
              <a:rPr lang="ru-RU" dirty="0" smtClean="0"/>
              <a:t>, оргкомитета Олимпиады, демонстрации фильмов о покорении Арктики и Антарктики, о морских путешествиях.</a:t>
            </a:r>
          </a:p>
          <a:p>
            <a:endParaRPr lang="ru-RU" dirty="0"/>
          </a:p>
        </p:txBody>
      </p:sp>
      <p:sp>
        <p:nvSpPr>
          <p:cNvPr id="4" name="Номер слайда 3"/>
          <p:cNvSpPr>
            <a:spLocks noGrp="1"/>
          </p:cNvSpPr>
          <p:nvPr>
            <p:ph type="sldNum" sz="quarter" idx="10"/>
          </p:nvPr>
        </p:nvSpPr>
        <p:spPr/>
        <p:txBody>
          <a:bodyPr/>
          <a:lstStyle/>
          <a:p>
            <a:pPr>
              <a:defRPr/>
            </a:pPr>
            <a:fld id="{74D4CEF5-C467-4647-BB2D-3D5F2C9BD344}" type="slidenum">
              <a:rPr lang="ru-RU" smtClean="0"/>
              <a:pPr>
                <a:defRPr/>
              </a:pPr>
              <a:t>10</a:t>
            </a:fld>
            <a:endParaRPr lang="ru-RU"/>
          </a:p>
        </p:txBody>
      </p:sp>
    </p:spTree>
    <p:extLst>
      <p:ext uri="{BB962C8B-B14F-4D97-AF65-F5344CB8AC3E}">
        <p14:creationId xmlns:p14="http://schemas.microsoft.com/office/powerpoint/2010/main" val="2986243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7575" y="744538"/>
            <a:ext cx="4962525" cy="3722687"/>
          </a:xfrm>
        </p:spPr>
      </p:sp>
      <p:sp>
        <p:nvSpPr>
          <p:cNvPr id="3" name="Заметки 2"/>
          <p:cNvSpPr>
            <a:spLocks noGrp="1"/>
          </p:cNvSpPr>
          <p:nvPr>
            <p:ph type="body" idx="1"/>
          </p:nvPr>
        </p:nvSpPr>
        <p:spPr/>
        <p:txBody>
          <a:bodyPr/>
          <a:lstStyle/>
          <a:p>
            <a:r>
              <a:rPr lang="ru-RU" dirty="0" smtClean="0"/>
              <a:t>С 5 по 7 июня 2016 г. в Архангельске на базе САФУ состоялась Всероссийская научно-практическая конференция «Арктика – национальный </a:t>
            </a:r>
            <a:r>
              <a:rPr lang="ru-RU" dirty="0" err="1" smtClean="0"/>
              <a:t>мегапроект</a:t>
            </a:r>
            <a:r>
              <a:rPr lang="ru-RU" dirty="0" smtClean="0"/>
              <a:t>: кадровое обеспечение и научное сопровождение». </a:t>
            </a:r>
          </a:p>
          <a:p>
            <a:r>
              <a:rPr lang="ru-RU" dirty="0" smtClean="0"/>
              <a:t>Организаторами конференции выступили Министерство образования и науки Российской Федерации, рабочая группа </a:t>
            </a:r>
            <a:r>
              <a:rPr lang="ru-RU" dirty="0" err="1" smtClean="0"/>
              <a:t>Минобрнауки</a:t>
            </a:r>
            <a:r>
              <a:rPr lang="ru-RU" dirty="0" smtClean="0"/>
              <a:t> России «Развитие образования и науки» Государственной комиссии по вопросам развития Арктики, а также САФУ. </a:t>
            </a:r>
          </a:p>
          <a:p>
            <a:r>
              <a:rPr lang="ru-RU" dirty="0" smtClean="0"/>
              <a:t>Основными задачами конференции стали разработка стратегии подготовки кадров и проведения научных исследований учреждениями среднего, высшего и дополнительного профессионального образования совместно с Российской академией наук, органами государственной власти и работодателями в интересах развития Арктической зоны РФ.</a:t>
            </a:r>
          </a:p>
          <a:p>
            <a:r>
              <a:rPr lang="ru-RU" dirty="0" smtClean="0"/>
              <a:t>В рамках конференции состоялась проектно-аналитическая сессия (ПАС) «Подготовка кадров для Арктики: от проблем к поискам решений». Участники ПАС проработали проблемные вопросы подготовки кадров для АЗРФ, обсудили ход реализации образовательных программ для развития АЗРФ;  определили вызовов и проблем подготовки кадров для Арктики; выработали предложения по реализации образовательных программ для АЗРФ.</a:t>
            </a:r>
          </a:p>
          <a:p>
            <a:r>
              <a:rPr lang="ru-RU" dirty="0" smtClean="0"/>
              <a:t>Состоялось торжественное подписание Соглашения о создании Национального арктического научно-образовательного консорциума, подписи под документом поставили руководители вузов, научных организаций и работодатели.</a:t>
            </a:r>
          </a:p>
          <a:p>
            <a:endParaRPr lang="ru-RU" dirty="0" smtClean="0"/>
          </a:p>
          <a:p>
            <a:endParaRPr lang="ru-RU" dirty="0"/>
          </a:p>
        </p:txBody>
      </p:sp>
      <p:sp>
        <p:nvSpPr>
          <p:cNvPr id="4" name="Номер слайда 3"/>
          <p:cNvSpPr>
            <a:spLocks noGrp="1"/>
          </p:cNvSpPr>
          <p:nvPr>
            <p:ph type="sldNum" sz="quarter" idx="10"/>
          </p:nvPr>
        </p:nvSpPr>
        <p:spPr/>
        <p:txBody>
          <a:bodyPr/>
          <a:lstStyle/>
          <a:p>
            <a:pPr>
              <a:defRPr/>
            </a:pPr>
            <a:fld id="{74D4CEF5-C467-4647-BB2D-3D5F2C9BD344}" type="slidenum">
              <a:rPr lang="ru-RU" smtClean="0"/>
              <a:pPr>
                <a:defRPr/>
              </a:pPr>
              <a:t>11</a:t>
            </a:fld>
            <a:endParaRPr lang="ru-RU"/>
          </a:p>
        </p:txBody>
      </p:sp>
    </p:spTree>
    <p:extLst>
      <p:ext uri="{BB962C8B-B14F-4D97-AF65-F5344CB8AC3E}">
        <p14:creationId xmlns:p14="http://schemas.microsoft.com/office/powerpoint/2010/main" val="2986243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1"/>
            <a:r>
              <a:rPr lang="ru-RU" sz="1200" b="1" kern="1200" dirty="0" smtClean="0">
                <a:solidFill>
                  <a:schemeClr val="tx1"/>
                </a:solidFill>
                <a:effectLst/>
                <a:latin typeface="+mn-lt"/>
                <a:ea typeface="+mn-ea"/>
                <a:cs typeface="+mn-cs"/>
              </a:rPr>
              <a:t>Задачи:</a:t>
            </a:r>
            <a:endParaRPr lang="ru-RU" sz="11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консолидация усилий Участников Консорциума в сфере подготовки кадров и координации их научно-образовательной деятельности в соответствии с приоритетами государственной политики развития АЗРФ и перспективными научными программами фундаментальных и прикладных исследований;</a:t>
            </a:r>
            <a:endParaRPr lang="ru-RU" sz="11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информационно-аналитическое сопровождение процесса принятия решений по выработке государственной политики в сфере научно-исследовательской и образовательной политики в АЗРФ для федеральных и региональных органов государственной власти, а также Государственной комиссии по вопросам развития Арктики и Антарктики;</a:t>
            </a:r>
            <a:endParaRPr lang="ru-RU" sz="11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информационно-методическое сопровождение научно-образовательной деятельности в интересах развития АЗРФ;</a:t>
            </a:r>
            <a:endParaRPr lang="ru-RU" sz="11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совершенствование и модернизация научно-образовательной логистической и инфраструктурной базы для проведения научных исследований, экспедиционных и полевых работ;</a:t>
            </a:r>
            <a:endParaRPr lang="ru-RU" sz="11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развитие образовательного и научно-технического сотрудничества в рамках российский и международных проектов и программ в Арктическом регионе. </a:t>
            </a:r>
            <a:endParaRPr lang="ru-RU" sz="11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pPr>
              <a:defRPr/>
            </a:pPr>
            <a:fld id="{74D4CEF5-C467-4647-BB2D-3D5F2C9BD344}" type="slidenum">
              <a:rPr lang="ru-RU" smtClean="0"/>
              <a:pPr>
                <a:defRPr/>
              </a:pPr>
              <a:t>12</a:t>
            </a:fld>
            <a:endParaRPr lang="ru-RU"/>
          </a:p>
        </p:txBody>
      </p:sp>
    </p:spTree>
    <p:extLst>
      <p:ext uri="{BB962C8B-B14F-4D97-AF65-F5344CB8AC3E}">
        <p14:creationId xmlns:p14="http://schemas.microsoft.com/office/powerpoint/2010/main" val="4245042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Результаты деятельности консорциума: </a:t>
            </a:r>
          </a:p>
          <a:p>
            <a:r>
              <a:rPr lang="ru-RU" dirty="0" smtClean="0"/>
              <a:t>– для образовательной сферы: новые образовательные программы и сетевые образовательные структуры, адаптированные под потребности научного и хозяйственного освоения Арктики и направленные на усовершенствование системы подготовки научных и производственных кадров для удовлетворения потребностей региона;</a:t>
            </a:r>
          </a:p>
          <a:p>
            <a:r>
              <a:rPr lang="ru-RU" dirty="0" smtClean="0"/>
              <a:t>– для научной сферы: скоординированный комплекс теоретических и прикладных исследований, направленных на создание инновационных технологий, решений и баз данных, направленных на устойчивое социально-экономическое развитие АЗРФ;</a:t>
            </a:r>
          </a:p>
          <a:p>
            <a:r>
              <a:rPr lang="ru-RU" dirty="0" smtClean="0"/>
              <a:t>– для предприятий: инновационные разработки, современные технологические производственные решения, высококвалифицированные кадры, полученные в результате успешной работы в образовательной и научной сферах.</a:t>
            </a:r>
          </a:p>
          <a:p>
            <a:endParaRPr lang="ru-RU" dirty="0"/>
          </a:p>
        </p:txBody>
      </p:sp>
      <p:sp>
        <p:nvSpPr>
          <p:cNvPr id="4" name="Номер слайда 3"/>
          <p:cNvSpPr>
            <a:spLocks noGrp="1"/>
          </p:cNvSpPr>
          <p:nvPr>
            <p:ph type="sldNum" sz="quarter" idx="10"/>
          </p:nvPr>
        </p:nvSpPr>
        <p:spPr/>
        <p:txBody>
          <a:bodyPr/>
          <a:lstStyle/>
          <a:p>
            <a:pPr>
              <a:defRPr/>
            </a:pPr>
            <a:fld id="{5F95AF11-A646-4BFC-BCC3-9D6B56660302}" type="slidenum">
              <a:rPr lang="ru-RU" smtClean="0"/>
              <a:pPr>
                <a:defRPr/>
              </a:pPr>
              <a:t>13</a:t>
            </a:fld>
            <a:endParaRPr lang="ru-RU"/>
          </a:p>
        </p:txBody>
      </p:sp>
    </p:spTree>
    <p:extLst>
      <p:ext uri="{BB962C8B-B14F-4D97-AF65-F5344CB8AC3E}">
        <p14:creationId xmlns:p14="http://schemas.microsoft.com/office/powerpoint/2010/main" val="595977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Font typeface="Arial" panose="020B0604020202020204" pitchFamily="34" charset="0"/>
              <a:buNone/>
            </a:pPr>
            <a:r>
              <a:rPr lang="ru-RU" sz="1200" dirty="0" smtClean="0">
                <a:latin typeface="+mn-lt"/>
              </a:rPr>
              <a:t>Направления деятельности Консорциума:</a:t>
            </a:r>
          </a:p>
          <a:p>
            <a:pPr marL="171450" indent="-171450">
              <a:buFont typeface="Arial" panose="020B0604020202020204" pitchFamily="34" charset="0"/>
              <a:buChar char="•"/>
            </a:pPr>
            <a:r>
              <a:rPr lang="ru-RU" sz="1200" dirty="0" smtClean="0">
                <a:latin typeface="+mn-lt"/>
              </a:rPr>
              <a:t>развитие человеческого капитала в Арктике, подготовка кадров для территорий АЗРФ (реализация национальных сетевых образовательных программ арктической направленности; содействие развитию академической мобильности); </a:t>
            </a:r>
          </a:p>
          <a:p>
            <a:pPr marL="171450" indent="-171450">
              <a:buFont typeface="Arial" panose="020B0604020202020204" pitchFamily="34" charset="0"/>
              <a:buChar char="•"/>
            </a:pPr>
            <a:r>
              <a:rPr lang="ru-RU" sz="1200" dirty="0" smtClean="0">
                <a:latin typeface="+mn-lt"/>
              </a:rPr>
              <a:t>научное сопровождение национальных проектов, реализуемых в АЗРФ, в том числе содействие продвижению российской арктической науки на мировом уровне посредством участия в международных проектах, внедрение инновационных разработок, современных технологических производственных решений, ориентированных на развитие Арктического региона;</a:t>
            </a:r>
          </a:p>
          <a:p>
            <a:pPr marL="171450" indent="-171450">
              <a:buFont typeface="Arial" panose="020B0604020202020204" pitchFamily="34" charset="0"/>
              <a:buChar char="•"/>
            </a:pPr>
            <a:r>
              <a:rPr lang="ru-RU" sz="1200" dirty="0" smtClean="0">
                <a:latin typeface="+mn-lt"/>
              </a:rPr>
              <a:t>просветительская работа по популяризации арктических специальностей, культурно-исторического наследия Арктики;</a:t>
            </a:r>
          </a:p>
          <a:p>
            <a:pPr marL="171450" indent="-171450">
              <a:buFont typeface="Arial" panose="020B0604020202020204" pitchFamily="34" charset="0"/>
              <a:buChar char="•"/>
            </a:pPr>
            <a:r>
              <a:rPr lang="ru-RU" sz="1200" dirty="0" smtClean="0">
                <a:latin typeface="+mn-lt"/>
              </a:rPr>
              <a:t>экспертно-аналитическое сопровождение научно-образовательного пространства территорий АЗРФ для органов государственной власти и других заинтересованных сторон;</a:t>
            </a:r>
          </a:p>
          <a:p>
            <a:pPr marL="171450" indent="-171450">
              <a:buFont typeface="Arial" panose="020B0604020202020204" pitchFamily="34" charset="0"/>
              <a:buChar char="•"/>
            </a:pPr>
            <a:r>
              <a:rPr lang="ru-RU" sz="1200" dirty="0" smtClean="0">
                <a:latin typeface="+mn-lt"/>
              </a:rPr>
              <a:t>информационное сопровождение научной и образовательной деятельности в интересах развития Арктики, в том числе создание информационного портала, объединяющего базы данных, электронные информационные ресурсы российских вузов и научных организаций, ведущих научно-образовательную деятельность в интересах развития Арктического региона.</a:t>
            </a:r>
          </a:p>
        </p:txBody>
      </p:sp>
      <p:sp>
        <p:nvSpPr>
          <p:cNvPr id="4" name="Номер слайда 3"/>
          <p:cNvSpPr>
            <a:spLocks noGrp="1"/>
          </p:cNvSpPr>
          <p:nvPr>
            <p:ph type="sldNum" sz="quarter" idx="10"/>
          </p:nvPr>
        </p:nvSpPr>
        <p:spPr/>
        <p:txBody>
          <a:bodyPr/>
          <a:lstStyle/>
          <a:p>
            <a:pPr>
              <a:defRPr/>
            </a:pPr>
            <a:fld id="{74D4CEF5-C467-4647-BB2D-3D5F2C9BD344}" type="slidenum">
              <a:rPr lang="ru-RU" smtClean="0"/>
              <a:pPr>
                <a:defRPr/>
              </a:pPr>
              <a:t>14</a:t>
            </a:fld>
            <a:endParaRPr lang="ru-RU"/>
          </a:p>
        </p:txBody>
      </p:sp>
    </p:spTree>
    <p:extLst>
      <p:ext uri="{BB962C8B-B14F-4D97-AF65-F5344CB8AC3E}">
        <p14:creationId xmlns:p14="http://schemas.microsoft.com/office/powerpoint/2010/main" val="928106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u="none" dirty="0" smtClean="0"/>
          </a:p>
        </p:txBody>
      </p:sp>
      <p:sp>
        <p:nvSpPr>
          <p:cNvPr id="4" name="Номер слайда 3"/>
          <p:cNvSpPr>
            <a:spLocks noGrp="1"/>
          </p:cNvSpPr>
          <p:nvPr>
            <p:ph type="sldNum" sz="quarter" idx="10"/>
          </p:nvPr>
        </p:nvSpPr>
        <p:spPr/>
        <p:txBody>
          <a:bodyPr/>
          <a:lstStyle/>
          <a:p>
            <a:pPr>
              <a:defRPr/>
            </a:pPr>
            <a:fld id="{74D4CEF5-C467-4647-BB2D-3D5F2C9BD344}" type="slidenum">
              <a:rPr lang="ru-RU" smtClean="0"/>
              <a:pPr>
                <a:defRPr/>
              </a:pPr>
              <a:t>15</a:t>
            </a:fld>
            <a:endParaRPr lang="ru-RU"/>
          </a:p>
        </p:txBody>
      </p:sp>
    </p:spTree>
    <p:extLst>
      <p:ext uri="{BB962C8B-B14F-4D97-AF65-F5344CB8AC3E}">
        <p14:creationId xmlns:p14="http://schemas.microsoft.com/office/powerpoint/2010/main" val="928106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u="none" dirty="0" smtClean="0"/>
              <a:t>НАНОК – первые шаги</a:t>
            </a:r>
          </a:p>
          <a:p>
            <a:r>
              <a:rPr lang="ru-RU" u="none" dirty="0" smtClean="0"/>
              <a:t>С момента образования, за 4 месяца, проделана определенная работа:</a:t>
            </a:r>
          </a:p>
          <a:p>
            <a:r>
              <a:rPr lang="ru-RU" u="none" dirty="0" smtClean="0"/>
              <a:t>1. Согласован проект Положения о Консорциуме</a:t>
            </a:r>
          </a:p>
          <a:p>
            <a:pPr marL="0" marR="0" indent="0" algn="l" defTabSz="914400" rtl="0" eaLnBrk="0" fontAlgn="base" latinLnBrk="0" hangingPunct="0">
              <a:lnSpc>
                <a:spcPct val="100000"/>
              </a:lnSpc>
              <a:spcBef>
                <a:spcPct val="30000"/>
              </a:spcBef>
              <a:spcAft>
                <a:spcPct val="0"/>
              </a:spcAft>
              <a:buClrTx/>
              <a:buSzTx/>
              <a:buFontTx/>
              <a:buNone/>
              <a:tabLst/>
              <a:defRPr/>
            </a:pPr>
            <a:r>
              <a:rPr lang="ru-RU" u="none" dirty="0" smtClean="0"/>
              <a:t>2. Намечены основные мероприятия в рамках деятельности Консорциума</a:t>
            </a:r>
          </a:p>
          <a:p>
            <a:pPr marL="0" marR="0" indent="0" algn="l" defTabSz="914400" rtl="0" eaLnBrk="0" fontAlgn="base" latinLnBrk="0" hangingPunct="0">
              <a:lnSpc>
                <a:spcPct val="100000"/>
              </a:lnSpc>
              <a:spcBef>
                <a:spcPct val="30000"/>
              </a:spcBef>
              <a:spcAft>
                <a:spcPct val="0"/>
              </a:spcAft>
              <a:buClrTx/>
              <a:buSzTx/>
              <a:buFontTx/>
              <a:buNone/>
              <a:tabLst/>
              <a:defRPr/>
            </a:pPr>
            <a:r>
              <a:rPr lang="ru-RU" u="none" dirty="0" smtClean="0"/>
              <a:t>3. Первое заседания Совета консорциума состоится в рамках VI Международного Форума «Арктика: настоящее и будущее» в Санкт-Петербурге 5-9 декабря 2016 г.</a:t>
            </a:r>
          </a:p>
          <a:p>
            <a:r>
              <a:rPr lang="ru-RU" u="none" dirty="0" smtClean="0"/>
              <a:t>4. Созданы тематические рабочие группы Консорциума: 1. образовательные  проекты и программы арктической направленности; 2. научные исследования в интересах АЗРФ; 3. информационное сопровождение деятельности консорциума</a:t>
            </a:r>
          </a:p>
          <a:p>
            <a:r>
              <a:rPr lang="ru-RU" u="none" dirty="0" smtClean="0"/>
              <a:t>5. Создан веб-сайт консорциума: http://arctic-union.ru и ведется его наполнение    </a:t>
            </a:r>
          </a:p>
          <a:p>
            <a:r>
              <a:rPr lang="ru-RU" u="none" dirty="0" smtClean="0"/>
              <a:t>6. К работе Консорциума привлекаются новые участники</a:t>
            </a:r>
          </a:p>
          <a:p>
            <a:r>
              <a:rPr lang="ru-RU" u="none" dirty="0" smtClean="0"/>
              <a:t>( Тюменский государственный университет, Санкт-Петербургская Арктическая общественная академия наук, Арктический морской институт имени В.И. Воронина, Институт информатики и математического моделирования технологических процессов Кольского научного центра  Российской академии наук, АНО НИЦ «Полярная инициатива»)</a:t>
            </a:r>
            <a:endParaRPr lang="en-US" u="none" dirty="0" smtClean="0"/>
          </a:p>
          <a:p>
            <a:r>
              <a:rPr lang="ru-RU" u="none" dirty="0" smtClean="0"/>
              <a:t>Объединение усилий участников Консорциума позволит готовить специалистов, необходимых для Арктического региона (в том числе через сетевые образовательные программы), и комплексно развивать научную инфраструктуру для проведения экспедиционных и полевых работ в российской Арктике, усиливая вовлеченность российской фундаментальной науки в решение стратегических задач социально-экономического развития АЗРФ.</a:t>
            </a:r>
          </a:p>
          <a:p>
            <a:endParaRPr lang="ru-RU" u="none" dirty="0" smtClean="0"/>
          </a:p>
        </p:txBody>
      </p:sp>
      <p:sp>
        <p:nvSpPr>
          <p:cNvPr id="4" name="Номер слайда 3"/>
          <p:cNvSpPr>
            <a:spLocks noGrp="1"/>
          </p:cNvSpPr>
          <p:nvPr>
            <p:ph type="sldNum" sz="quarter" idx="10"/>
          </p:nvPr>
        </p:nvSpPr>
        <p:spPr/>
        <p:txBody>
          <a:bodyPr/>
          <a:lstStyle/>
          <a:p>
            <a:pPr>
              <a:defRPr/>
            </a:pPr>
            <a:fld id="{74D4CEF5-C467-4647-BB2D-3D5F2C9BD344}" type="slidenum">
              <a:rPr lang="ru-RU" smtClean="0"/>
              <a:pPr>
                <a:defRPr/>
              </a:pPr>
              <a:t>16</a:t>
            </a:fld>
            <a:endParaRPr lang="ru-RU"/>
          </a:p>
        </p:txBody>
      </p:sp>
    </p:spTree>
    <p:extLst>
      <p:ext uri="{BB962C8B-B14F-4D97-AF65-F5344CB8AC3E}">
        <p14:creationId xmlns:p14="http://schemas.microsoft.com/office/powerpoint/2010/main" val="928106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b-NO" altLang="ru-RU" dirty="0" smtClean="0"/>
          </a:p>
        </p:txBody>
      </p:sp>
      <p:sp>
        <p:nvSpPr>
          <p:cNvPr id="4" name="Номер слайда 3"/>
          <p:cNvSpPr>
            <a:spLocks noGrp="1"/>
          </p:cNvSpPr>
          <p:nvPr>
            <p:ph type="sldNum" sz="quarter" idx="5"/>
          </p:nvPr>
        </p:nvSpPr>
        <p:spPr/>
        <p:txBody>
          <a:bodyPr/>
          <a:lstStyle/>
          <a:p>
            <a:pPr>
              <a:defRPr/>
            </a:pPr>
            <a:fld id="{6DBCFFFA-35D5-44FD-A017-90813EF5876F}" type="slidenum">
              <a:rPr lang="ru-RU" smtClean="0"/>
              <a:pPr>
                <a:defRPr/>
              </a:pPr>
              <a:t>17</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dirty="0" smtClean="0"/>
              <a:t>В последние десятилетия интерес к Арктике заметно вырос во всем мире. Изменение климата и активное таяние льдов, разработка богатейших запасов углеводородного сырья на шельфе и на материке, использование биоресурсов северных морей, увеличение зоны и продолжительность судоходства – все эти темы обращают на Арктику взоры всего человечества.</a:t>
            </a:r>
          </a:p>
          <a:p>
            <a:r>
              <a:rPr lang="ru-RU" altLang="ru-RU" dirty="0" smtClean="0"/>
              <a:t>Неудивительно, что Арктика становится территорией многостороннего межгосударственного сотрудничества. Особая значимость в налаживании эффективного международного взаимодействия в Арктическом регионе отводится университетам, как крупным образовательным, научно-исследовательским  и инновационным центрам. </a:t>
            </a:r>
          </a:p>
          <a:p>
            <a:endParaRPr lang="ru-RU" altLang="ru-RU" dirty="0" smtClean="0"/>
          </a:p>
        </p:txBody>
      </p:sp>
      <p:sp>
        <p:nvSpPr>
          <p:cNvPr id="4" name="Номер слайда 3"/>
          <p:cNvSpPr>
            <a:spLocks noGrp="1"/>
          </p:cNvSpPr>
          <p:nvPr>
            <p:ph type="sldNum" sz="quarter" idx="5"/>
          </p:nvPr>
        </p:nvSpPr>
        <p:spPr/>
        <p:txBody>
          <a:bodyPr/>
          <a:lstStyle/>
          <a:p>
            <a:pPr>
              <a:defRPr/>
            </a:pPr>
            <a:fld id="{E32AFF27-781C-4470-A9E7-3539D348B1B8}" type="slidenum">
              <a:rPr lang="ru-RU" smtClean="0"/>
              <a:pPr>
                <a:defRPr/>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5988" y="742950"/>
            <a:ext cx="4965700" cy="3724275"/>
          </a:xfrm>
        </p:spPr>
      </p:sp>
      <p:sp>
        <p:nvSpPr>
          <p:cNvPr id="3" name="Заметки 2"/>
          <p:cNvSpPr>
            <a:spLocks noGrp="1"/>
          </p:cNvSpPr>
          <p:nvPr>
            <p:ph type="body" idx="1"/>
          </p:nvPr>
        </p:nvSpPr>
        <p:spPr/>
        <p:txBody>
          <a:bodyPr/>
          <a:lstStyle/>
          <a:p>
            <a:r>
              <a:rPr lang="ru-RU" dirty="0" smtClean="0"/>
              <a:t>Высшие учебные заведения играют важную роль в области научных исследований, инноваций и международного сотрудничества в Арктике. Их сотрудничество направлено на решение актуальных вопросов развития данного региона и субарктических территорий, включая рациональное недропользование, охрану окружающей среды, использование альтернативных источников энергии, обеспечение безопасности, повышение качества жизни коренных народов Севера, создание и совершенствование программ подготовки специалистов для работы в Арктике. Сегодня именно вузы становятся площадкой для объединения взаимодействия власти, науки и бизнеса, драйверами развития регионов. </a:t>
            </a:r>
          </a:p>
          <a:p>
            <a:endParaRPr lang="ru-RU" dirty="0" smtClean="0"/>
          </a:p>
          <a:p>
            <a:endParaRPr lang="ru-RU" dirty="0"/>
          </a:p>
        </p:txBody>
      </p:sp>
      <p:sp>
        <p:nvSpPr>
          <p:cNvPr id="4" name="Номер слайда 3"/>
          <p:cNvSpPr>
            <a:spLocks noGrp="1"/>
          </p:cNvSpPr>
          <p:nvPr>
            <p:ph type="sldNum" sz="quarter" idx="10"/>
          </p:nvPr>
        </p:nvSpPr>
        <p:spPr/>
        <p:txBody>
          <a:bodyPr/>
          <a:lstStyle/>
          <a:p>
            <a:fld id="{970BE9EE-7F00-48D9-83B8-CC4F6D649B30}" type="slidenum">
              <a:rPr lang="ru-RU" smtClean="0"/>
              <a:t>3</a:t>
            </a:fld>
            <a:endParaRPr lang="ru-RU" dirty="0"/>
          </a:p>
        </p:txBody>
      </p:sp>
    </p:spTree>
    <p:extLst>
      <p:ext uri="{BB962C8B-B14F-4D97-AF65-F5344CB8AC3E}">
        <p14:creationId xmlns:p14="http://schemas.microsoft.com/office/powerpoint/2010/main" val="57906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Одним из инструментов налаживания эффективного международного сотрудничества в научной сфере в Арктике является международный университетский консорциум «Университет Арктики», созданный по решению Арктического Совета в 2001 году и имеющего статус наблюдателя этой международной организации. Университет Арктики представляет собой международную сеть университетов, колледжей и других высших учебных заведений и организаций, работающих в сфере высшего образования и исследовательской деятельности на Севере.</a:t>
            </a:r>
          </a:p>
          <a:p>
            <a:r>
              <a:rPr lang="ru-RU" dirty="0" smtClean="0"/>
              <a:t>         Комплексное управление университетом  осуществляется  двумя руководящими органами:  Правлением университета (</a:t>
            </a:r>
            <a:r>
              <a:rPr lang="ru-RU" dirty="0" err="1" smtClean="0"/>
              <a:t>UArctic</a:t>
            </a:r>
            <a:r>
              <a:rPr lang="ru-RU" dirty="0" smtClean="0"/>
              <a:t> </a:t>
            </a:r>
            <a:r>
              <a:rPr lang="ru-RU" dirty="0" err="1" smtClean="0"/>
              <a:t>Board</a:t>
            </a:r>
            <a:r>
              <a:rPr lang="ru-RU" dirty="0" smtClean="0"/>
              <a:t> of </a:t>
            </a:r>
            <a:r>
              <a:rPr lang="ru-RU" dirty="0" err="1" smtClean="0"/>
              <a:t>Governors</a:t>
            </a:r>
            <a:r>
              <a:rPr lang="ru-RU" dirty="0" smtClean="0"/>
              <a:t>) и Советом Университета Арктики (</a:t>
            </a:r>
            <a:r>
              <a:rPr lang="ru-RU" dirty="0" err="1" smtClean="0"/>
              <a:t>UArctic</a:t>
            </a:r>
            <a:r>
              <a:rPr lang="ru-RU" dirty="0" smtClean="0"/>
              <a:t> </a:t>
            </a:r>
            <a:r>
              <a:rPr lang="ru-RU" dirty="0" err="1" smtClean="0"/>
              <a:t>Council</a:t>
            </a:r>
            <a:r>
              <a:rPr lang="ru-RU" dirty="0" smtClean="0"/>
              <a:t>), а также высшими должностными лицами – президентом и 6 вице-президентами. САФУ также входит в руководящие органы Университета Арктики. В апреле 2014 года на должность вице-президента Университета Арктики по межрегиональному сотрудничеству была избрана Советник ректора по международному сотрудничеству М.Р. Калинина. Введение должности Вице-Президента, ответственного за сотрудничество регионов циркумполярного Севера, в систему управления Университета Арктики, говорит о значимости вклада российских университетов  в развитие сетевого университета. </a:t>
            </a:r>
          </a:p>
          <a:p>
            <a:r>
              <a:rPr lang="ru-RU" dirty="0" smtClean="0"/>
              <a:t>В данный момент Президентом Университета Арктики является Ларс </a:t>
            </a:r>
            <a:r>
              <a:rPr lang="ru-RU" dirty="0" err="1" smtClean="0"/>
              <a:t>Куллеруд</a:t>
            </a:r>
            <a:r>
              <a:rPr lang="ru-RU" dirty="0" smtClean="0"/>
              <a:t> (Норвегия).</a:t>
            </a:r>
          </a:p>
          <a:p>
            <a:endParaRPr lang="ru-RU" dirty="0"/>
          </a:p>
        </p:txBody>
      </p:sp>
      <p:sp>
        <p:nvSpPr>
          <p:cNvPr id="4" name="Номер слайда 3"/>
          <p:cNvSpPr>
            <a:spLocks noGrp="1"/>
          </p:cNvSpPr>
          <p:nvPr>
            <p:ph type="sldNum" sz="quarter" idx="10"/>
          </p:nvPr>
        </p:nvSpPr>
        <p:spPr/>
        <p:txBody>
          <a:bodyPr/>
          <a:lstStyle/>
          <a:p>
            <a:pPr>
              <a:defRPr/>
            </a:pPr>
            <a:fld id="{512F8D26-371C-423A-8328-6E7870F9F320}" type="slidenum">
              <a:rPr lang="ru-RU" smtClean="0"/>
              <a:pPr>
                <a:defRPr/>
              </a:pPr>
              <a:t>4</a:t>
            </a:fld>
            <a:endParaRPr lang="ru-RU"/>
          </a:p>
        </p:txBody>
      </p:sp>
    </p:spTree>
    <p:extLst>
      <p:ext uri="{BB962C8B-B14F-4D97-AF65-F5344CB8AC3E}">
        <p14:creationId xmlns:p14="http://schemas.microsoft.com/office/powerpoint/2010/main" val="4248483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5988" y="742950"/>
            <a:ext cx="4965700" cy="3724275"/>
          </a:xfrm>
        </p:spPr>
      </p:sp>
      <p:sp>
        <p:nvSpPr>
          <p:cNvPr id="3" name="Заметки 2"/>
          <p:cNvSpPr>
            <a:spLocks noGrp="1"/>
          </p:cNvSpPr>
          <p:nvPr>
            <p:ph type="body" idx="1"/>
          </p:nvPr>
        </p:nvSpPr>
        <p:spPr/>
        <p:txBody>
          <a:bodyPr/>
          <a:lstStyle/>
          <a:p>
            <a:r>
              <a:rPr lang="ru-RU" dirty="0" smtClean="0"/>
              <a:t>В консорциум входят более 170 высших учебных заведений и других организаций из восьми арктических странах (России, Канады, Финляндии, Норвегии, Швеции, Исландии, Дании и США), и ряда неарктических стран Европы и Азии. Россию в составе консорциума представляют 49 организаций в 28 городах и населенных пунктах РФ. Среди них – 5 федеральных университетов, 3 подразделения РАН. Полный список членов Университета и их профили (персональные страницы с основной информацией) доступны по ссылке: http://www.uarctic.org/member-profiles/</a:t>
            </a:r>
          </a:p>
          <a:p>
            <a:r>
              <a:rPr lang="ru-RU" dirty="0" smtClean="0"/>
              <a:t>Административная структура консорциума децентрализована. На данный момент действует 9 офисов Университета Арктики, расположенных в пяти арктических странах (Норвегии, США, Канаде, Финляндии и России), на базе ведущих университетов. На территории России действуют два офиса: Исследовательский офис в Архангельске (Северный (Арктический) федеральный университет) и информационный центр  в Якутске  (Северо-Восточный федеральный университет). Создание административных офисов в российских вузах демонстрирует признание мощного научного потенциала России в сфере арктических исследований.</a:t>
            </a:r>
          </a:p>
        </p:txBody>
      </p:sp>
      <p:sp>
        <p:nvSpPr>
          <p:cNvPr id="4" name="Номер слайда 3"/>
          <p:cNvSpPr>
            <a:spLocks noGrp="1"/>
          </p:cNvSpPr>
          <p:nvPr>
            <p:ph type="sldNum" sz="quarter" idx="10"/>
          </p:nvPr>
        </p:nvSpPr>
        <p:spPr/>
        <p:txBody>
          <a:bodyPr/>
          <a:lstStyle/>
          <a:p>
            <a:fld id="{44414C18-E7C8-4628-8142-A4C9BCBA412C}" type="slidenum">
              <a:rPr lang="ru-RU" smtClean="0"/>
              <a:pPr/>
              <a:t>5</a:t>
            </a:fld>
            <a:endParaRPr lang="ru-RU"/>
          </a:p>
        </p:txBody>
      </p:sp>
    </p:spTree>
    <p:extLst>
      <p:ext uri="{BB962C8B-B14F-4D97-AF65-F5344CB8AC3E}">
        <p14:creationId xmlns:p14="http://schemas.microsoft.com/office/powerpoint/2010/main" val="690545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Тематические сети – одно из важнейших направлений деятельности Университета Арктики. Они представляют собой объединения ученых и специалистов в определенной области науки для совместной исследовательской работы и разработки совместных образовательных программ.  Каждая сеть является международной и включает в себя представителей из основных арктических регионов – России, Северной Европы и Северной Америки. Тематические сети предоставляют своим участникам возможности проведения совместных исследований с использованием лучших практик каждой из сторон, а также совместной подачи заявок на финансирование в различных фондах от лица Университета Арктики. На сегодняшний день функционирует 38 тематических сетей. Полный список тематических сетей можно найти на сайте Университета Арктики: http://ru.uarctic.org/tematicheskie-seti/</a:t>
            </a:r>
            <a:endParaRPr lang="ru-RU" dirty="0"/>
          </a:p>
        </p:txBody>
      </p:sp>
      <p:sp>
        <p:nvSpPr>
          <p:cNvPr id="4" name="Номер слайда 3"/>
          <p:cNvSpPr>
            <a:spLocks noGrp="1"/>
          </p:cNvSpPr>
          <p:nvPr>
            <p:ph type="sldNum" sz="quarter" idx="10"/>
          </p:nvPr>
        </p:nvSpPr>
        <p:spPr/>
        <p:txBody>
          <a:bodyPr/>
          <a:lstStyle/>
          <a:p>
            <a:pPr>
              <a:defRPr/>
            </a:pPr>
            <a:fld id="{512F8D26-371C-423A-8328-6E7870F9F320}" type="slidenum">
              <a:rPr lang="ru-RU" smtClean="0"/>
              <a:pPr>
                <a:defRPr/>
              </a:pPr>
              <a:t>6</a:t>
            </a:fld>
            <a:endParaRPr lang="ru-RU"/>
          </a:p>
        </p:txBody>
      </p:sp>
    </p:spTree>
    <p:extLst>
      <p:ext uri="{BB962C8B-B14F-4D97-AF65-F5344CB8AC3E}">
        <p14:creationId xmlns:p14="http://schemas.microsoft.com/office/powerpoint/2010/main" val="4167709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Идея создания офиса в САФУ впервые была озвучена в Архангельске на совещании Совета Университета Арктики в 2007 году. Инициатива САФУ была поддержана Министерством образования и науки РФ, Министерством иностранных дел РФ, Российской Академией наук, окончательное решение было принято на заседании Правления Университета Арктики в марте 2011 года. Научным руководителем офиса является специальный представитель президента России по международному сотрудничеству в Арктике и Антарктике, герой Советского Союза, Герой России, член-корреспондент РАН Артур Николаевич Чилингаров. Исследовательский офис в САФУ содействует реализации политики Университета Арктики в области арктических исследований, выступает в качестве экспертного центра для российских участников, инициатора совместных проектов, международной площадки для проведения крупных мероприятий по арктической тематике.</a:t>
            </a:r>
            <a:endParaRPr lang="ru-RU" dirty="0"/>
          </a:p>
        </p:txBody>
      </p:sp>
      <p:sp>
        <p:nvSpPr>
          <p:cNvPr id="4" name="Номер слайда 3"/>
          <p:cNvSpPr>
            <a:spLocks noGrp="1"/>
          </p:cNvSpPr>
          <p:nvPr>
            <p:ph type="sldNum" sz="quarter" idx="10"/>
          </p:nvPr>
        </p:nvSpPr>
        <p:spPr/>
        <p:txBody>
          <a:bodyPr/>
          <a:lstStyle/>
          <a:p>
            <a:pPr>
              <a:defRPr/>
            </a:pPr>
            <a:fld id="{512F8D26-371C-423A-8328-6E7870F9F320}" type="slidenum">
              <a:rPr lang="ru-RU" smtClean="0"/>
              <a:pPr>
                <a:defRPr/>
              </a:pPr>
              <a:t>7</a:t>
            </a:fld>
            <a:endParaRPr lang="ru-RU"/>
          </a:p>
        </p:txBody>
      </p:sp>
    </p:spTree>
    <p:extLst>
      <p:ext uri="{BB962C8B-B14F-4D97-AF65-F5344CB8AC3E}">
        <p14:creationId xmlns:p14="http://schemas.microsoft.com/office/powerpoint/2010/main" val="2268547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5988" y="742950"/>
            <a:ext cx="4965700" cy="3724275"/>
          </a:xfrm>
        </p:spPr>
      </p:sp>
      <p:sp>
        <p:nvSpPr>
          <p:cNvPr id="3" name="Заметки 2"/>
          <p:cNvSpPr>
            <a:spLocks noGrp="1"/>
          </p:cNvSpPr>
          <p:nvPr>
            <p:ph type="body" idx="1"/>
          </p:nvPr>
        </p:nvSpPr>
        <p:spPr/>
        <p:txBody>
          <a:bodyPr/>
          <a:lstStyle/>
          <a:p>
            <a:r>
              <a:rPr lang="ru-RU" dirty="0" smtClean="0"/>
              <a:t>Международные проекты, реализуемые </a:t>
            </a:r>
            <a:r>
              <a:rPr lang="ru-RU" dirty="0" err="1" smtClean="0"/>
              <a:t>УАрктики</a:t>
            </a:r>
            <a:r>
              <a:rPr lang="ru-RU" dirty="0" smtClean="0"/>
              <a:t> и его партнерами, охватывают весь циркумполярный регион. Наглядным примером такого масштабного проекта является UCCARP – опрос северных сообществ о приоритетах арктических исследований. Проект был реализован совместно Университетом Арктики, Международным Арктическим Научным Комитетом, Международной Арктической Ассоциацией Социальных Наук.  Результаты опроса были представлены на Международной конференция по планированию арктических исследований (ICARP III) и легли в основу формирования ключевых направлений арктических исследований в ближайшем будущем. Другой опрос - «Удовлетворенность населения Арктики качеством телекоммуникационных услуг», проводился в 8 арктических странах и координировался тематической сетью «Телекоммуникации и сетевые технологии в Арктике», его результаты были представлены на рассмотрение целевой группы Арктического совета по вопросам развития телекоммуникационной инфраструктуры в Арктике (февраль 2016).</a:t>
            </a:r>
          </a:p>
          <a:p>
            <a:r>
              <a:rPr lang="ru-RU" dirty="0" smtClean="0"/>
              <a:t>Университет Арктики является одним из организаторов и участников таких крупных международных мероприятий, как  ежегодная конференция «Арктические рубежи» (</a:t>
            </a:r>
            <a:r>
              <a:rPr lang="ru-RU" dirty="0" err="1" smtClean="0"/>
              <a:t>Arctic</a:t>
            </a:r>
            <a:r>
              <a:rPr lang="ru-RU" dirty="0" smtClean="0"/>
              <a:t> </a:t>
            </a:r>
            <a:r>
              <a:rPr lang="ru-RU" dirty="0" err="1" smtClean="0"/>
              <a:t>Frontiers</a:t>
            </a:r>
            <a:r>
              <a:rPr lang="ru-RU" dirty="0" smtClean="0"/>
              <a:t>), международный Саммит  «</a:t>
            </a:r>
            <a:r>
              <a:rPr lang="ru-RU" dirty="0" err="1" smtClean="0"/>
              <a:t>The</a:t>
            </a:r>
            <a:r>
              <a:rPr lang="ru-RU" dirty="0" smtClean="0"/>
              <a:t> </a:t>
            </a:r>
            <a:r>
              <a:rPr lang="ru-RU" dirty="0" err="1" smtClean="0"/>
              <a:t>Arctic</a:t>
            </a:r>
            <a:r>
              <a:rPr lang="ru-RU" dirty="0" smtClean="0"/>
              <a:t> </a:t>
            </a:r>
            <a:r>
              <a:rPr lang="ru-RU" dirty="0" err="1" smtClean="0"/>
              <a:t>Science</a:t>
            </a:r>
            <a:r>
              <a:rPr lang="ru-RU" dirty="0" smtClean="0"/>
              <a:t> </a:t>
            </a:r>
            <a:r>
              <a:rPr lang="ru-RU" dirty="0" err="1" smtClean="0"/>
              <a:t>Summit</a:t>
            </a:r>
            <a:r>
              <a:rPr lang="ru-RU" dirty="0" smtClean="0"/>
              <a:t> </a:t>
            </a:r>
            <a:r>
              <a:rPr lang="ru-RU" dirty="0" err="1" smtClean="0"/>
              <a:t>Week</a:t>
            </a:r>
            <a:r>
              <a:rPr lang="ru-RU" dirty="0" smtClean="0"/>
              <a:t>» (ASSW), Международный Симпозиум по арктическим исследованиям (ISAR-4) и Третья международная конференция по планированию арктических исследований (ICARP III). Эти мероприятия играют ключевую роль в продвижении и планировании исследований в Арктике, а также способствуют развитию международного сотрудничества.     </a:t>
            </a:r>
          </a:p>
          <a:p>
            <a:endParaRPr lang="ru-RU" dirty="0" smtClean="0"/>
          </a:p>
          <a:p>
            <a:endParaRPr lang="ru-RU" dirty="0" smtClean="0"/>
          </a:p>
          <a:p>
            <a:endParaRPr lang="ru-RU"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44414C18-E7C8-4628-8142-A4C9BCBA412C}" type="slidenum">
              <a:rPr lang="ru-RU" smtClean="0">
                <a:solidFill>
                  <a:prstClr val="black"/>
                </a:solidFill>
              </a:rPr>
              <a:pPr/>
              <a:t>8</a:t>
            </a:fld>
            <a:endParaRPr lang="ru-RU">
              <a:solidFill>
                <a:prstClr val="black"/>
              </a:solidFill>
            </a:endParaRPr>
          </a:p>
        </p:txBody>
      </p:sp>
    </p:spTree>
    <p:extLst>
      <p:ext uri="{BB962C8B-B14F-4D97-AF65-F5344CB8AC3E}">
        <p14:creationId xmlns:p14="http://schemas.microsoft.com/office/powerpoint/2010/main" val="978583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Не мене важной инициативой является создание и развитие каталога образовательных программ и каталога исследовательской инфраструктуры. Обе базы данных работают по принципу поисковой системы и содержат информацию об образовательных курсах и программах, реализуемых университетами – участниками консорциума, а также о центрах, лабораториях, станциях, библиотеках, расположенных на базе организаций-участников Университета Арктики и открытых для всех заинтересованных лиц. Каждая единица каталога содержит общие данные о ее деятельности, карту с местоположением объекта и контактную информацию. Каталоги способствуют решению задач развития научно-исследовательского сотрудничества вузов, развития мобильности ученых и экспорта образовательных услуг российских вузов на мировом рынке.</a:t>
            </a:r>
          </a:p>
          <a:p>
            <a:r>
              <a:rPr lang="ru-RU" dirty="0" err="1" smtClean="0"/>
              <a:t>УАрктики</a:t>
            </a:r>
            <a:r>
              <a:rPr lang="ru-RU" dirty="0" smtClean="0"/>
              <a:t> реализует международные образовательные программы, реализуемые ведущими вузами. В первую очередь следует упомянуть  программу «Бакалавр циркумполярных наук» (</a:t>
            </a:r>
            <a:r>
              <a:rPr lang="ru-RU" dirty="0" err="1" smtClean="0"/>
              <a:t>Bachelor</a:t>
            </a:r>
            <a:r>
              <a:rPr lang="ru-RU" dirty="0" smtClean="0"/>
              <a:t> of </a:t>
            </a:r>
            <a:r>
              <a:rPr lang="ru-RU" dirty="0" err="1" smtClean="0"/>
              <a:t>Circumpolar</a:t>
            </a:r>
            <a:r>
              <a:rPr lang="ru-RU" dirty="0" smtClean="0"/>
              <a:t> </a:t>
            </a:r>
            <a:r>
              <a:rPr lang="ru-RU" dirty="0" err="1" smtClean="0"/>
              <a:t>Studies</a:t>
            </a:r>
            <a:r>
              <a:rPr lang="ru-RU" dirty="0" smtClean="0"/>
              <a:t>, BCS). Участие в данной программе позволяет студентам изучать современные междисциплинарные проблемы всего приполярного региона, окружающую среду и ресурсы, историю и политику, народы и культуры Крайнего Севера.      </a:t>
            </a:r>
          </a:p>
          <a:p>
            <a:endParaRPr lang="ru-RU" dirty="0"/>
          </a:p>
        </p:txBody>
      </p:sp>
      <p:sp>
        <p:nvSpPr>
          <p:cNvPr id="4" name="Номер слайда 3"/>
          <p:cNvSpPr>
            <a:spLocks noGrp="1"/>
          </p:cNvSpPr>
          <p:nvPr>
            <p:ph type="sldNum" sz="quarter" idx="10"/>
          </p:nvPr>
        </p:nvSpPr>
        <p:spPr/>
        <p:txBody>
          <a:bodyPr/>
          <a:lstStyle/>
          <a:p>
            <a:pPr>
              <a:defRPr/>
            </a:pPr>
            <a:fld id="{512F8D26-371C-423A-8328-6E7870F9F320}" type="slidenum">
              <a:rPr lang="ru-RU" smtClean="0"/>
              <a:pPr>
                <a:defRPr/>
              </a:pPr>
              <a:t>9</a:t>
            </a:fld>
            <a:endParaRPr lang="ru-RU"/>
          </a:p>
        </p:txBody>
      </p:sp>
    </p:spTree>
    <p:extLst>
      <p:ext uri="{BB962C8B-B14F-4D97-AF65-F5344CB8AC3E}">
        <p14:creationId xmlns:p14="http://schemas.microsoft.com/office/powerpoint/2010/main" val="2260394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Tree>
    <p:extLst>
      <p:ext uri="{BB962C8B-B14F-4D97-AF65-F5344CB8AC3E}">
        <p14:creationId xmlns:p14="http://schemas.microsoft.com/office/powerpoint/2010/main" val="705358056"/>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1825625"/>
            <a:ext cx="7886700" cy="4351338"/>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72422160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1825625"/>
            <a:ext cx="1971675" cy="43513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1825625"/>
            <a:ext cx="5762625" cy="4351338"/>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161016838"/>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Титульный слайд">
    <p:spTree>
      <p:nvGrpSpPr>
        <p:cNvPr id="1" name=""/>
        <p:cNvGrpSpPr/>
        <p:nvPr/>
      </p:nvGrpSpPr>
      <p:grpSpPr>
        <a:xfrm>
          <a:off x="0" y="0"/>
          <a:ext cx="0" cy="0"/>
          <a:chOff x="0" y="0"/>
          <a:chExt cx="0" cy="0"/>
        </a:xfrm>
      </p:grpSpPr>
      <p:pic>
        <p:nvPicPr>
          <p:cNvPr id="2" name="Содержимое 3" descr="Презентация_фон-0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5400"/>
            <a:ext cx="9148763"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263380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5880" y="188640"/>
            <a:ext cx="7086600" cy="762000"/>
          </a:xfrm>
        </p:spPr>
        <p:txBody>
          <a:bodyPr/>
          <a:lstStyle>
            <a:lvl1pPr algn="r">
              <a:defRPr>
                <a:solidFill>
                  <a:schemeClr val="bg2">
                    <a:lumMod val="10000"/>
                  </a:schemeClr>
                </a:solidFill>
                <a:latin typeface="+mn-lt"/>
              </a:defRPr>
            </a:lvl1pPr>
          </a:lstStyle>
          <a:p>
            <a:r>
              <a:rPr lang="ru-RU" dirty="0" smtClean="0"/>
              <a:t>Образец заголовка</a:t>
            </a:r>
            <a:endParaRPr lang="ru-RU" dirty="0"/>
          </a:p>
        </p:txBody>
      </p:sp>
      <p:sp>
        <p:nvSpPr>
          <p:cNvPr id="3" name="Объект 2"/>
          <p:cNvSpPr>
            <a:spLocks noGrp="1"/>
          </p:cNvSpPr>
          <p:nvPr>
            <p:ph idx="1"/>
          </p:nvPr>
        </p:nvSpPr>
        <p:spPr>
          <a:xfrm>
            <a:off x="457200" y="1752600"/>
            <a:ext cx="8229600" cy="43735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Прямоугольник 3"/>
          <p:cNvSpPr/>
          <p:nvPr userDrawn="1"/>
        </p:nvSpPr>
        <p:spPr bwMode="auto">
          <a:xfrm>
            <a:off x="1" y="6309320"/>
            <a:ext cx="9144000" cy="558205"/>
          </a:xfrm>
          <a:prstGeom prst="rect">
            <a:avLst/>
          </a:prstGeom>
          <a:solidFill>
            <a:srgbClr val="FFFFFF"/>
          </a:solidFill>
          <a:ln w="12700" cap="flat" cmpd="sng" algn="ctr">
            <a:noFill/>
            <a:prstDash val="solid"/>
            <a:miter lim="0"/>
            <a:headEnd type="none" w="med" len="med"/>
            <a:tailEnd type="none" w="med" len="med"/>
          </a:ln>
          <a:effectLst>
            <a:outerShdw blurRad="38100" dist="23000" dir="5400000" algn="ctr" rotWithShape="0">
              <a:srgbClr val="000000">
                <a:alpha val="34998"/>
              </a:srgbClr>
            </a:outerShdw>
          </a:effectLst>
        </p:spPr>
        <p:txBody>
          <a:bodyPr lIns="50800" tIns="50800" rIns="50800" bIns="50800" anchor="ctr"/>
          <a:lstStyle/>
          <a:p>
            <a:pPr marL="228600" defTabSz="457200" hangingPunct="0">
              <a:defRPr/>
            </a:pPr>
            <a:endParaRPr lang="ru-RU" sz="1200">
              <a:solidFill>
                <a:srgbClr val="000000"/>
              </a:solidFill>
              <a:latin typeface="Helvetica" panose="020B0604020202020204" pitchFamily="34" charset="0"/>
              <a:sym typeface="Helvetica" panose="020B0604020202020204" pitchFamily="34" charset="0"/>
            </a:endParaRPr>
          </a:p>
        </p:txBody>
      </p:sp>
    </p:spTree>
    <p:extLst>
      <p:ext uri="{BB962C8B-B14F-4D97-AF65-F5344CB8AC3E}">
        <p14:creationId xmlns:p14="http://schemas.microsoft.com/office/powerpoint/2010/main" val="4064161790"/>
      </p:ext>
    </p:extLst>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Tree>
    <p:extLst>
      <p:ext uri="{BB962C8B-B14F-4D97-AF65-F5344CB8AC3E}">
        <p14:creationId xmlns:p14="http://schemas.microsoft.com/office/powerpoint/2010/main" val="3856795494"/>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a:xfrm>
            <a:off x="628650" y="1825625"/>
            <a:ext cx="7886700" cy="4351338"/>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781399718"/>
      </p:ext>
    </p:extLst>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Tree>
    <p:extLst>
      <p:ext uri="{BB962C8B-B14F-4D97-AF65-F5344CB8AC3E}">
        <p14:creationId xmlns:p14="http://schemas.microsoft.com/office/powerpoint/2010/main" val="3621137280"/>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67150" cy="4351338"/>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825625"/>
            <a:ext cx="3867150" cy="4351338"/>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858428884"/>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142710571"/>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83670609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a:xfrm>
            <a:off x="628650" y="1124745"/>
            <a:ext cx="7886700" cy="5052218"/>
          </a:xfrm>
          <a:prstGeom prst="rect">
            <a:avLst/>
          </a:prstGeom>
        </p:spPr>
        <p:txBody>
          <a:bodyPr/>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2441304901"/>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856414666"/>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7946922"/>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Tree>
    <p:extLst>
      <p:ext uri="{BB962C8B-B14F-4D97-AF65-F5344CB8AC3E}">
        <p14:creationId xmlns:p14="http://schemas.microsoft.com/office/powerpoint/2010/main" val="572999236"/>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sym typeface="Helvetica" panose="020B0604020202020204" pitchFamily="34" charset="0"/>
              </a:rPr>
              <a:t>Вставка рисунка</a:t>
            </a:r>
            <a:endParaRPr lang="ru-RU" noProof="0">
              <a:sym typeface="Helvetica" panose="020B0604020202020204" pitchFamily="34" charset="0"/>
            </a:endParaRPr>
          </a:p>
        </p:txBody>
      </p:sp>
      <p:sp>
        <p:nvSpPr>
          <p:cNvPr id="4" name="Текст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Tree>
    <p:extLst>
      <p:ext uri="{BB962C8B-B14F-4D97-AF65-F5344CB8AC3E}">
        <p14:creationId xmlns:p14="http://schemas.microsoft.com/office/powerpoint/2010/main" val="2571117929"/>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1825625"/>
            <a:ext cx="7886700" cy="4351338"/>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932060517"/>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2075"/>
            <a:ext cx="2057400" cy="60848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92075"/>
            <a:ext cx="6019800" cy="6084888"/>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139959090"/>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pic>
        <p:nvPicPr>
          <p:cNvPr id="2" name="Содержимое 3" descr="Презентация_фон-02.jpg"/>
          <p:cNvPicPr>
            <a:picLocks noChangeAspect="1"/>
          </p:cNvPicPr>
          <p:nvPr userDrawn="1"/>
        </p:nvPicPr>
        <p:blipFill rotWithShape="1">
          <a:blip r:embed="rId2">
            <a:extLst>
              <a:ext uri="{28A0092B-C50C-407E-A947-70E740481C1C}">
                <a14:useLocalDpi xmlns:a14="http://schemas.microsoft.com/office/drawing/2010/main" val="0"/>
              </a:ext>
            </a:extLst>
          </a:blip>
          <a:srcRect b="9028"/>
          <a:stretch/>
        </p:blipFill>
        <p:spPr bwMode="auto">
          <a:xfrm>
            <a:off x="0" y="25400"/>
            <a:ext cx="9148763" cy="621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566078"/>
      </p:ext>
    </p:extLst>
  </p:cSld>
  <p:clrMapOvr>
    <a:masterClrMapping/>
  </p:clrMapOvr>
  <p:transition spd="med">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D75A72DF-C560-4E8F-964F-1613A3CE4962}" type="datetimeFigureOut">
              <a:rPr lang="ru-RU"/>
              <a:pPr>
                <a:defRPr/>
              </a:pPr>
              <a:t>04.10.2016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F78067B-92E3-435D-9744-0BAD4CFB61F2}" type="slidenum">
              <a:rPr lang="ru-RU"/>
              <a:pPr>
                <a:defRPr/>
              </a:pPr>
              <a:t>‹#›</a:t>
            </a:fld>
            <a:endParaRPr lang="ru-RU"/>
          </a:p>
        </p:txBody>
      </p:sp>
    </p:spTree>
    <p:extLst>
      <p:ext uri="{BB962C8B-B14F-4D97-AF65-F5344CB8AC3E}">
        <p14:creationId xmlns:p14="http://schemas.microsoft.com/office/powerpoint/2010/main" val="3662630593"/>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CE83D56-E1D3-41D7-9E18-DB662B065EEC}" type="datetimeFigureOut">
              <a:rPr lang="ru-RU"/>
              <a:pPr>
                <a:defRPr/>
              </a:pPr>
              <a:t>04.10.2016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AF5C35D-0AF3-4375-823A-AEC6EA9E35A8}" type="slidenum">
              <a:rPr lang="ru-RU"/>
              <a:pPr>
                <a:defRPr/>
              </a:pPr>
              <a:t>‹#›</a:t>
            </a:fld>
            <a:endParaRPr lang="ru-RU"/>
          </a:p>
        </p:txBody>
      </p:sp>
    </p:spTree>
    <p:extLst>
      <p:ext uri="{BB962C8B-B14F-4D97-AF65-F5344CB8AC3E}">
        <p14:creationId xmlns:p14="http://schemas.microsoft.com/office/powerpoint/2010/main" val="2668733968"/>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F617B2D-EA72-4BF3-BD26-26B30763AFA8}" type="datetimeFigureOut">
              <a:rPr lang="ru-RU"/>
              <a:pPr>
                <a:defRPr/>
              </a:pPr>
              <a:t>04.10.2016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FAFEEC2-4553-4AC2-8087-6CDBC1673840}" type="slidenum">
              <a:rPr lang="ru-RU"/>
              <a:pPr>
                <a:defRPr/>
              </a:pPr>
              <a:t>‹#›</a:t>
            </a:fld>
            <a:endParaRPr lang="ru-RU"/>
          </a:p>
        </p:txBody>
      </p:sp>
    </p:spTree>
    <p:extLst>
      <p:ext uri="{BB962C8B-B14F-4D97-AF65-F5344CB8AC3E}">
        <p14:creationId xmlns:p14="http://schemas.microsoft.com/office/powerpoint/2010/main" val="336994783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Tree>
    <p:extLst>
      <p:ext uri="{BB962C8B-B14F-4D97-AF65-F5344CB8AC3E}">
        <p14:creationId xmlns:p14="http://schemas.microsoft.com/office/powerpoint/2010/main" val="1025697748"/>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8B55676E-76F5-48B3-9518-B89369A6E4EC}" type="datetimeFigureOut">
              <a:rPr lang="ru-RU"/>
              <a:pPr>
                <a:defRPr/>
              </a:pPr>
              <a:t>04.10.2016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EA0892B-C1EB-473F-BBA8-BCBA39CD5631}" type="slidenum">
              <a:rPr lang="ru-RU"/>
              <a:pPr>
                <a:defRPr/>
              </a:pPr>
              <a:t>‹#›</a:t>
            </a:fld>
            <a:endParaRPr lang="ru-RU"/>
          </a:p>
        </p:txBody>
      </p:sp>
    </p:spTree>
    <p:extLst>
      <p:ext uri="{BB962C8B-B14F-4D97-AF65-F5344CB8AC3E}">
        <p14:creationId xmlns:p14="http://schemas.microsoft.com/office/powerpoint/2010/main" val="2120643343"/>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A5A9FBD-B1B8-4A00-9306-4C21499CDF3D}" type="datetimeFigureOut">
              <a:rPr lang="ru-RU"/>
              <a:pPr>
                <a:defRPr/>
              </a:pPr>
              <a:t>04.10.2016</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FB6D974-FEF5-4F66-B167-10F86CED98C4}" type="slidenum">
              <a:rPr lang="ru-RU"/>
              <a:pPr>
                <a:defRPr/>
              </a:pPr>
              <a:t>‹#›</a:t>
            </a:fld>
            <a:endParaRPr lang="ru-RU"/>
          </a:p>
        </p:txBody>
      </p:sp>
    </p:spTree>
    <p:extLst>
      <p:ext uri="{BB962C8B-B14F-4D97-AF65-F5344CB8AC3E}">
        <p14:creationId xmlns:p14="http://schemas.microsoft.com/office/powerpoint/2010/main" val="2616140704"/>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7BD4464-6C86-4ED4-912F-0DA354961284}" type="datetimeFigureOut">
              <a:rPr lang="ru-RU"/>
              <a:pPr>
                <a:defRPr/>
              </a:pPr>
              <a:t>04.10.2016</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1C5306B2-166F-4F95-B145-5660B9B1BF23}" type="slidenum">
              <a:rPr lang="ru-RU"/>
              <a:pPr>
                <a:defRPr/>
              </a:pPr>
              <a:t>‹#›</a:t>
            </a:fld>
            <a:endParaRPr lang="ru-RU"/>
          </a:p>
        </p:txBody>
      </p:sp>
    </p:spTree>
    <p:extLst>
      <p:ext uri="{BB962C8B-B14F-4D97-AF65-F5344CB8AC3E}">
        <p14:creationId xmlns:p14="http://schemas.microsoft.com/office/powerpoint/2010/main" val="2790774390"/>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410ABE3-C789-4B52-8EF0-221060216213}" type="datetimeFigureOut">
              <a:rPr lang="ru-RU"/>
              <a:pPr>
                <a:defRPr/>
              </a:pPr>
              <a:t>04.10.2016</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FC023CA1-0FA8-4B61-892F-0D024EB26D79}" type="slidenum">
              <a:rPr lang="ru-RU"/>
              <a:pPr>
                <a:defRPr/>
              </a:pPr>
              <a:t>‹#›</a:t>
            </a:fld>
            <a:endParaRPr lang="ru-RU"/>
          </a:p>
        </p:txBody>
      </p:sp>
    </p:spTree>
    <p:extLst>
      <p:ext uri="{BB962C8B-B14F-4D97-AF65-F5344CB8AC3E}">
        <p14:creationId xmlns:p14="http://schemas.microsoft.com/office/powerpoint/2010/main" val="1355885231"/>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58BBBFA-25C4-4B33-9FEC-36EB21E07FE0}" type="datetimeFigureOut">
              <a:rPr lang="ru-RU"/>
              <a:pPr>
                <a:defRPr/>
              </a:pPr>
              <a:t>04.10.2016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19CF827-F8E0-4E45-AA96-CCA9EAFE98CC}" type="slidenum">
              <a:rPr lang="ru-RU"/>
              <a:pPr>
                <a:defRPr/>
              </a:pPr>
              <a:t>‹#›</a:t>
            </a:fld>
            <a:endParaRPr lang="ru-RU"/>
          </a:p>
        </p:txBody>
      </p:sp>
    </p:spTree>
    <p:extLst>
      <p:ext uri="{BB962C8B-B14F-4D97-AF65-F5344CB8AC3E}">
        <p14:creationId xmlns:p14="http://schemas.microsoft.com/office/powerpoint/2010/main" val="4189917601"/>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D7308F8-8663-409E-9F33-AB9CCE9110E7}" type="datetimeFigureOut">
              <a:rPr lang="ru-RU"/>
              <a:pPr>
                <a:defRPr/>
              </a:pPr>
              <a:t>04.10.2016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9031495-9A4B-400E-9910-772FFD859AF8}" type="slidenum">
              <a:rPr lang="ru-RU"/>
              <a:pPr>
                <a:defRPr/>
              </a:pPr>
              <a:t>‹#›</a:t>
            </a:fld>
            <a:endParaRPr lang="ru-RU"/>
          </a:p>
        </p:txBody>
      </p:sp>
    </p:spTree>
    <p:extLst>
      <p:ext uri="{BB962C8B-B14F-4D97-AF65-F5344CB8AC3E}">
        <p14:creationId xmlns:p14="http://schemas.microsoft.com/office/powerpoint/2010/main" val="2648191939"/>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BE734B5-2CB9-4F3A-B739-1B85828E0A8A}" type="datetimeFigureOut">
              <a:rPr lang="ru-RU"/>
              <a:pPr>
                <a:defRPr/>
              </a:pPr>
              <a:t>04.10.2016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0FEE4CA-F26C-4B0F-948E-A5C030FF856A}" type="slidenum">
              <a:rPr lang="ru-RU"/>
              <a:pPr>
                <a:defRPr/>
              </a:pPr>
              <a:t>‹#›</a:t>
            </a:fld>
            <a:endParaRPr lang="ru-RU"/>
          </a:p>
        </p:txBody>
      </p:sp>
    </p:spTree>
    <p:extLst>
      <p:ext uri="{BB962C8B-B14F-4D97-AF65-F5344CB8AC3E}">
        <p14:creationId xmlns:p14="http://schemas.microsoft.com/office/powerpoint/2010/main" val="3885880315"/>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9F49EAC-086E-4C12-93A5-AC852CF4C5D2}" type="datetimeFigureOut">
              <a:rPr lang="ru-RU"/>
              <a:pPr>
                <a:defRPr/>
              </a:pPr>
              <a:t>04.10.2016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825541B-CB2D-4464-A197-0D1823D18BE9}" type="slidenum">
              <a:rPr lang="ru-RU"/>
              <a:pPr>
                <a:defRPr/>
              </a:pPr>
              <a:t>‹#›</a:t>
            </a:fld>
            <a:endParaRPr lang="ru-RU"/>
          </a:p>
        </p:txBody>
      </p:sp>
    </p:spTree>
    <p:extLst>
      <p:ext uri="{BB962C8B-B14F-4D97-AF65-F5344CB8AC3E}">
        <p14:creationId xmlns:p14="http://schemas.microsoft.com/office/powerpoint/2010/main" val="259142404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67150" cy="4351338"/>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825625"/>
            <a:ext cx="3867150" cy="4351338"/>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101324646"/>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35556509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96423596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18436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Tree>
    <p:extLst>
      <p:ext uri="{BB962C8B-B14F-4D97-AF65-F5344CB8AC3E}">
        <p14:creationId xmlns:p14="http://schemas.microsoft.com/office/powerpoint/2010/main" val="378917230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sym typeface="Helvetica" panose="020B0604020202020204" pitchFamily="34" charset="0"/>
              </a:rPr>
              <a:t>Вставка рисунка</a:t>
            </a:r>
            <a:endParaRPr lang="ru-RU" noProof="0">
              <a:sym typeface="Helvetica" panose="020B0604020202020204" pitchFamily="34" charset="0"/>
            </a:endParaRPr>
          </a:p>
        </p:txBody>
      </p:sp>
      <p:sp>
        <p:nvSpPr>
          <p:cNvPr id="4" name="Текст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Tree>
    <p:extLst>
      <p:ext uri="{BB962C8B-B14F-4D97-AF65-F5344CB8AC3E}">
        <p14:creationId xmlns:p14="http://schemas.microsoft.com/office/powerpoint/2010/main" val="95349590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685800" y="1844675"/>
            <a:ext cx="77724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ru-RU" altLang="ru-RU" smtClean="0">
                <a:sym typeface="Helvetica" pitchFamily="34" charset="0"/>
              </a:rPr>
              <a:t>Образец заголовка</a:t>
            </a:r>
          </a:p>
        </p:txBody>
      </p:sp>
      <p:sp>
        <p:nvSpPr>
          <p:cNvPr id="3" name="AutoShape 1"/>
          <p:cNvSpPr>
            <a:spLocks/>
          </p:cNvSpPr>
          <p:nvPr/>
        </p:nvSpPr>
        <p:spPr bwMode="auto">
          <a:xfrm>
            <a:off x="-4763" y="0"/>
            <a:ext cx="9144001" cy="641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3A7CCA"/>
              </a:gs>
              <a:gs pos="20000">
                <a:srgbClr val="3C7BC7"/>
              </a:gs>
              <a:gs pos="100000">
                <a:srgbClr val="2E5E97"/>
              </a:gs>
            </a:gsLst>
            <a:lin ang="5400000"/>
          </a:gradFill>
          <a:ln w="9525" cap="flat" cmpd="sng">
            <a:solidFill>
              <a:srgbClr val="4A7EBB"/>
            </a:solidFill>
            <a:prstDash val="solid"/>
            <a:round/>
            <a:headEnd/>
            <a:tailEnd/>
          </a:ln>
          <a:effectLst>
            <a:outerShdw blurRad="38100" dist="23000" dir="5400000" algn="ctr" rotWithShape="0">
              <a:srgbClr val="000000">
                <a:alpha val="34998"/>
              </a:srgbClr>
            </a:outerShdw>
          </a:effectLst>
        </p:spPr>
        <p:txBody>
          <a:bodyPr lIns="0" tIns="0" rIns="0" bIns="0" anchor="ctr"/>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ctr">
              <a:defRPr/>
            </a:pPr>
            <a:endParaRPr lang="ru-RU" sz="1800">
              <a:solidFill>
                <a:srgbClr val="FFFFFF"/>
              </a:solidFill>
              <a:latin typeface="Arial" panose="020B0604020202020204" pitchFamily="34" charset="0"/>
              <a:cs typeface="Arial" panose="020B0604020202020204" pitchFamily="34" charset="0"/>
            </a:endParaRPr>
          </a:p>
        </p:txBody>
      </p:sp>
      <p:pic>
        <p:nvPicPr>
          <p:cNvPr id="1028" name="Picture 2" descr="image1.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41288" y="0"/>
            <a:ext cx="5778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1"/>
          <p:cNvSpPr>
            <a:spLocks/>
          </p:cNvSpPr>
          <p:nvPr/>
        </p:nvSpPr>
        <p:spPr bwMode="auto">
          <a:xfrm>
            <a:off x="-4763" y="6629400"/>
            <a:ext cx="9144001" cy="21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3A7CCA"/>
              </a:gs>
              <a:gs pos="20000">
                <a:srgbClr val="3C7BC7"/>
              </a:gs>
              <a:gs pos="100000">
                <a:srgbClr val="2E5E97"/>
              </a:gs>
            </a:gsLst>
            <a:lin ang="5400000"/>
          </a:gradFill>
          <a:ln w="9525" cap="flat" cmpd="sng">
            <a:solidFill>
              <a:srgbClr val="4A7EBB"/>
            </a:solidFill>
            <a:prstDash val="solid"/>
            <a:round/>
            <a:headEnd/>
            <a:tailEnd/>
          </a:ln>
          <a:effectLst>
            <a:outerShdw blurRad="38100" dist="23000" dir="5400000" algn="ctr" rotWithShape="0">
              <a:srgbClr val="000000">
                <a:alpha val="34998"/>
              </a:srgbClr>
            </a:outerShdw>
          </a:effectLst>
        </p:spPr>
        <p:txBody>
          <a:bodyPr lIns="0" tIns="0" rIns="0" bIns="0" anchor="ctr"/>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ctr">
              <a:defRPr/>
            </a:pPr>
            <a:endParaRPr lang="ru-RU" sz="1800">
              <a:solidFill>
                <a:srgbClr val="FFFFFF"/>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210" r:id="rId12"/>
    <p:sldLayoutId id="2147484176" r:id="rId13"/>
  </p:sldLayoutIdLst>
  <p:transition spd="med">
    <p:fade/>
  </p:transition>
  <p:timing>
    <p:tnLst>
      <p:par>
        <p:cTn id="1" dur="indefinite" restart="never" nodeType="tmRoot"/>
      </p:par>
    </p:tnLst>
  </p:timing>
  <p:hf hdr="0" ftr="0" dt="0"/>
  <p:txStyles>
    <p:titleStyle>
      <a:lvl1pPr algn="l" defTabSz="457200" rtl="0" eaLnBrk="0" fontAlgn="base" hangingPunct="0">
        <a:spcBef>
          <a:spcPct val="0"/>
        </a:spcBef>
        <a:spcAft>
          <a:spcPct val="0"/>
        </a:spcAft>
        <a:defRPr sz="1200" kern="1200">
          <a:solidFill>
            <a:srgbClr val="000000"/>
          </a:solidFill>
          <a:latin typeface="+mj-lt"/>
          <a:ea typeface="+mj-ea"/>
          <a:cs typeface="+mj-cs"/>
          <a:sym typeface="Helvetica" pitchFamily="34" charset="0"/>
        </a:defRPr>
      </a:lvl1pPr>
      <a:lvl2pPr algn="l" defTabSz="457200" rtl="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itchFamily="34" charset="0"/>
        </a:defRPr>
      </a:lvl2pPr>
      <a:lvl3pPr algn="l" defTabSz="457200" rtl="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itchFamily="34" charset="0"/>
        </a:defRPr>
      </a:lvl3pPr>
      <a:lvl4pPr algn="l" defTabSz="457200" rtl="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itchFamily="34" charset="0"/>
        </a:defRPr>
      </a:lvl4pPr>
      <a:lvl5pPr algn="l" defTabSz="457200" rtl="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itchFamily="34" charset="0"/>
        </a:defRPr>
      </a:lvl5pPr>
      <a:lvl6pPr marL="457200" algn="l" defTabSz="457200" rtl="0" eaLnBrk="1" fontAlgn="base" hangingPunct="1">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914400" algn="l" defTabSz="457200" rtl="0" eaLnBrk="1" fontAlgn="base" hangingPunct="1">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1371600" algn="l" defTabSz="457200" rtl="0" eaLnBrk="1" fontAlgn="base" hangingPunct="1">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1828800" algn="l" defTabSz="457200" rtl="0" eaLnBrk="1" fontAlgn="base" hangingPunct="1">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p:titleStyle>
    <p:bodyStyle>
      <a:lvl1pPr algn="ctr" rtl="0" eaLnBrk="0" fontAlgn="base" hangingPunct="0">
        <a:spcBef>
          <a:spcPct val="0"/>
        </a:spcBef>
        <a:spcAft>
          <a:spcPct val="0"/>
        </a:spcAft>
        <a:defRPr kern="1200">
          <a:solidFill>
            <a:srgbClr val="FFFFFF"/>
          </a:solidFill>
          <a:latin typeface="+mn-lt"/>
          <a:ea typeface="+mn-ea"/>
          <a:cs typeface="+mn-cs"/>
          <a:sym typeface="Helvetica" pitchFamily="34" charset="0"/>
        </a:defRPr>
      </a:lvl1pPr>
      <a:lvl2pPr marL="228600" algn="ctr" rtl="0" eaLnBrk="0" fontAlgn="base" hangingPunct="0">
        <a:spcBef>
          <a:spcPct val="0"/>
        </a:spcBef>
        <a:spcAft>
          <a:spcPct val="0"/>
        </a:spcAft>
        <a:defRPr kern="1200">
          <a:solidFill>
            <a:srgbClr val="FFFFFF"/>
          </a:solidFill>
          <a:latin typeface="+mn-lt"/>
          <a:ea typeface="+mn-ea"/>
          <a:cs typeface="+mn-cs"/>
          <a:sym typeface="Helvetica" pitchFamily="34" charset="0"/>
        </a:defRPr>
      </a:lvl2pPr>
      <a:lvl3pPr marL="457200" algn="ctr" rtl="0" eaLnBrk="0" fontAlgn="base" hangingPunct="0">
        <a:spcBef>
          <a:spcPct val="0"/>
        </a:spcBef>
        <a:spcAft>
          <a:spcPct val="0"/>
        </a:spcAft>
        <a:defRPr kern="1200">
          <a:solidFill>
            <a:srgbClr val="FFFFFF"/>
          </a:solidFill>
          <a:latin typeface="+mn-lt"/>
          <a:ea typeface="+mn-ea"/>
          <a:cs typeface="+mn-cs"/>
          <a:sym typeface="Helvetica" pitchFamily="34" charset="0"/>
        </a:defRPr>
      </a:lvl3pPr>
      <a:lvl4pPr marL="685800" algn="ctr" rtl="0" eaLnBrk="0" fontAlgn="base" hangingPunct="0">
        <a:spcBef>
          <a:spcPct val="0"/>
        </a:spcBef>
        <a:spcAft>
          <a:spcPct val="0"/>
        </a:spcAft>
        <a:defRPr kern="1200">
          <a:solidFill>
            <a:srgbClr val="FFFFFF"/>
          </a:solidFill>
          <a:latin typeface="+mn-lt"/>
          <a:ea typeface="+mn-ea"/>
          <a:cs typeface="+mn-cs"/>
          <a:sym typeface="Helvetica" pitchFamily="34" charset="0"/>
        </a:defRPr>
      </a:lvl4pPr>
      <a:lvl5pPr marL="914400" algn="ctr" rtl="0" eaLnBrk="0" fontAlgn="base" hangingPunct="0">
        <a:spcBef>
          <a:spcPct val="0"/>
        </a:spcBef>
        <a:spcAft>
          <a:spcPct val="0"/>
        </a:spcAft>
        <a:defRPr kern="1200">
          <a:solidFill>
            <a:srgbClr val="FFFFFF"/>
          </a:solidFill>
          <a:latin typeface="+mn-lt"/>
          <a:ea typeface="+mn-ea"/>
          <a:cs typeface="+mn-cs"/>
          <a:sym typeface="Helvetica"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p:cNvSpPr>
          <p:nvPr>
            <p:ph type="title"/>
          </p:nvPr>
        </p:nvSpPr>
        <p:spPr bwMode="auto">
          <a:xfrm>
            <a:off x="457200" y="92075"/>
            <a:ext cx="82296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ru-RU" altLang="ru-RU" smtClean="0">
                <a:sym typeface="Helvetica" pitchFamily="34" charset="0"/>
              </a:rPr>
              <a:t>Образец заголовка</a:t>
            </a:r>
          </a:p>
        </p:txBody>
      </p:sp>
    </p:spTree>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 id="2147484188" r:id="rId12"/>
    <p:sldLayoutId id="2147484211" r:id="rId13"/>
  </p:sldLayoutIdLst>
  <p:transition spd="med">
    <p:fade/>
  </p:transition>
  <p:timing>
    <p:tnLst>
      <p:par>
        <p:cTn id="1" dur="indefinite" restart="never" nodeType="tmRoot"/>
      </p:par>
    </p:tnLst>
  </p:timing>
  <p:txStyles>
    <p:titleStyle>
      <a:lvl1pPr algn="l" defTabSz="457200" rtl="0" eaLnBrk="0" fontAlgn="base" hangingPunct="0">
        <a:spcBef>
          <a:spcPct val="0"/>
        </a:spcBef>
        <a:spcAft>
          <a:spcPct val="0"/>
        </a:spcAft>
        <a:defRPr sz="1200" kern="1200">
          <a:solidFill>
            <a:srgbClr val="000000"/>
          </a:solidFill>
          <a:latin typeface="+mj-lt"/>
          <a:ea typeface="+mj-ea"/>
          <a:cs typeface="+mj-cs"/>
          <a:sym typeface="Helvetica" pitchFamily="34" charset="0"/>
        </a:defRPr>
      </a:lvl1pPr>
      <a:lvl2pPr algn="l" defTabSz="457200" rtl="0" eaLnBrk="0" fontAlgn="base" hangingPunct="0">
        <a:spcBef>
          <a:spcPct val="0"/>
        </a:spcBef>
        <a:spcAft>
          <a:spcPct val="0"/>
        </a:spcAft>
        <a:defRPr sz="1200">
          <a:solidFill>
            <a:srgbClr val="000000"/>
          </a:solidFill>
          <a:latin typeface="Georgia" pitchFamily="18" charset="0"/>
          <a:ea typeface="Helvetica" panose="020B0604020202020204" pitchFamily="34" charset="0"/>
          <a:cs typeface="Helvetica" panose="020B0604020202020204" pitchFamily="34" charset="0"/>
          <a:sym typeface="Helvetica" pitchFamily="34" charset="0"/>
        </a:defRPr>
      </a:lvl2pPr>
      <a:lvl3pPr algn="l" defTabSz="457200" rtl="0" eaLnBrk="0" fontAlgn="base" hangingPunct="0">
        <a:spcBef>
          <a:spcPct val="0"/>
        </a:spcBef>
        <a:spcAft>
          <a:spcPct val="0"/>
        </a:spcAft>
        <a:defRPr sz="1200">
          <a:solidFill>
            <a:srgbClr val="000000"/>
          </a:solidFill>
          <a:latin typeface="Georgia" pitchFamily="18" charset="0"/>
          <a:ea typeface="Helvetica" panose="020B0604020202020204" pitchFamily="34" charset="0"/>
          <a:cs typeface="Helvetica" panose="020B0604020202020204" pitchFamily="34" charset="0"/>
          <a:sym typeface="Helvetica" pitchFamily="34" charset="0"/>
        </a:defRPr>
      </a:lvl3pPr>
      <a:lvl4pPr algn="l" defTabSz="457200" rtl="0" eaLnBrk="0" fontAlgn="base" hangingPunct="0">
        <a:spcBef>
          <a:spcPct val="0"/>
        </a:spcBef>
        <a:spcAft>
          <a:spcPct val="0"/>
        </a:spcAft>
        <a:defRPr sz="1200">
          <a:solidFill>
            <a:srgbClr val="000000"/>
          </a:solidFill>
          <a:latin typeface="Georgia" pitchFamily="18" charset="0"/>
          <a:ea typeface="Helvetica" panose="020B0604020202020204" pitchFamily="34" charset="0"/>
          <a:cs typeface="Helvetica" panose="020B0604020202020204" pitchFamily="34" charset="0"/>
          <a:sym typeface="Helvetica" pitchFamily="34" charset="0"/>
        </a:defRPr>
      </a:lvl4pPr>
      <a:lvl5pPr algn="l" defTabSz="457200" rtl="0" eaLnBrk="0" fontAlgn="base" hangingPunct="0">
        <a:spcBef>
          <a:spcPct val="0"/>
        </a:spcBef>
        <a:spcAft>
          <a:spcPct val="0"/>
        </a:spcAft>
        <a:defRPr sz="1200">
          <a:solidFill>
            <a:srgbClr val="000000"/>
          </a:solidFill>
          <a:latin typeface="Georgia" pitchFamily="18" charset="0"/>
          <a:ea typeface="Helvetica" panose="020B0604020202020204" pitchFamily="34" charset="0"/>
          <a:cs typeface="Helvetica" panose="020B0604020202020204" pitchFamily="34" charset="0"/>
          <a:sym typeface="Helvetica" pitchFamily="34" charset="0"/>
        </a:defRPr>
      </a:lvl5pPr>
      <a:lvl6pPr marL="457200" algn="l" defTabSz="457200" rtl="0" eaLnBrk="1" fontAlgn="base" hangingPunct="1">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914400" algn="l" defTabSz="457200" rtl="0" eaLnBrk="1" fontAlgn="base" hangingPunct="1">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1371600" algn="l" defTabSz="457200" rtl="0" eaLnBrk="1" fontAlgn="base" hangingPunct="1">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1828800" algn="l" defTabSz="457200" rtl="0" eaLnBrk="1" fontAlgn="base" hangingPunct="1">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p:titleStyle>
    <p:bodyStyle>
      <a:lvl1pPr algn="ctr" rtl="0" eaLnBrk="0" fontAlgn="base" hangingPunct="0">
        <a:spcBef>
          <a:spcPct val="0"/>
        </a:spcBef>
        <a:spcAft>
          <a:spcPct val="0"/>
        </a:spcAft>
        <a:defRPr kern="1200">
          <a:solidFill>
            <a:srgbClr val="FFFFFF"/>
          </a:solidFill>
          <a:latin typeface="+mn-lt"/>
          <a:ea typeface="+mn-ea"/>
          <a:cs typeface="+mn-cs"/>
          <a:sym typeface="Helvetica" pitchFamily="34" charset="0"/>
        </a:defRPr>
      </a:lvl1pPr>
      <a:lvl2pPr marL="228600" algn="ctr" rtl="0" eaLnBrk="0" fontAlgn="base" hangingPunct="0">
        <a:spcBef>
          <a:spcPct val="0"/>
        </a:spcBef>
        <a:spcAft>
          <a:spcPct val="0"/>
        </a:spcAft>
        <a:defRPr kern="1200">
          <a:solidFill>
            <a:srgbClr val="FFFFFF"/>
          </a:solidFill>
          <a:latin typeface="+mn-lt"/>
          <a:ea typeface="+mn-ea"/>
          <a:cs typeface="+mn-cs"/>
          <a:sym typeface="Helvetica" pitchFamily="34" charset="0"/>
        </a:defRPr>
      </a:lvl2pPr>
      <a:lvl3pPr marL="457200" algn="ctr" rtl="0" eaLnBrk="0" fontAlgn="base" hangingPunct="0">
        <a:spcBef>
          <a:spcPct val="0"/>
        </a:spcBef>
        <a:spcAft>
          <a:spcPct val="0"/>
        </a:spcAft>
        <a:defRPr kern="1200">
          <a:solidFill>
            <a:srgbClr val="FFFFFF"/>
          </a:solidFill>
          <a:latin typeface="+mn-lt"/>
          <a:ea typeface="+mn-ea"/>
          <a:cs typeface="+mn-cs"/>
          <a:sym typeface="Helvetica" pitchFamily="34" charset="0"/>
        </a:defRPr>
      </a:lvl3pPr>
      <a:lvl4pPr marL="685800" algn="ctr" rtl="0" eaLnBrk="0" fontAlgn="base" hangingPunct="0">
        <a:spcBef>
          <a:spcPct val="0"/>
        </a:spcBef>
        <a:spcAft>
          <a:spcPct val="0"/>
        </a:spcAft>
        <a:defRPr kern="1200">
          <a:solidFill>
            <a:srgbClr val="FFFFFF"/>
          </a:solidFill>
          <a:latin typeface="+mn-lt"/>
          <a:ea typeface="+mn-ea"/>
          <a:cs typeface="+mn-cs"/>
          <a:sym typeface="Helvetica" pitchFamily="34" charset="0"/>
        </a:defRPr>
      </a:lvl4pPr>
      <a:lvl5pPr marL="914400" algn="ctr" rtl="0" eaLnBrk="0" fontAlgn="base" hangingPunct="0">
        <a:spcBef>
          <a:spcPct val="0"/>
        </a:spcBef>
        <a:spcAft>
          <a:spcPct val="0"/>
        </a:spcAft>
        <a:defRPr kern="1200">
          <a:solidFill>
            <a:srgbClr val="FFFFFF"/>
          </a:solidFill>
          <a:latin typeface="+mn-lt"/>
          <a:ea typeface="+mn-ea"/>
          <a:cs typeface="+mn-cs"/>
          <a:sym typeface="Helvetica"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3075"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786A5E5A-49F0-4B44-9013-70A00CF091D4}" type="datetimeFigureOut">
              <a:rPr lang="ru-RU"/>
              <a:pPr>
                <a:defRPr/>
              </a:pPr>
              <a:t>04.10.2016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CDADC9E6-F641-401F-BC88-FFD5959B54F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ru/url?sa=i&amp;rct=j&amp;q=&amp;esrc=s&amp;source=images&amp;cd=&amp;cad=rja&amp;uact=8&amp;ved=0CAcQjRxqFQoTCMjT597-9ccCFYjzcgod924H1Q&amp;url=http://pro-arctic.ru/26/06/2014/press/9249&amp;psig=AFQjCNGsu4kBQfc3ioNnDdG9VKruarjJQg&amp;ust=1442301711630037" TargetMode="External"/><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arctic-union.ru/"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ru/url?sa=i&amp;rct=j&amp;q=&amp;esrc=s&amp;source=images&amp;cd=&amp;cad=rja&amp;uact=8&amp;ved=0CAcQjRxqFQoTCMjT597-9ccCFYjzcgod924H1Q&amp;url=http://pro-arctic.ru/26/06/2014/press/9249&amp;psig=AFQjCNGsu4kBQfc3ioNnDdG9VKruarjJQg&amp;ust=1442301711630037"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32.jpeg"/><Relationship Id="rId5" Type="http://schemas.openxmlformats.org/officeDocument/2006/relationships/hyperlink" Target="http://www.narfu.ru/" TargetMode="Externa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pn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image" Target="../media/image12.pn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http://ru.uarctic.org/" TargetMode="External"/><Relationship Id="rId5" Type="http://schemas.openxmlformats.org/officeDocument/2006/relationships/image" Target="../media/image21.jpe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pro-arctic.ru/wp-content/uploads/2014/06/pic_09062014_2b_x660.jpg">
            <a:hlinkClick r:id="rId3"/>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12000"/>
                    </a14:imgEffect>
                  </a14:imgLayer>
                </a14:imgProps>
              </a:ext>
            </a:extLst>
          </a:blip>
          <a:srcRect t="5323" r="2399" b="40054"/>
          <a:stretch/>
        </p:blipFill>
        <p:spPr bwMode="auto">
          <a:xfrm>
            <a:off x="-63273" y="3573016"/>
            <a:ext cx="9310688" cy="3386211"/>
          </a:xfrm>
          <a:prstGeom prst="rect">
            <a:avLst/>
          </a:prstGeom>
          <a:ln>
            <a:noFill/>
          </a:ln>
          <a:effectLst>
            <a:softEdge rad="635000"/>
          </a:effectLst>
          <a:extLst/>
        </p:spPr>
      </p:pic>
      <p:sp>
        <p:nvSpPr>
          <p:cNvPr id="6" name="Прямоугольник 5"/>
          <p:cNvSpPr/>
          <p:nvPr/>
        </p:nvSpPr>
        <p:spPr bwMode="auto">
          <a:xfrm>
            <a:off x="971600" y="1340544"/>
            <a:ext cx="7992888" cy="2376488"/>
          </a:xfrm>
          <a:prstGeom prst="rect">
            <a:avLst/>
          </a:prstGeom>
          <a:noFill/>
          <a:ln w="12700" cap="flat" cmpd="sng" algn="ctr">
            <a:noFill/>
            <a:prstDash val="solid"/>
            <a:miter lim="0"/>
            <a:headEnd type="none" w="med" len="med"/>
            <a:tailEnd type="none" w="med" len="med"/>
          </a:ln>
          <a:effectLst/>
        </p:spPr>
        <p:txBody>
          <a:bodyPr lIns="50800" tIns="50800" rIns="50800" bIns="50800" anchor="ctr"/>
          <a:lstStyle>
            <a:lvl1pPr eaLnBrk="0" hangingPunct="0">
              <a:defRPr>
                <a:solidFill>
                  <a:schemeClr val="tx1"/>
                </a:solidFill>
                <a:latin typeface="Arial" pitchFamily="34" charset="0"/>
                <a:cs typeface="Helvetica" pitchFamily="34" charset="0"/>
              </a:defRPr>
            </a:lvl1pPr>
            <a:lvl2pPr marL="742950" indent="-285750" eaLnBrk="0" hangingPunct="0">
              <a:defRPr>
                <a:solidFill>
                  <a:schemeClr val="tx1"/>
                </a:solidFill>
                <a:latin typeface="Arial" pitchFamily="34" charset="0"/>
                <a:cs typeface="Helvetica" pitchFamily="34" charset="0"/>
              </a:defRPr>
            </a:lvl2pPr>
            <a:lvl3pPr marL="1143000" indent="-228600" eaLnBrk="0" hangingPunct="0">
              <a:defRPr>
                <a:solidFill>
                  <a:schemeClr val="tx1"/>
                </a:solidFill>
                <a:latin typeface="Arial" pitchFamily="34" charset="0"/>
                <a:cs typeface="Helvetica" pitchFamily="34" charset="0"/>
              </a:defRPr>
            </a:lvl3pPr>
            <a:lvl4pPr marL="1600200" indent="-228600" eaLnBrk="0" hangingPunct="0">
              <a:defRPr>
                <a:solidFill>
                  <a:schemeClr val="tx1"/>
                </a:solidFill>
                <a:latin typeface="Arial" pitchFamily="34" charset="0"/>
                <a:cs typeface="Helvetica" pitchFamily="34" charset="0"/>
              </a:defRPr>
            </a:lvl4pPr>
            <a:lvl5pPr marL="2057400" indent="-228600" eaLnBrk="0" hangingPunct="0">
              <a:defRPr>
                <a:solidFill>
                  <a:schemeClr val="tx1"/>
                </a:solidFill>
                <a:latin typeface="Arial" pitchFamily="34" charset="0"/>
                <a:cs typeface="Helvetica" pitchFamily="34" charset="0"/>
              </a:defRPr>
            </a:lvl5pPr>
            <a:lvl6pPr marL="2514600" indent="-228600" eaLnBrk="0" fontAlgn="base" hangingPunct="0">
              <a:spcBef>
                <a:spcPct val="0"/>
              </a:spcBef>
              <a:spcAft>
                <a:spcPct val="0"/>
              </a:spcAft>
              <a:defRPr>
                <a:solidFill>
                  <a:schemeClr val="tx1"/>
                </a:solidFill>
                <a:latin typeface="Arial" pitchFamily="34" charset="0"/>
                <a:cs typeface="Helvetica" pitchFamily="34" charset="0"/>
              </a:defRPr>
            </a:lvl6pPr>
            <a:lvl7pPr marL="2971800" indent="-228600" eaLnBrk="0" fontAlgn="base" hangingPunct="0">
              <a:spcBef>
                <a:spcPct val="0"/>
              </a:spcBef>
              <a:spcAft>
                <a:spcPct val="0"/>
              </a:spcAft>
              <a:defRPr>
                <a:solidFill>
                  <a:schemeClr val="tx1"/>
                </a:solidFill>
                <a:latin typeface="Arial" pitchFamily="34" charset="0"/>
                <a:cs typeface="Helvetica" pitchFamily="34" charset="0"/>
              </a:defRPr>
            </a:lvl7pPr>
            <a:lvl8pPr marL="3429000" indent="-228600" eaLnBrk="0" fontAlgn="base" hangingPunct="0">
              <a:spcBef>
                <a:spcPct val="0"/>
              </a:spcBef>
              <a:spcAft>
                <a:spcPct val="0"/>
              </a:spcAft>
              <a:defRPr>
                <a:solidFill>
                  <a:schemeClr val="tx1"/>
                </a:solidFill>
                <a:latin typeface="Arial" pitchFamily="34" charset="0"/>
                <a:cs typeface="Helvetica" pitchFamily="34" charset="0"/>
              </a:defRPr>
            </a:lvl8pPr>
            <a:lvl9pPr marL="3886200" indent="-228600" eaLnBrk="0" fontAlgn="base" hangingPunct="0">
              <a:spcBef>
                <a:spcPct val="0"/>
              </a:spcBef>
              <a:spcAft>
                <a:spcPct val="0"/>
              </a:spcAft>
              <a:defRPr>
                <a:solidFill>
                  <a:schemeClr val="tx1"/>
                </a:solidFill>
                <a:latin typeface="Arial" pitchFamily="34" charset="0"/>
                <a:cs typeface="Helvetica" pitchFamily="34" charset="0"/>
              </a:defRPr>
            </a:lvl9pPr>
          </a:lstStyle>
          <a:p>
            <a:pPr algn="ctr" eaLnBrk="1" hangingPunct="1"/>
            <a:endParaRPr lang="ru-RU" altLang="ru-RU" sz="2200" b="1" dirty="0" smtClean="0">
              <a:solidFill>
                <a:srgbClr val="00589A"/>
              </a:solidFill>
              <a:effectLst>
                <a:outerShdw blurRad="38100" dist="38100" dir="2700000" algn="tl">
                  <a:srgbClr val="C0C0C0"/>
                </a:outerShdw>
              </a:effectLst>
              <a:latin typeface="Georgia" pitchFamily="18" charset="0"/>
            </a:endParaRPr>
          </a:p>
          <a:p>
            <a:pPr algn="ctr" eaLnBrk="1" hangingPunct="1"/>
            <a:r>
              <a:rPr lang="ru-RU" altLang="ru-RU" sz="2200" b="1" dirty="0" smtClean="0">
                <a:solidFill>
                  <a:srgbClr val="00589A"/>
                </a:solidFill>
                <a:effectLst>
                  <a:outerShdw blurRad="38100" dist="38100" dir="2700000" algn="tl">
                    <a:srgbClr val="C0C0C0"/>
                  </a:outerShdw>
                </a:effectLst>
                <a:latin typeface="Georgia" pitchFamily="18" charset="0"/>
              </a:rPr>
              <a:t>Научно-образовательное пространство Арктики </a:t>
            </a:r>
          </a:p>
          <a:p>
            <a:pPr algn="ctr" eaLnBrk="1" hangingPunct="1"/>
            <a:r>
              <a:rPr lang="ru-RU" altLang="ru-RU" sz="2200" b="1" dirty="0" smtClean="0">
                <a:solidFill>
                  <a:srgbClr val="00589A"/>
                </a:solidFill>
                <a:effectLst>
                  <a:outerShdw blurRad="38100" dist="38100" dir="2700000" algn="tl">
                    <a:srgbClr val="C0C0C0"/>
                  </a:outerShdw>
                </a:effectLst>
                <a:latin typeface="Georgia" pitchFamily="18" charset="0"/>
              </a:rPr>
              <a:t>20 лет спустя:  точки роста и новые горизонты</a:t>
            </a:r>
          </a:p>
          <a:p>
            <a:pPr algn="ctr" eaLnBrk="1" hangingPunct="1"/>
            <a:endParaRPr lang="ru-RU" altLang="ru-RU" sz="2000" b="1" dirty="0">
              <a:solidFill>
                <a:srgbClr val="00589A"/>
              </a:solidFill>
              <a:effectLst>
                <a:outerShdw blurRad="38100" dist="38100" dir="2700000" algn="tl">
                  <a:srgbClr val="C0C0C0"/>
                </a:outerShdw>
              </a:effectLst>
              <a:latin typeface="Georgia" pitchFamily="18" charset="0"/>
            </a:endParaRPr>
          </a:p>
          <a:p>
            <a:pPr algn="ctr" eaLnBrk="1" hangingPunct="1"/>
            <a:r>
              <a:rPr lang="ru-RU" altLang="ru-RU" b="1" dirty="0">
                <a:solidFill>
                  <a:srgbClr val="00589A"/>
                </a:solidFill>
                <a:effectLst>
                  <a:outerShdw blurRad="38100" dist="38100" dir="2700000" algn="tl">
                    <a:srgbClr val="C0C0C0"/>
                  </a:outerShdw>
                </a:effectLst>
                <a:latin typeface="Georgia" pitchFamily="18" charset="0"/>
              </a:rPr>
              <a:t>Международный экспертный совет </a:t>
            </a:r>
            <a:r>
              <a:rPr lang="ru-RU" altLang="ru-RU" b="1" dirty="0" smtClean="0">
                <a:solidFill>
                  <a:srgbClr val="00589A"/>
                </a:solidFill>
                <a:effectLst>
                  <a:outerShdw blurRad="38100" dist="38100" dir="2700000" algn="tl">
                    <a:srgbClr val="C0C0C0"/>
                  </a:outerShdw>
                </a:effectLst>
                <a:latin typeface="Georgia" pitchFamily="18" charset="0"/>
              </a:rPr>
              <a:t>                                                                          по </a:t>
            </a:r>
            <a:r>
              <a:rPr lang="ru-RU" altLang="ru-RU" b="1" dirty="0">
                <a:solidFill>
                  <a:srgbClr val="00589A"/>
                </a:solidFill>
                <a:effectLst>
                  <a:outerShdw blurRad="38100" dist="38100" dir="2700000" algn="tl">
                    <a:srgbClr val="C0C0C0"/>
                  </a:outerShdw>
                </a:effectLst>
                <a:latin typeface="Georgia" pitchFamily="18" charset="0"/>
              </a:rPr>
              <a:t>сотрудничеству в Арктике</a:t>
            </a:r>
          </a:p>
          <a:p>
            <a:pPr algn="ctr" eaLnBrk="1" hangingPunct="1"/>
            <a:r>
              <a:rPr lang="ru-RU" altLang="ru-RU" b="1" dirty="0">
                <a:solidFill>
                  <a:srgbClr val="00589A"/>
                </a:solidFill>
                <a:effectLst>
                  <a:outerShdw blurRad="38100" dist="38100" dir="2700000" algn="tl">
                    <a:srgbClr val="C0C0C0"/>
                  </a:outerShdw>
                </a:effectLst>
                <a:latin typeface="Georgia" pitchFamily="18" charset="0"/>
              </a:rPr>
              <a:t>4 октября 2016г</a:t>
            </a:r>
          </a:p>
        </p:txBody>
      </p:sp>
      <p:sp>
        <p:nvSpPr>
          <p:cNvPr id="7" name="TextBox 5"/>
          <p:cNvSpPr txBox="1">
            <a:spLocks noChangeArrowheads="1"/>
          </p:cNvSpPr>
          <p:nvPr/>
        </p:nvSpPr>
        <p:spPr bwMode="auto">
          <a:xfrm>
            <a:off x="4812131" y="3441774"/>
            <a:ext cx="3892476" cy="1754326"/>
          </a:xfrm>
          <a:prstGeom prst="rect">
            <a:avLst/>
          </a:prstGeom>
          <a:noFill/>
          <a:ln>
            <a:noFill/>
          </a:ln>
          <a:extLst/>
        </p:spPr>
        <p:txBody>
          <a:bodyPr wrap="none">
            <a:spAutoFit/>
          </a:bodyPr>
          <a:lstStyle>
            <a:lvl1pPr eaLnBrk="0" hangingPunct="0">
              <a:defRPr>
                <a:solidFill>
                  <a:schemeClr val="tx1"/>
                </a:solidFill>
                <a:latin typeface="Arial" pitchFamily="34" charset="0"/>
                <a:cs typeface="Helvetica" pitchFamily="34" charset="0"/>
              </a:defRPr>
            </a:lvl1pPr>
            <a:lvl2pPr marL="742950" indent="-285750" eaLnBrk="0" hangingPunct="0">
              <a:defRPr>
                <a:solidFill>
                  <a:schemeClr val="tx1"/>
                </a:solidFill>
                <a:latin typeface="Arial" pitchFamily="34" charset="0"/>
                <a:cs typeface="Helvetica" pitchFamily="34" charset="0"/>
              </a:defRPr>
            </a:lvl2pPr>
            <a:lvl3pPr marL="1143000" indent="-228600" eaLnBrk="0" hangingPunct="0">
              <a:defRPr>
                <a:solidFill>
                  <a:schemeClr val="tx1"/>
                </a:solidFill>
                <a:latin typeface="Arial" pitchFamily="34" charset="0"/>
                <a:cs typeface="Helvetica" pitchFamily="34" charset="0"/>
              </a:defRPr>
            </a:lvl3pPr>
            <a:lvl4pPr marL="1600200" indent="-228600" eaLnBrk="0" hangingPunct="0">
              <a:defRPr>
                <a:solidFill>
                  <a:schemeClr val="tx1"/>
                </a:solidFill>
                <a:latin typeface="Arial" pitchFamily="34" charset="0"/>
                <a:cs typeface="Helvetica" pitchFamily="34" charset="0"/>
              </a:defRPr>
            </a:lvl4pPr>
            <a:lvl5pPr marL="2057400" indent="-228600" eaLnBrk="0" hangingPunct="0">
              <a:defRPr>
                <a:solidFill>
                  <a:schemeClr val="tx1"/>
                </a:solidFill>
                <a:latin typeface="Arial" pitchFamily="34" charset="0"/>
                <a:cs typeface="Helvetica" pitchFamily="34" charset="0"/>
              </a:defRPr>
            </a:lvl5pPr>
            <a:lvl6pPr marL="2514600" indent="-228600" eaLnBrk="0" fontAlgn="base" hangingPunct="0">
              <a:spcBef>
                <a:spcPct val="0"/>
              </a:spcBef>
              <a:spcAft>
                <a:spcPct val="0"/>
              </a:spcAft>
              <a:defRPr>
                <a:solidFill>
                  <a:schemeClr val="tx1"/>
                </a:solidFill>
                <a:latin typeface="Arial" pitchFamily="34" charset="0"/>
                <a:cs typeface="Helvetica" pitchFamily="34" charset="0"/>
              </a:defRPr>
            </a:lvl6pPr>
            <a:lvl7pPr marL="2971800" indent="-228600" eaLnBrk="0" fontAlgn="base" hangingPunct="0">
              <a:spcBef>
                <a:spcPct val="0"/>
              </a:spcBef>
              <a:spcAft>
                <a:spcPct val="0"/>
              </a:spcAft>
              <a:defRPr>
                <a:solidFill>
                  <a:schemeClr val="tx1"/>
                </a:solidFill>
                <a:latin typeface="Arial" pitchFamily="34" charset="0"/>
                <a:cs typeface="Helvetica" pitchFamily="34" charset="0"/>
              </a:defRPr>
            </a:lvl7pPr>
            <a:lvl8pPr marL="3429000" indent="-228600" eaLnBrk="0" fontAlgn="base" hangingPunct="0">
              <a:spcBef>
                <a:spcPct val="0"/>
              </a:spcBef>
              <a:spcAft>
                <a:spcPct val="0"/>
              </a:spcAft>
              <a:defRPr>
                <a:solidFill>
                  <a:schemeClr val="tx1"/>
                </a:solidFill>
                <a:latin typeface="Arial" pitchFamily="34" charset="0"/>
                <a:cs typeface="Helvetica" pitchFamily="34" charset="0"/>
              </a:defRPr>
            </a:lvl8pPr>
            <a:lvl9pPr marL="3886200" indent="-228600" eaLnBrk="0" fontAlgn="base" hangingPunct="0">
              <a:spcBef>
                <a:spcPct val="0"/>
              </a:spcBef>
              <a:spcAft>
                <a:spcPct val="0"/>
              </a:spcAft>
              <a:defRPr>
                <a:solidFill>
                  <a:schemeClr val="tx1"/>
                </a:solidFill>
                <a:latin typeface="Arial" pitchFamily="34" charset="0"/>
                <a:cs typeface="Helvetica" pitchFamily="34" charset="0"/>
              </a:defRPr>
            </a:lvl9pPr>
          </a:lstStyle>
          <a:p>
            <a:pPr algn="r" eaLnBrk="1" hangingPunct="1"/>
            <a:endParaRPr lang="ru-RU" altLang="ru-RU" b="1" dirty="0" smtClean="0">
              <a:solidFill>
                <a:srgbClr val="004274"/>
              </a:solidFill>
              <a:latin typeface="Georgia" pitchFamily="18" charset="0"/>
            </a:endParaRPr>
          </a:p>
          <a:p>
            <a:pPr algn="r" eaLnBrk="1" hangingPunct="1"/>
            <a:endParaRPr lang="ru-RU" altLang="ru-RU" b="1" dirty="0">
              <a:solidFill>
                <a:srgbClr val="004274"/>
              </a:solidFill>
              <a:latin typeface="Georgia" pitchFamily="18" charset="0"/>
            </a:endParaRPr>
          </a:p>
          <a:p>
            <a:pPr algn="r" eaLnBrk="1" hangingPunct="1"/>
            <a:endParaRPr lang="ru-RU" altLang="ru-RU" b="1" dirty="0" smtClean="0">
              <a:solidFill>
                <a:srgbClr val="004274"/>
              </a:solidFill>
              <a:latin typeface="Georgia" pitchFamily="18" charset="0"/>
            </a:endParaRPr>
          </a:p>
          <a:p>
            <a:pPr algn="r" eaLnBrk="1" hangingPunct="1"/>
            <a:endParaRPr lang="ru-RU" altLang="ru-RU" b="1" dirty="0">
              <a:solidFill>
                <a:srgbClr val="004274"/>
              </a:solidFill>
              <a:latin typeface="Georgia" pitchFamily="18" charset="0"/>
            </a:endParaRPr>
          </a:p>
          <a:p>
            <a:pPr algn="r" eaLnBrk="1" hangingPunct="1"/>
            <a:r>
              <a:rPr lang="ru-RU" altLang="ru-RU" b="1" dirty="0" smtClean="0">
                <a:solidFill>
                  <a:srgbClr val="004274"/>
                </a:solidFill>
                <a:latin typeface="Georgia" pitchFamily="18" charset="0"/>
              </a:rPr>
              <a:t>Б.Ю. Филиппов</a:t>
            </a:r>
          </a:p>
          <a:p>
            <a:pPr algn="r" eaLnBrk="1" hangingPunct="1"/>
            <a:r>
              <a:rPr lang="ru-RU" altLang="ru-RU" b="1" dirty="0">
                <a:solidFill>
                  <a:srgbClr val="004274"/>
                </a:solidFill>
                <a:latin typeface="Georgia" pitchFamily="18" charset="0"/>
              </a:rPr>
              <a:t>п</a:t>
            </a:r>
            <a:r>
              <a:rPr lang="ru-RU" altLang="ru-RU" b="1" dirty="0" smtClean="0">
                <a:solidFill>
                  <a:srgbClr val="004274"/>
                </a:solidFill>
                <a:latin typeface="Georgia" pitchFamily="18" charset="0"/>
              </a:rPr>
              <a:t>роректор по научной работе</a:t>
            </a:r>
            <a:endParaRPr lang="ru-RU" altLang="ru-RU" b="1" dirty="0">
              <a:solidFill>
                <a:srgbClr val="004274"/>
              </a:solidFill>
              <a:latin typeface="Georgia" pitchFamily="18"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7096" y="0"/>
            <a:ext cx="8136904" cy="656590"/>
          </a:xfrm>
        </p:spPr>
        <p:txBody>
          <a:bodyPr wrap="square">
            <a:spAutoFit/>
          </a:bodyPr>
          <a:lstStyle/>
          <a:p>
            <a:pPr algn="ctr"/>
            <a:r>
              <a:rPr kumimoji="1" lang="ru-RU" sz="1800" b="1" dirty="0" err="1">
                <a:solidFill>
                  <a:schemeClr val="bg1"/>
                </a:solidFill>
              </a:rPr>
              <a:t>Факелоносцы</a:t>
            </a:r>
            <a:r>
              <a:rPr kumimoji="1" lang="ru-RU" sz="1800" b="1" dirty="0">
                <a:solidFill>
                  <a:schemeClr val="bg1"/>
                </a:solidFill>
              </a:rPr>
              <a:t> из Арктических стран зажгли </a:t>
            </a:r>
            <a:r>
              <a:rPr kumimoji="1" lang="ru-RU" sz="1800" b="1" dirty="0" smtClean="0">
                <a:solidFill>
                  <a:schemeClr val="bg1"/>
                </a:solidFill>
              </a:rPr>
              <a:t>                                Олимпийский </a:t>
            </a:r>
            <a:r>
              <a:rPr kumimoji="1" lang="ru-RU" sz="1800" b="1" dirty="0">
                <a:solidFill>
                  <a:schemeClr val="bg1"/>
                </a:solidFill>
              </a:rPr>
              <a:t>огонь на Северном полюсе</a:t>
            </a:r>
          </a:p>
        </p:txBody>
      </p:sp>
      <p:grpSp>
        <p:nvGrpSpPr>
          <p:cNvPr id="11" name="Группа 10"/>
          <p:cNvGrpSpPr/>
          <p:nvPr/>
        </p:nvGrpSpPr>
        <p:grpSpPr>
          <a:xfrm>
            <a:off x="613194" y="3506501"/>
            <a:ext cx="8279286" cy="2831994"/>
            <a:chOff x="381924" y="2629876"/>
            <a:chExt cx="7921743" cy="2123995"/>
          </a:xfrm>
        </p:grpSpPr>
        <p:sp>
          <p:nvSpPr>
            <p:cNvPr id="4" name="Полилиния 3"/>
            <p:cNvSpPr/>
            <p:nvPr/>
          </p:nvSpPr>
          <p:spPr>
            <a:xfrm>
              <a:off x="2358526" y="2647950"/>
              <a:ext cx="5945141" cy="636425"/>
            </a:xfrm>
            <a:custGeom>
              <a:avLst/>
              <a:gdLst>
                <a:gd name="connsiteX0" fmla="*/ 94287 w 565711"/>
                <a:gd name="connsiteY0" fmla="*/ 0 h 5945140"/>
                <a:gd name="connsiteX1" fmla="*/ 471424 w 565711"/>
                <a:gd name="connsiteY1" fmla="*/ 0 h 5945140"/>
                <a:gd name="connsiteX2" fmla="*/ 565711 w 565711"/>
                <a:gd name="connsiteY2" fmla="*/ 94287 h 5945140"/>
                <a:gd name="connsiteX3" fmla="*/ 565711 w 565711"/>
                <a:gd name="connsiteY3" fmla="*/ 5945140 h 5945140"/>
                <a:gd name="connsiteX4" fmla="*/ 565711 w 565711"/>
                <a:gd name="connsiteY4" fmla="*/ 5945140 h 5945140"/>
                <a:gd name="connsiteX5" fmla="*/ 0 w 565711"/>
                <a:gd name="connsiteY5" fmla="*/ 5945140 h 5945140"/>
                <a:gd name="connsiteX6" fmla="*/ 0 w 565711"/>
                <a:gd name="connsiteY6" fmla="*/ 5945140 h 5945140"/>
                <a:gd name="connsiteX7" fmla="*/ 0 w 565711"/>
                <a:gd name="connsiteY7" fmla="*/ 94287 h 5945140"/>
                <a:gd name="connsiteX8" fmla="*/ 94287 w 565711"/>
                <a:gd name="connsiteY8" fmla="*/ 0 h 594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5711" h="5945140">
                  <a:moveTo>
                    <a:pt x="565711" y="990879"/>
                  </a:moveTo>
                  <a:lnTo>
                    <a:pt x="565711" y="4954261"/>
                  </a:lnTo>
                  <a:cubicBezTo>
                    <a:pt x="565711" y="5501502"/>
                    <a:pt x="561694" y="5945135"/>
                    <a:pt x="556739" y="5945135"/>
                  </a:cubicBezTo>
                  <a:lnTo>
                    <a:pt x="0" y="5945135"/>
                  </a:lnTo>
                  <a:lnTo>
                    <a:pt x="0" y="5945135"/>
                  </a:lnTo>
                  <a:lnTo>
                    <a:pt x="0" y="5"/>
                  </a:lnTo>
                  <a:lnTo>
                    <a:pt x="0" y="5"/>
                  </a:lnTo>
                  <a:lnTo>
                    <a:pt x="556739" y="5"/>
                  </a:lnTo>
                  <a:cubicBezTo>
                    <a:pt x="561694" y="5"/>
                    <a:pt x="565711" y="443638"/>
                    <a:pt x="565711" y="990879"/>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51441" rIns="275266" bIns="151442"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solidFill>
                    <a:srgbClr val="004274"/>
                  </a:solidFill>
                </a:rPr>
                <a:t>Объединение</a:t>
              </a:r>
              <a:endParaRPr lang="ru-RU" sz="1400" kern="1200" dirty="0">
                <a:solidFill>
                  <a:srgbClr val="004274"/>
                </a:solidFill>
              </a:endParaRPr>
            </a:p>
          </p:txBody>
        </p:sp>
        <p:sp>
          <p:nvSpPr>
            <p:cNvPr id="6" name="Полилиния 5"/>
            <p:cNvSpPr/>
            <p:nvPr/>
          </p:nvSpPr>
          <p:spPr>
            <a:xfrm>
              <a:off x="381925" y="2629876"/>
              <a:ext cx="3922523" cy="644611"/>
            </a:xfrm>
            <a:custGeom>
              <a:avLst/>
              <a:gdLst>
                <a:gd name="connsiteX0" fmla="*/ 0 w 1976601"/>
                <a:gd name="connsiteY0" fmla="*/ 107437 h 644611"/>
                <a:gd name="connsiteX1" fmla="*/ 107437 w 1976601"/>
                <a:gd name="connsiteY1" fmla="*/ 0 h 644611"/>
                <a:gd name="connsiteX2" fmla="*/ 1869164 w 1976601"/>
                <a:gd name="connsiteY2" fmla="*/ 0 h 644611"/>
                <a:gd name="connsiteX3" fmla="*/ 1976601 w 1976601"/>
                <a:gd name="connsiteY3" fmla="*/ 107437 h 644611"/>
                <a:gd name="connsiteX4" fmla="*/ 1976601 w 1976601"/>
                <a:gd name="connsiteY4" fmla="*/ 537174 h 644611"/>
                <a:gd name="connsiteX5" fmla="*/ 1869164 w 1976601"/>
                <a:gd name="connsiteY5" fmla="*/ 644611 h 644611"/>
                <a:gd name="connsiteX6" fmla="*/ 107437 w 1976601"/>
                <a:gd name="connsiteY6" fmla="*/ 644611 h 644611"/>
                <a:gd name="connsiteX7" fmla="*/ 0 w 1976601"/>
                <a:gd name="connsiteY7" fmla="*/ 537174 h 644611"/>
                <a:gd name="connsiteX8" fmla="*/ 0 w 1976601"/>
                <a:gd name="connsiteY8" fmla="*/ 107437 h 64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6601" h="644611">
                  <a:moveTo>
                    <a:pt x="0" y="107437"/>
                  </a:moveTo>
                  <a:cubicBezTo>
                    <a:pt x="0" y="48101"/>
                    <a:pt x="48101" y="0"/>
                    <a:pt x="107437" y="0"/>
                  </a:cubicBezTo>
                  <a:lnTo>
                    <a:pt x="1869164" y="0"/>
                  </a:lnTo>
                  <a:cubicBezTo>
                    <a:pt x="1928500" y="0"/>
                    <a:pt x="1976601" y="48101"/>
                    <a:pt x="1976601" y="107437"/>
                  </a:cubicBezTo>
                  <a:lnTo>
                    <a:pt x="1976601" y="537174"/>
                  </a:lnTo>
                  <a:cubicBezTo>
                    <a:pt x="1976601" y="596510"/>
                    <a:pt x="1928500" y="644611"/>
                    <a:pt x="1869164" y="644611"/>
                  </a:cubicBezTo>
                  <a:lnTo>
                    <a:pt x="107437" y="644611"/>
                  </a:lnTo>
                  <a:cubicBezTo>
                    <a:pt x="48101" y="644611"/>
                    <a:pt x="0" y="596510"/>
                    <a:pt x="0" y="537174"/>
                  </a:cubicBezTo>
                  <a:lnTo>
                    <a:pt x="0" y="10743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667" tIns="69567" rIns="107667" bIns="69567" numCol="1" spcCol="1270" anchor="ctr" anchorCtr="0">
              <a:noAutofit/>
            </a:bodyPr>
            <a:lstStyle/>
            <a:p>
              <a:pPr lvl="0" algn="ctr" defTabSz="889000">
                <a:lnSpc>
                  <a:spcPct val="90000"/>
                </a:lnSpc>
                <a:spcAft>
                  <a:spcPct val="35000"/>
                </a:spcAft>
              </a:pPr>
              <a:r>
                <a:rPr lang="ru-RU" sz="2000" dirty="0">
                  <a:solidFill>
                    <a:schemeClr val="bg1"/>
                  </a:solidFill>
                </a:rPr>
                <a:t>11 </a:t>
              </a:r>
              <a:r>
                <a:rPr lang="ru-RU" sz="2000" dirty="0" err="1">
                  <a:solidFill>
                    <a:schemeClr val="bg1"/>
                  </a:solidFill>
                </a:rPr>
                <a:t>факелоносцев</a:t>
              </a:r>
              <a:r>
                <a:rPr lang="ru-RU" sz="2000" dirty="0">
                  <a:solidFill>
                    <a:schemeClr val="bg1"/>
                  </a:solidFill>
                </a:rPr>
                <a:t> из  </a:t>
              </a:r>
              <a:r>
                <a:rPr lang="ru-RU" sz="2000" dirty="0" smtClean="0">
                  <a:solidFill>
                    <a:schemeClr val="bg1"/>
                  </a:solidFill>
                </a:rPr>
                <a:t>                                8 </a:t>
              </a:r>
              <a:r>
                <a:rPr lang="ru-RU" sz="2000" dirty="0">
                  <a:solidFill>
                    <a:schemeClr val="bg1"/>
                  </a:solidFill>
                </a:rPr>
                <a:t>арктических стран</a:t>
              </a:r>
              <a:endParaRPr lang="ru-RU" sz="2000" kern="1200" dirty="0">
                <a:solidFill>
                  <a:schemeClr val="bg1"/>
                </a:solidFill>
              </a:endParaRPr>
            </a:p>
          </p:txBody>
        </p:sp>
        <p:sp>
          <p:nvSpPr>
            <p:cNvPr id="8" name="Полилиния 7"/>
            <p:cNvSpPr/>
            <p:nvPr/>
          </p:nvSpPr>
          <p:spPr>
            <a:xfrm>
              <a:off x="381924" y="3374939"/>
              <a:ext cx="3922524" cy="644611"/>
            </a:xfrm>
            <a:custGeom>
              <a:avLst/>
              <a:gdLst>
                <a:gd name="connsiteX0" fmla="*/ 0 w 1620756"/>
                <a:gd name="connsiteY0" fmla="*/ 107437 h 644611"/>
                <a:gd name="connsiteX1" fmla="*/ 107437 w 1620756"/>
                <a:gd name="connsiteY1" fmla="*/ 0 h 644611"/>
                <a:gd name="connsiteX2" fmla="*/ 1513319 w 1620756"/>
                <a:gd name="connsiteY2" fmla="*/ 0 h 644611"/>
                <a:gd name="connsiteX3" fmla="*/ 1620756 w 1620756"/>
                <a:gd name="connsiteY3" fmla="*/ 107437 h 644611"/>
                <a:gd name="connsiteX4" fmla="*/ 1620756 w 1620756"/>
                <a:gd name="connsiteY4" fmla="*/ 537174 h 644611"/>
                <a:gd name="connsiteX5" fmla="*/ 1513319 w 1620756"/>
                <a:gd name="connsiteY5" fmla="*/ 644611 h 644611"/>
                <a:gd name="connsiteX6" fmla="*/ 107437 w 1620756"/>
                <a:gd name="connsiteY6" fmla="*/ 644611 h 644611"/>
                <a:gd name="connsiteX7" fmla="*/ 0 w 1620756"/>
                <a:gd name="connsiteY7" fmla="*/ 537174 h 644611"/>
                <a:gd name="connsiteX8" fmla="*/ 0 w 1620756"/>
                <a:gd name="connsiteY8" fmla="*/ 107437 h 64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0756" h="644611">
                  <a:moveTo>
                    <a:pt x="0" y="107437"/>
                  </a:moveTo>
                  <a:cubicBezTo>
                    <a:pt x="0" y="48101"/>
                    <a:pt x="48101" y="0"/>
                    <a:pt x="107437" y="0"/>
                  </a:cubicBezTo>
                  <a:lnTo>
                    <a:pt x="1513319" y="0"/>
                  </a:lnTo>
                  <a:cubicBezTo>
                    <a:pt x="1572655" y="0"/>
                    <a:pt x="1620756" y="48101"/>
                    <a:pt x="1620756" y="107437"/>
                  </a:cubicBezTo>
                  <a:lnTo>
                    <a:pt x="1620756" y="537174"/>
                  </a:lnTo>
                  <a:cubicBezTo>
                    <a:pt x="1620756" y="596510"/>
                    <a:pt x="1572655" y="644611"/>
                    <a:pt x="1513319" y="644611"/>
                  </a:cubicBezTo>
                  <a:lnTo>
                    <a:pt x="107437" y="644611"/>
                  </a:lnTo>
                  <a:cubicBezTo>
                    <a:pt x="48101" y="644611"/>
                    <a:pt x="0" y="596510"/>
                    <a:pt x="0" y="537174"/>
                  </a:cubicBezTo>
                  <a:lnTo>
                    <a:pt x="0" y="10743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667" tIns="69567" rIns="107667" bIns="69567" numCol="1" spcCol="1270" anchor="ctr" anchorCtr="0">
              <a:noAutofit/>
            </a:bodyPr>
            <a:lstStyle/>
            <a:p>
              <a:pPr lvl="0" algn="ctr" defTabSz="889000">
                <a:lnSpc>
                  <a:spcPct val="90000"/>
                </a:lnSpc>
                <a:spcBef>
                  <a:spcPct val="0"/>
                </a:spcBef>
                <a:spcAft>
                  <a:spcPct val="35000"/>
                </a:spcAft>
              </a:pPr>
              <a:r>
                <a:rPr lang="ru-RU" sz="1600" kern="1200" dirty="0" smtClean="0">
                  <a:solidFill>
                    <a:schemeClr val="bg1"/>
                  </a:solidFill>
                </a:rPr>
                <a:t>19 октября 2013 года впервые интернациональная команда зажгла Олимпийский огонь                                                 на Северном полюсе</a:t>
              </a:r>
              <a:endParaRPr lang="ru-RU" sz="1600" kern="1200" dirty="0">
                <a:solidFill>
                  <a:schemeClr val="bg1"/>
                </a:solidFill>
              </a:endParaRPr>
            </a:p>
          </p:txBody>
        </p:sp>
        <p:sp>
          <p:nvSpPr>
            <p:cNvPr id="10" name="Полилиния 9"/>
            <p:cNvSpPr/>
            <p:nvPr/>
          </p:nvSpPr>
          <p:spPr>
            <a:xfrm>
              <a:off x="381924" y="4109260"/>
              <a:ext cx="3922523" cy="644611"/>
            </a:xfrm>
            <a:custGeom>
              <a:avLst/>
              <a:gdLst>
                <a:gd name="connsiteX0" fmla="*/ 0 w 1990002"/>
                <a:gd name="connsiteY0" fmla="*/ 107437 h 644611"/>
                <a:gd name="connsiteX1" fmla="*/ 107437 w 1990002"/>
                <a:gd name="connsiteY1" fmla="*/ 0 h 644611"/>
                <a:gd name="connsiteX2" fmla="*/ 1882565 w 1990002"/>
                <a:gd name="connsiteY2" fmla="*/ 0 h 644611"/>
                <a:gd name="connsiteX3" fmla="*/ 1990002 w 1990002"/>
                <a:gd name="connsiteY3" fmla="*/ 107437 h 644611"/>
                <a:gd name="connsiteX4" fmla="*/ 1990002 w 1990002"/>
                <a:gd name="connsiteY4" fmla="*/ 537174 h 644611"/>
                <a:gd name="connsiteX5" fmla="*/ 1882565 w 1990002"/>
                <a:gd name="connsiteY5" fmla="*/ 644611 h 644611"/>
                <a:gd name="connsiteX6" fmla="*/ 107437 w 1990002"/>
                <a:gd name="connsiteY6" fmla="*/ 644611 h 644611"/>
                <a:gd name="connsiteX7" fmla="*/ 0 w 1990002"/>
                <a:gd name="connsiteY7" fmla="*/ 537174 h 644611"/>
                <a:gd name="connsiteX8" fmla="*/ 0 w 1990002"/>
                <a:gd name="connsiteY8" fmla="*/ 107437 h 64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0002" h="644611">
                  <a:moveTo>
                    <a:pt x="0" y="107437"/>
                  </a:moveTo>
                  <a:cubicBezTo>
                    <a:pt x="0" y="48101"/>
                    <a:pt x="48101" y="0"/>
                    <a:pt x="107437" y="0"/>
                  </a:cubicBezTo>
                  <a:lnTo>
                    <a:pt x="1882565" y="0"/>
                  </a:lnTo>
                  <a:cubicBezTo>
                    <a:pt x="1941901" y="0"/>
                    <a:pt x="1990002" y="48101"/>
                    <a:pt x="1990002" y="107437"/>
                  </a:cubicBezTo>
                  <a:lnTo>
                    <a:pt x="1990002" y="537174"/>
                  </a:lnTo>
                  <a:cubicBezTo>
                    <a:pt x="1990002" y="596510"/>
                    <a:pt x="1941901" y="644611"/>
                    <a:pt x="1882565" y="644611"/>
                  </a:cubicBezTo>
                  <a:lnTo>
                    <a:pt x="107437" y="644611"/>
                  </a:lnTo>
                  <a:cubicBezTo>
                    <a:pt x="48101" y="644611"/>
                    <a:pt x="0" y="596510"/>
                    <a:pt x="0" y="537174"/>
                  </a:cubicBezTo>
                  <a:lnTo>
                    <a:pt x="0" y="10743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667" tIns="69567" rIns="107667" bIns="69567" numCol="1" spcCol="1270" anchor="ctr" anchorCtr="0">
              <a:noAutofit/>
            </a:bodyPr>
            <a:lstStyle/>
            <a:p>
              <a:pPr lvl="0" algn="ctr" defTabSz="889000">
                <a:lnSpc>
                  <a:spcPct val="90000"/>
                </a:lnSpc>
                <a:spcBef>
                  <a:spcPct val="0"/>
                </a:spcBef>
                <a:spcAft>
                  <a:spcPct val="35000"/>
                </a:spcAft>
              </a:pPr>
              <a:r>
                <a:rPr lang="ru-RU" sz="2000" kern="1200" dirty="0" smtClean="0">
                  <a:solidFill>
                    <a:schemeClr val="bg1"/>
                  </a:solidFill>
                </a:rPr>
                <a:t>Дискуссионная площадка «Плавучий университет»</a:t>
              </a:r>
              <a:endParaRPr lang="ru-RU" sz="2000" kern="1200" dirty="0">
                <a:solidFill>
                  <a:schemeClr val="bg1"/>
                </a:solidFill>
              </a:endParaRPr>
            </a:p>
          </p:txBody>
        </p:sp>
      </p:grpSp>
      <p:sp>
        <p:nvSpPr>
          <p:cNvPr id="3" name="Прямоугольник 2"/>
          <p:cNvSpPr/>
          <p:nvPr/>
        </p:nvSpPr>
        <p:spPr>
          <a:xfrm>
            <a:off x="4712758" y="3530600"/>
            <a:ext cx="4035706" cy="923330"/>
          </a:xfrm>
          <a:prstGeom prst="rect">
            <a:avLst/>
          </a:prstGeom>
        </p:spPr>
        <p:txBody>
          <a:bodyPr wrap="square">
            <a:spAutoFit/>
          </a:bodyPr>
          <a:lstStyle/>
          <a:p>
            <a:pPr algn="ctr"/>
            <a:r>
              <a:rPr lang="ru-RU" dirty="0">
                <a:solidFill>
                  <a:srgbClr val="00589A"/>
                </a:solidFill>
                <a:latin typeface="+mn-lt"/>
              </a:rPr>
              <a:t>Проект осуществлен в полярную ночь, поставлен рекорд скорости -                  91 час 12 минут.</a:t>
            </a:r>
          </a:p>
        </p:txBody>
      </p:sp>
      <p:pic>
        <p:nvPicPr>
          <p:cNvPr id="12" name="Picture 2" descr="C:\Users\a.mengazetdinova\Desktop\Май 2016\СТАТЬЯ жур Арктическое обозрение\Представители стран Арктического совета на Северном  полюсе 19 октября 20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881" y="812661"/>
            <a:ext cx="3811103" cy="254202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3" name="Picture 3" descr="C:\Users\a.mengazetdinova\Desktop\Май 2016\СТАТЬЯ жур Арктическое обозрение\Российские факелоносцы - Артур  Чилингаров, Елена Кудряшова, Валентин Давыдянц  .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4406" y="737753"/>
            <a:ext cx="3998074" cy="266673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052" name="Picture 4" descr="C:\Users\a.mengazetdinova\Desktop\Май 2016\СТАТЬЯ жур Арктическое обозрение\Плавучий университет, выступление полярного исследователя Виктора Боярского.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4088" y="4399348"/>
            <a:ext cx="3130718" cy="234803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28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7096" y="0"/>
            <a:ext cx="8136904" cy="656590"/>
          </a:xfrm>
        </p:spPr>
        <p:txBody>
          <a:bodyPr wrap="square">
            <a:spAutoFit/>
          </a:bodyPr>
          <a:lstStyle/>
          <a:p>
            <a:pPr algn="ctr"/>
            <a:r>
              <a:rPr kumimoji="1" lang="ru-RU" sz="1800" b="1" dirty="0" smtClean="0">
                <a:solidFill>
                  <a:schemeClr val="bg1"/>
                </a:solidFill>
                <a:effectLst/>
              </a:rPr>
              <a:t>Национальный арктический</a:t>
            </a:r>
            <a:r>
              <a:rPr kumimoji="1" lang="ru-RU" sz="1800" b="1" dirty="0">
                <a:solidFill>
                  <a:schemeClr val="bg1"/>
                </a:solidFill>
                <a:effectLst/>
              </a:rPr>
              <a:t/>
            </a:r>
            <a:br>
              <a:rPr kumimoji="1" lang="ru-RU" sz="1800" b="1" dirty="0">
                <a:solidFill>
                  <a:schemeClr val="bg1"/>
                </a:solidFill>
                <a:effectLst/>
              </a:rPr>
            </a:br>
            <a:r>
              <a:rPr kumimoji="1" lang="ru-RU" sz="1800" b="1" dirty="0">
                <a:solidFill>
                  <a:schemeClr val="bg1"/>
                </a:solidFill>
                <a:effectLst/>
              </a:rPr>
              <a:t> научно-образовательный консорциум </a:t>
            </a:r>
          </a:p>
        </p:txBody>
      </p:sp>
      <p:grpSp>
        <p:nvGrpSpPr>
          <p:cNvPr id="11" name="Группа 10"/>
          <p:cNvGrpSpPr/>
          <p:nvPr/>
        </p:nvGrpSpPr>
        <p:grpSpPr>
          <a:xfrm>
            <a:off x="612658" y="3506501"/>
            <a:ext cx="7921743" cy="2868899"/>
            <a:chOff x="381924" y="2629876"/>
            <a:chExt cx="7921743" cy="2151674"/>
          </a:xfrm>
        </p:grpSpPr>
        <p:sp>
          <p:nvSpPr>
            <p:cNvPr id="4" name="Полилиния 3"/>
            <p:cNvSpPr/>
            <p:nvPr/>
          </p:nvSpPr>
          <p:spPr>
            <a:xfrm>
              <a:off x="2358526" y="2647950"/>
              <a:ext cx="5945141" cy="636425"/>
            </a:xfrm>
            <a:custGeom>
              <a:avLst/>
              <a:gdLst>
                <a:gd name="connsiteX0" fmla="*/ 94287 w 565711"/>
                <a:gd name="connsiteY0" fmla="*/ 0 h 5945140"/>
                <a:gd name="connsiteX1" fmla="*/ 471424 w 565711"/>
                <a:gd name="connsiteY1" fmla="*/ 0 h 5945140"/>
                <a:gd name="connsiteX2" fmla="*/ 565711 w 565711"/>
                <a:gd name="connsiteY2" fmla="*/ 94287 h 5945140"/>
                <a:gd name="connsiteX3" fmla="*/ 565711 w 565711"/>
                <a:gd name="connsiteY3" fmla="*/ 5945140 h 5945140"/>
                <a:gd name="connsiteX4" fmla="*/ 565711 w 565711"/>
                <a:gd name="connsiteY4" fmla="*/ 5945140 h 5945140"/>
                <a:gd name="connsiteX5" fmla="*/ 0 w 565711"/>
                <a:gd name="connsiteY5" fmla="*/ 5945140 h 5945140"/>
                <a:gd name="connsiteX6" fmla="*/ 0 w 565711"/>
                <a:gd name="connsiteY6" fmla="*/ 5945140 h 5945140"/>
                <a:gd name="connsiteX7" fmla="*/ 0 w 565711"/>
                <a:gd name="connsiteY7" fmla="*/ 94287 h 5945140"/>
                <a:gd name="connsiteX8" fmla="*/ 94287 w 565711"/>
                <a:gd name="connsiteY8" fmla="*/ 0 h 594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5711" h="5945140">
                  <a:moveTo>
                    <a:pt x="565711" y="990879"/>
                  </a:moveTo>
                  <a:lnTo>
                    <a:pt x="565711" y="4954261"/>
                  </a:lnTo>
                  <a:cubicBezTo>
                    <a:pt x="565711" y="5501502"/>
                    <a:pt x="561694" y="5945135"/>
                    <a:pt x="556739" y="5945135"/>
                  </a:cubicBezTo>
                  <a:lnTo>
                    <a:pt x="0" y="5945135"/>
                  </a:lnTo>
                  <a:lnTo>
                    <a:pt x="0" y="5945135"/>
                  </a:lnTo>
                  <a:lnTo>
                    <a:pt x="0" y="5"/>
                  </a:lnTo>
                  <a:lnTo>
                    <a:pt x="0" y="5"/>
                  </a:lnTo>
                  <a:lnTo>
                    <a:pt x="556739" y="5"/>
                  </a:lnTo>
                  <a:cubicBezTo>
                    <a:pt x="561694" y="5"/>
                    <a:pt x="565711" y="443638"/>
                    <a:pt x="565711" y="990879"/>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51441" rIns="275266" bIns="151442"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solidFill>
                    <a:srgbClr val="004274"/>
                  </a:solidFill>
                </a:rPr>
                <a:t>Объединение ресурсов, компетенций участников Консорциума в сфере интеллектуального освоения и подготовки кадров для обеспечения устойчивого развития АЗРФ </a:t>
              </a:r>
              <a:endParaRPr lang="ru-RU" sz="1400" kern="1200" dirty="0">
                <a:solidFill>
                  <a:srgbClr val="004274"/>
                </a:solidFill>
              </a:endParaRPr>
            </a:p>
          </p:txBody>
        </p:sp>
        <p:sp>
          <p:nvSpPr>
            <p:cNvPr id="6" name="Полилиния 5"/>
            <p:cNvSpPr/>
            <p:nvPr/>
          </p:nvSpPr>
          <p:spPr>
            <a:xfrm>
              <a:off x="381925" y="2629876"/>
              <a:ext cx="1976601" cy="644611"/>
            </a:xfrm>
            <a:custGeom>
              <a:avLst/>
              <a:gdLst>
                <a:gd name="connsiteX0" fmla="*/ 0 w 1976601"/>
                <a:gd name="connsiteY0" fmla="*/ 107437 h 644611"/>
                <a:gd name="connsiteX1" fmla="*/ 107437 w 1976601"/>
                <a:gd name="connsiteY1" fmla="*/ 0 h 644611"/>
                <a:gd name="connsiteX2" fmla="*/ 1869164 w 1976601"/>
                <a:gd name="connsiteY2" fmla="*/ 0 h 644611"/>
                <a:gd name="connsiteX3" fmla="*/ 1976601 w 1976601"/>
                <a:gd name="connsiteY3" fmla="*/ 107437 h 644611"/>
                <a:gd name="connsiteX4" fmla="*/ 1976601 w 1976601"/>
                <a:gd name="connsiteY4" fmla="*/ 537174 h 644611"/>
                <a:gd name="connsiteX5" fmla="*/ 1869164 w 1976601"/>
                <a:gd name="connsiteY5" fmla="*/ 644611 h 644611"/>
                <a:gd name="connsiteX6" fmla="*/ 107437 w 1976601"/>
                <a:gd name="connsiteY6" fmla="*/ 644611 h 644611"/>
                <a:gd name="connsiteX7" fmla="*/ 0 w 1976601"/>
                <a:gd name="connsiteY7" fmla="*/ 537174 h 644611"/>
                <a:gd name="connsiteX8" fmla="*/ 0 w 1976601"/>
                <a:gd name="connsiteY8" fmla="*/ 107437 h 64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6601" h="644611">
                  <a:moveTo>
                    <a:pt x="0" y="107437"/>
                  </a:moveTo>
                  <a:cubicBezTo>
                    <a:pt x="0" y="48101"/>
                    <a:pt x="48101" y="0"/>
                    <a:pt x="107437" y="0"/>
                  </a:cubicBezTo>
                  <a:lnTo>
                    <a:pt x="1869164" y="0"/>
                  </a:lnTo>
                  <a:cubicBezTo>
                    <a:pt x="1928500" y="0"/>
                    <a:pt x="1976601" y="48101"/>
                    <a:pt x="1976601" y="107437"/>
                  </a:cubicBezTo>
                  <a:lnTo>
                    <a:pt x="1976601" y="537174"/>
                  </a:lnTo>
                  <a:cubicBezTo>
                    <a:pt x="1976601" y="596510"/>
                    <a:pt x="1928500" y="644611"/>
                    <a:pt x="1869164" y="644611"/>
                  </a:cubicBezTo>
                  <a:lnTo>
                    <a:pt x="107437" y="644611"/>
                  </a:lnTo>
                  <a:cubicBezTo>
                    <a:pt x="48101" y="644611"/>
                    <a:pt x="0" y="596510"/>
                    <a:pt x="0" y="537174"/>
                  </a:cubicBezTo>
                  <a:lnTo>
                    <a:pt x="0" y="10743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667" tIns="69567" rIns="107667" bIns="69567" numCol="1" spcCol="1270" anchor="ctr" anchorCtr="0">
              <a:noAutofit/>
            </a:bodyPr>
            <a:lstStyle/>
            <a:p>
              <a:pPr lvl="0" algn="ctr" defTabSz="889000">
                <a:lnSpc>
                  <a:spcPct val="90000"/>
                </a:lnSpc>
                <a:spcBef>
                  <a:spcPct val="0"/>
                </a:spcBef>
                <a:spcAft>
                  <a:spcPct val="35000"/>
                </a:spcAft>
              </a:pPr>
              <a:r>
                <a:rPr lang="ru-RU" sz="2000" kern="1200" dirty="0" smtClean="0">
                  <a:solidFill>
                    <a:schemeClr val="bg1"/>
                  </a:solidFill>
                </a:rPr>
                <a:t>Миссия </a:t>
              </a:r>
              <a:endParaRPr lang="ru-RU" sz="2000" kern="1200" dirty="0">
                <a:solidFill>
                  <a:schemeClr val="bg1"/>
                </a:solidFill>
              </a:endParaRPr>
            </a:p>
          </p:txBody>
        </p:sp>
        <p:sp>
          <p:nvSpPr>
            <p:cNvPr id="7" name="Полилиния 6"/>
            <p:cNvSpPr/>
            <p:nvPr/>
          </p:nvSpPr>
          <p:spPr>
            <a:xfrm>
              <a:off x="2371927" y="3403106"/>
              <a:ext cx="5931740" cy="616176"/>
            </a:xfrm>
            <a:custGeom>
              <a:avLst/>
              <a:gdLst>
                <a:gd name="connsiteX0" fmla="*/ 91287 w 547713"/>
                <a:gd name="connsiteY0" fmla="*/ 0 h 6302191"/>
                <a:gd name="connsiteX1" fmla="*/ 456426 w 547713"/>
                <a:gd name="connsiteY1" fmla="*/ 0 h 6302191"/>
                <a:gd name="connsiteX2" fmla="*/ 547713 w 547713"/>
                <a:gd name="connsiteY2" fmla="*/ 91287 h 6302191"/>
                <a:gd name="connsiteX3" fmla="*/ 547713 w 547713"/>
                <a:gd name="connsiteY3" fmla="*/ 6302191 h 6302191"/>
                <a:gd name="connsiteX4" fmla="*/ 547713 w 547713"/>
                <a:gd name="connsiteY4" fmla="*/ 6302191 h 6302191"/>
                <a:gd name="connsiteX5" fmla="*/ 0 w 547713"/>
                <a:gd name="connsiteY5" fmla="*/ 6302191 h 6302191"/>
                <a:gd name="connsiteX6" fmla="*/ 0 w 547713"/>
                <a:gd name="connsiteY6" fmla="*/ 6302191 h 6302191"/>
                <a:gd name="connsiteX7" fmla="*/ 0 w 547713"/>
                <a:gd name="connsiteY7" fmla="*/ 91287 h 6302191"/>
                <a:gd name="connsiteX8" fmla="*/ 91287 w 547713"/>
                <a:gd name="connsiteY8" fmla="*/ 0 h 630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713" h="6302191">
                  <a:moveTo>
                    <a:pt x="547713" y="1050386"/>
                  </a:moveTo>
                  <a:lnTo>
                    <a:pt x="547713" y="5251805"/>
                  </a:lnTo>
                  <a:cubicBezTo>
                    <a:pt x="547713" y="5831909"/>
                    <a:pt x="544161" y="6302185"/>
                    <a:pt x="539779" y="6302185"/>
                  </a:cubicBezTo>
                  <a:lnTo>
                    <a:pt x="0" y="6302185"/>
                  </a:lnTo>
                  <a:lnTo>
                    <a:pt x="0" y="6302185"/>
                  </a:lnTo>
                  <a:lnTo>
                    <a:pt x="0" y="6"/>
                  </a:lnTo>
                  <a:lnTo>
                    <a:pt x="0" y="6"/>
                  </a:lnTo>
                  <a:lnTo>
                    <a:pt x="539779" y="6"/>
                  </a:lnTo>
                  <a:cubicBezTo>
                    <a:pt x="544161" y="6"/>
                    <a:pt x="547713" y="470282"/>
                    <a:pt x="547713" y="1050386"/>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50561" rIns="274386" bIns="150563"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solidFill>
                    <a:srgbClr val="004274"/>
                  </a:solidFill>
                </a:rPr>
                <a:t>Формирование информационно-аналитической  экспертной площадки по научно-исследовательской и образовательной деятельности, направленной на консолидацию ресурсов</a:t>
              </a:r>
              <a:endParaRPr lang="ru-RU" sz="1400" kern="1200" dirty="0">
                <a:solidFill>
                  <a:srgbClr val="004274"/>
                </a:solidFill>
              </a:endParaRPr>
            </a:p>
          </p:txBody>
        </p:sp>
        <p:sp>
          <p:nvSpPr>
            <p:cNvPr id="8" name="Полилиния 7"/>
            <p:cNvSpPr/>
            <p:nvPr/>
          </p:nvSpPr>
          <p:spPr>
            <a:xfrm>
              <a:off x="381924" y="3374939"/>
              <a:ext cx="1976601" cy="644611"/>
            </a:xfrm>
            <a:custGeom>
              <a:avLst/>
              <a:gdLst>
                <a:gd name="connsiteX0" fmla="*/ 0 w 1620756"/>
                <a:gd name="connsiteY0" fmla="*/ 107437 h 644611"/>
                <a:gd name="connsiteX1" fmla="*/ 107437 w 1620756"/>
                <a:gd name="connsiteY1" fmla="*/ 0 h 644611"/>
                <a:gd name="connsiteX2" fmla="*/ 1513319 w 1620756"/>
                <a:gd name="connsiteY2" fmla="*/ 0 h 644611"/>
                <a:gd name="connsiteX3" fmla="*/ 1620756 w 1620756"/>
                <a:gd name="connsiteY3" fmla="*/ 107437 h 644611"/>
                <a:gd name="connsiteX4" fmla="*/ 1620756 w 1620756"/>
                <a:gd name="connsiteY4" fmla="*/ 537174 h 644611"/>
                <a:gd name="connsiteX5" fmla="*/ 1513319 w 1620756"/>
                <a:gd name="connsiteY5" fmla="*/ 644611 h 644611"/>
                <a:gd name="connsiteX6" fmla="*/ 107437 w 1620756"/>
                <a:gd name="connsiteY6" fmla="*/ 644611 h 644611"/>
                <a:gd name="connsiteX7" fmla="*/ 0 w 1620756"/>
                <a:gd name="connsiteY7" fmla="*/ 537174 h 644611"/>
                <a:gd name="connsiteX8" fmla="*/ 0 w 1620756"/>
                <a:gd name="connsiteY8" fmla="*/ 107437 h 64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0756" h="644611">
                  <a:moveTo>
                    <a:pt x="0" y="107437"/>
                  </a:moveTo>
                  <a:cubicBezTo>
                    <a:pt x="0" y="48101"/>
                    <a:pt x="48101" y="0"/>
                    <a:pt x="107437" y="0"/>
                  </a:cubicBezTo>
                  <a:lnTo>
                    <a:pt x="1513319" y="0"/>
                  </a:lnTo>
                  <a:cubicBezTo>
                    <a:pt x="1572655" y="0"/>
                    <a:pt x="1620756" y="48101"/>
                    <a:pt x="1620756" y="107437"/>
                  </a:cubicBezTo>
                  <a:lnTo>
                    <a:pt x="1620756" y="537174"/>
                  </a:lnTo>
                  <a:cubicBezTo>
                    <a:pt x="1620756" y="596510"/>
                    <a:pt x="1572655" y="644611"/>
                    <a:pt x="1513319" y="644611"/>
                  </a:cubicBezTo>
                  <a:lnTo>
                    <a:pt x="107437" y="644611"/>
                  </a:lnTo>
                  <a:cubicBezTo>
                    <a:pt x="48101" y="644611"/>
                    <a:pt x="0" y="596510"/>
                    <a:pt x="0" y="537174"/>
                  </a:cubicBezTo>
                  <a:lnTo>
                    <a:pt x="0" y="10743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667" tIns="69567" rIns="107667" bIns="69567" numCol="1" spcCol="1270" anchor="ctr" anchorCtr="0">
              <a:noAutofit/>
            </a:bodyPr>
            <a:lstStyle/>
            <a:p>
              <a:pPr lvl="0" algn="ctr" defTabSz="889000">
                <a:lnSpc>
                  <a:spcPct val="90000"/>
                </a:lnSpc>
                <a:spcBef>
                  <a:spcPct val="0"/>
                </a:spcBef>
                <a:spcAft>
                  <a:spcPct val="35000"/>
                </a:spcAft>
              </a:pPr>
              <a:r>
                <a:rPr lang="ru-RU" sz="2000" kern="1200" dirty="0" smtClean="0">
                  <a:solidFill>
                    <a:schemeClr val="bg1"/>
                  </a:solidFill>
                </a:rPr>
                <a:t>Цель создания </a:t>
              </a:r>
              <a:endParaRPr lang="ru-RU" sz="2000" kern="1200" dirty="0">
                <a:solidFill>
                  <a:schemeClr val="bg1"/>
                </a:solidFill>
              </a:endParaRPr>
            </a:p>
          </p:txBody>
        </p:sp>
        <p:sp>
          <p:nvSpPr>
            <p:cNvPr id="9" name="Полилиния 8"/>
            <p:cNvSpPr/>
            <p:nvPr/>
          </p:nvSpPr>
          <p:spPr>
            <a:xfrm>
              <a:off x="2371928" y="4180025"/>
              <a:ext cx="5931739" cy="580149"/>
            </a:xfrm>
            <a:custGeom>
              <a:avLst/>
              <a:gdLst>
                <a:gd name="connsiteX0" fmla="*/ 85950 w 515689"/>
                <a:gd name="connsiteY0" fmla="*/ 0 h 5759617"/>
                <a:gd name="connsiteX1" fmla="*/ 429739 w 515689"/>
                <a:gd name="connsiteY1" fmla="*/ 0 h 5759617"/>
                <a:gd name="connsiteX2" fmla="*/ 515689 w 515689"/>
                <a:gd name="connsiteY2" fmla="*/ 85950 h 5759617"/>
                <a:gd name="connsiteX3" fmla="*/ 515689 w 515689"/>
                <a:gd name="connsiteY3" fmla="*/ 5759617 h 5759617"/>
                <a:gd name="connsiteX4" fmla="*/ 515689 w 515689"/>
                <a:gd name="connsiteY4" fmla="*/ 5759617 h 5759617"/>
                <a:gd name="connsiteX5" fmla="*/ 0 w 515689"/>
                <a:gd name="connsiteY5" fmla="*/ 5759617 h 5759617"/>
                <a:gd name="connsiteX6" fmla="*/ 0 w 515689"/>
                <a:gd name="connsiteY6" fmla="*/ 5759617 h 5759617"/>
                <a:gd name="connsiteX7" fmla="*/ 0 w 515689"/>
                <a:gd name="connsiteY7" fmla="*/ 85950 h 5759617"/>
                <a:gd name="connsiteX8" fmla="*/ 85950 w 515689"/>
                <a:gd name="connsiteY8" fmla="*/ 0 h 5759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689" h="5759617">
                  <a:moveTo>
                    <a:pt x="515689" y="959960"/>
                  </a:moveTo>
                  <a:lnTo>
                    <a:pt x="515689" y="4799657"/>
                  </a:lnTo>
                  <a:cubicBezTo>
                    <a:pt x="515689" y="5329826"/>
                    <a:pt x="512244" y="5759611"/>
                    <a:pt x="507993" y="5759611"/>
                  </a:cubicBezTo>
                  <a:lnTo>
                    <a:pt x="0" y="5759611"/>
                  </a:lnTo>
                  <a:lnTo>
                    <a:pt x="0" y="5759611"/>
                  </a:lnTo>
                  <a:lnTo>
                    <a:pt x="0" y="6"/>
                  </a:lnTo>
                  <a:lnTo>
                    <a:pt x="0" y="6"/>
                  </a:lnTo>
                  <a:lnTo>
                    <a:pt x="507993" y="6"/>
                  </a:lnTo>
                  <a:cubicBezTo>
                    <a:pt x="512244" y="6"/>
                    <a:pt x="515689" y="429791"/>
                    <a:pt x="515689" y="959960"/>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148999" rIns="272824" bIns="148999"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solidFill>
                    <a:srgbClr val="004274"/>
                  </a:solidFill>
                </a:rPr>
                <a:t>Развитие сотрудничества, осуществление совместных проектов, информационный обмен в части обеспечения реализации государственной политики в АЗРФ</a:t>
              </a:r>
              <a:endParaRPr lang="ru-RU" sz="1400" kern="1200" dirty="0">
                <a:solidFill>
                  <a:srgbClr val="004274"/>
                </a:solidFill>
              </a:endParaRPr>
            </a:p>
          </p:txBody>
        </p:sp>
        <p:sp>
          <p:nvSpPr>
            <p:cNvPr id="10" name="Полилиния 9"/>
            <p:cNvSpPr/>
            <p:nvPr/>
          </p:nvSpPr>
          <p:spPr>
            <a:xfrm>
              <a:off x="381925" y="4136939"/>
              <a:ext cx="1990002" cy="644611"/>
            </a:xfrm>
            <a:custGeom>
              <a:avLst/>
              <a:gdLst>
                <a:gd name="connsiteX0" fmla="*/ 0 w 1990002"/>
                <a:gd name="connsiteY0" fmla="*/ 107437 h 644611"/>
                <a:gd name="connsiteX1" fmla="*/ 107437 w 1990002"/>
                <a:gd name="connsiteY1" fmla="*/ 0 h 644611"/>
                <a:gd name="connsiteX2" fmla="*/ 1882565 w 1990002"/>
                <a:gd name="connsiteY2" fmla="*/ 0 h 644611"/>
                <a:gd name="connsiteX3" fmla="*/ 1990002 w 1990002"/>
                <a:gd name="connsiteY3" fmla="*/ 107437 h 644611"/>
                <a:gd name="connsiteX4" fmla="*/ 1990002 w 1990002"/>
                <a:gd name="connsiteY4" fmla="*/ 537174 h 644611"/>
                <a:gd name="connsiteX5" fmla="*/ 1882565 w 1990002"/>
                <a:gd name="connsiteY5" fmla="*/ 644611 h 644611"/>
                <a:gd name="connsiteX6" fmla="*/ 107437 w 1990002"/>
                <a:gd name="connsiteY6" fmla="*/ 644611 h 644611"/>
                <a:gd name="connsiteX7" fmla="*/ 0 w 1990002"/>
                <a:gd name="connsiteY7" fmla="*/ 537174 h 644611"/>
                <a:gd name="connsiteX8" fmla="*/ 0 w 1990002"/>
                <a:gd name="connsiteY8" fmla="*/ 107437 h 64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0002" h="644611">
                  <a:moveTo>
                    <a:pt x="0" y="107437"/>
                  </a:moveTo>
                  <a:cubicBezTo>
                    <a:pt x="0" y="48101"/>
                    <a:pt x="48101" y="0"/>
                    <a:pt x="107437" y="0"/>
                  </a:cubicBezTo>
                  <a:lnTo>
                    <a:pt x="1882565" y="0"/>
                  </a:lnTo>
                  <a:cubicBezTo>
                    <a:pt x="1941901" y="0"/>
                    <a:pt x="1990002" y="48101"/>
                    <a:pt x="1990002" y="107437"/>
                  </a:cubicBezTo>
                  <a:lnTo>
                    <a:pt x="1990002" y="537174"/>
                  </a:lnTo>
                  <a:cubicBezTo>
                    <a:pt x="1990002" y="596510"/>
                    <a:pt x="1941901" y="644611"/>
                    <a:pt x="1882565" y="644611"/>
                  </a:cubicBezTo>
                  <a:lnTo>
                    <a:pt x="107437" y="644611"/>
                  </a:lnTo>
                  <a:cubicBezTo>
                    <a:pt x="48101" y="644611"/>
                    <a:pt x="0" y="596510"/>
                    <a:pt x="0" y="537174"/>
                  </a:cubicBezTo>
                  <a:lnTo>
                    <a:pt x="0" y="10743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7667" tIns="69567" rIns="107667" bIns="69567" numCol="1" spcCol="1270" anchor="ctr" anchorCtr="0">
              <a:noAutofit/>
            </a:bodyPr>
            <a:lstStyle/>
            <a:p>
              <a:pPr lvl="0" algn="ctr" defTabSz="889000">
                <a:lnSpc>
                  <a:spcPct val="90000"/>
                </a:lnSpc>
                <a:spcBef>
                  <a:spcPct val="0"/>
                </a:spcBef>
                <a:spcAft>
                  <a:spcPct val="35000"/>
                </a:spcAft>
              </a:pPr>
              <a:r>
                <a:rPr lang="ru-RU" sz="2000" kern="1200" dirty="0" smtClean="0">
                  <a:solidFill>
                    <a:schemeClr val="bg1"/>
                  </a:solidFill>
                </a:rPr>
                <a:t>Цель работы </a:t>
              </a:r>
              <a:endParaRPr lang="ru-RU" sz="2000" kern="1200" dirty="0">
                <a:solidFill>
                  <a:schemeClr val="bg1"/>
                </a:solidFill>
              </a:endParaRPr>
            </a:p>
          </p:txBody>
        </p:sp>
      </p:grpSp>
      <p:pic>
        <p:nvPicPr>
          <p:cNvPr id="2050" name="Picture 2" descr="C:\Users\a.mengazetdinova\Desktop\Июнь 2016\СТАТЬЯ ректора альманах Транспорт и логистика в Арктике\Создан Национальный арктический научно-образовательный консорциум 6.06.16 САФУ.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1" y="1015008"/>
            <a:ext cx="3352800" cy="244256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015009"/>
            <a:ext cx="3163582" cy="2384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609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0"/>
            <a:ext cx="7704856" cy="692696"/>
          </a:xfrm>
        </p:spPr>
        <p:txBody>
          <a:bodyPr/>
          <a:lstStyle/>
          <a:p>
            <a:pPr algn="ctr"/>
            <a:r>
              <a:rPr lang="ru-RU" sz="3000" b="1" dirty="0">
                <a:solidFill>
                  <a:schemeClr val="bg1"/>
                </a:solidFill>
                <a:effectLst/>
              </a:rPr>
              <a:t>Задачи </a:t>
            </a:r>
            <a:r>
              <a:rPr lang="ru-RU" sz="3000" b="1" dirty="0" err="1">
                <a:solidFill>
                  <a:schemeClr val="bg1"/>
                </a:solidFill>
                <a:effectLst/>
              </a:rPr>
              <a:t>Консорцума</a:t>
            </a:r>
            <a:endParaRPr lang="ru-RU" sz="3000" b="1" dirty="0">
              <a:solidFill>
                <a:schemeClr val="bg1"/>
              </a:solidFill>
              <a:effectLst/>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905758759"/>
              </p:ext>
            </p:extLst>
          </p:nvPr>
        </p:nvGraphicFramePr>
        <p:xfrm>
          <a:off x="304800" y="1295400"/>
          <a:ext cx="8534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омер слайда 3"/>
          <p:cNvSpPr>
            <a:spLocks noGrp="1"/>
          </p:cNvSpPr>
          <p:nvPr>
            <p:ph type="sldNum" sz="quarter" idx="4294967295"/>
          </p:nvPr>
        </p:nvSpPr>
        <p:spPr>
          <a:xfrm>
            <a:off x="7467600" y="6629400"/>
            <a:ext cx="1295400" cy="228600"/>
          </a:xfrm>
          <a:prstGeom prst="rect">
            <a:avLst/>
          </a:prstGeom>
        </p:spPr>
        <p:txBody>
          <a:bodyPr/>
          <a:lstStyle/>
          <a:p>
            <a:pPr lvl="1">
              <a:defRPr/>
            </a:pPr>
            <a:fld id="{81E2B56D-39AA-4FFA-A88F-B9ABC587EFA9}" type="slidenum">
              <a:rPr lang="ru-RU" altLang="ru-RU" smtClean="0"/>
              <a:pPr lvl="1">
                <a:defRPr/>
              </a:pPr>
              <a:t>12</a:t>
            </a:fld>
            <a:endParaRPr lang="ru-RU" altLang="ru-RU">
              <a:latin typeface="+mn-lt"/>
            </a:endParaRPr>
          </a:p>
        </p:txBody>
      </p:sp>
    </p:spTree>
    <p:extLst>
      <p:ext uri="{BB962C8B-B14F-4D97-AF65-F5344CB8AC3E}">
        <p14:creationId xmlns:p14="http://schemas.microsoft.com/office/powerpoint/2010/main" val="221365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авая фигурная скобка 10"/>
          <p:cNvSpPr/>
          <p:nvPr/>
        </p:nvSpPr>
        <p:spPr bwMode="auto">
          <a:xfrm>
            <a:off x="4283968" y="1214045"/>
            <a:ext cx="936104" cy="4752528"/>
          </a:xfrm>
          <a:prstGeom prst="rightBrace">
            <a:avLst/>
          </a:prstGeom>
          <a:solidFill>
            <a:srgbClr val="FFFFFF"/>
          </a:solidFill>
          <a:ln w="38100" cap="flat" cmpd="sng" algn="ctr">
            <a:solidFill>
              <a:srgbClr val="4F81BD"/>
            </a:solidFill>
            <a:prstDash val="solid"/>
            <a:miter lim="0"/>
            <a:headEnd type="none" w="med" len="med"/>
            <a:tailEnd type="none" w="med" len="med"/>
          </a:ln>
          <a:effectLst>
            <a:innerShdw blurRad="63500" dist="50800" dir="2700000">
              <a:prstClr val="black">
                <a:alpha val="50000"/>
              </a:prstClr>
            </a:innerShdw>
          </a:effectLst>
        </p:spPr>
        <p:txBody>
          <a:bodyPr vert="horz" wrap="square" lIns="50800" tIns="50800" rIns="50800" bIns="50800" numCol="1" rtlCol="0" anchor="ctr" anchorCtr="0" compatLnSpc="1">
            <a:prstTxWarp prst="textNoShape">
              <a:avLst/>
            </a:prstTxWarp>
          </a:bodyPr>
          <a:lstStyle/>
          <a:p>
            <a:pPr marL="228600" marR="0" indent="0" algn="l" defTabSz="457200" rtl="0" eaLnBrk="1" fontAlgn="base" latinLnBrk="0" hangingPunct="0">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10" name="AutoShape 1"/>
          <p:cNvSpPr>
            <a:spLocks/>
          </p:cNvSpPr>
          <p:nvPr/>
        </p:nvSpPr>
        <p:spPr bwMode="auto">
          <a:xfrm>
            <a:off x="-4764" y="6629400"/>
            <a:ext cx="9144001" cy="218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3A7CCA"/>
              </a:gs>
              <a:gs pos="20000">
                <a:srgbClr val="3C7BC7"/>
              </a:gs>
              <a:gs pos="100000">
                <a:srgbClr val="2E5E97"/>
              </a:gs>
            </a:gsLst>
            <a:lin ang="5400000"/>
          </a:gradFill>
          <a:ln w="9525" cap="flat" cmpd="sng">
            <a:solidFill>
              <a:srgbClr val="4A7EBB"/>
            </a:solidFill>
            <a:prstDash val="solid"/>
            <a:round/>
            <a:headEnd/>
            <a:tailEnd/>
          </a:ln>
          <a:effectLst>
            <a:outerShdw blurRad="38100" dist="23000" dir="5400000" algn="ctr" rotWithShape="0">
              <a:srgbClr val="000000">
                <a:alpha val="34998"/>
              </a:srgbClr>
            </a:outerShdw>
          </a:effectLst>
        </p:spPr>
        <p:txBody>
          <a:bodyPr lIns="0" tIns="0" rIns="0" bIns="0" anchor="ctr"/>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ctr" defTabSz="914400"/>
            <a:endParaRPr lang="ru-RU" sz="1800">
              <a:solidFill>
                <a:srgbClr val="FFFFFF"/>
              </a:solidFill>
              <a:latin typeface="Arial" panose="020B0604020202020204" pitchFamily="34" charset="0"/>
              <a:cs typeface="Arial" panose="020B0604020202020204" pitchFamily="34" charset="0"/>
            </a:endParaRPr>
          </a:p>
        </p:txBody>
      </p:sp>
      <p:sp>
        <p:nvSpPr>
          <p:cNvPr id="97282" name="AutoShape 2" descr="https://mail-attachment.googleusercontent.com/attachment/u/0/?ui=2&amp;ik=c358cbe810&amp;view=att&amp;th=13efbf8974af2467&amp;attid=0.1&amp;disp=inline&amp;safe=1&amp;zw&amp;saduie=AG9B_P9x3ICVz1o3vPx5IiD30B5c&amp;sadet=1370027516385&amp;sads=AUJJ1KF6TS3pgusomhvcPltGpz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 name="AutoShape 2" descr="https://mail-attachment.googleusercontent.com/attachment/u/0/?saduie=AG9B_P9x3ICVz1o3vPx5IiD30B5c&amp;attid=0.2&amp;disp=emb&amp;view=att&amp;th=13efbf8974af2467"/>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https://mail-attachment.googleusercontent.com/attachment/u/0/?saduie=AG9B_P9x3ICVz1o3vPx5IiD30B5c&amp;attid=0.2&amp;disp=emb&amp;view=att&amp;th=13efbf8974af2467"/>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aphicFrame>
        <p:nvGraphicFramePr>
          <p:cNvPr id="6" name="Объект 5"/>
          <p:cNvGraphicFramePr>
            <a:graphicFrameLocks noGrp="1"/>
          </p:cNvGraphicFramePr>
          <p:nvPr>
            <p:ph idx="1"/>
            <p:extLst>
              <p:ext uri="{D42A27DB-BD31-4B8C-83A1-F6EECF244321}">
                <p14:modId xmlns:p14="http://schemas.microsoft.com/office/powerpoint/2010/main" val="2347450276"/>
              </p:ext>
            </p:extLst>
          </p:nvPr>
        </p:nvGraphicFramePr>
        <p:xfrm>
          <a:off x="118961" y="1397347"/>
          <a:ext cx="4879454"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Овал 14"/>
          <p:cNvSpPr/>
          <p:nvPr/>
        </p:nvSpPr>
        <p:spPr bwMode="auto">
          <a:xfrm>
            <a:off x="5228822" y="962017"/>
            <a:ext cx="3735666" cy="5256584"/>
          </a:xfrm>
          <a:prstGeom prst="ellipse">
            <a:avLst/>
          </a:prstGeom>
          <a:solidFill>
            <a:srgbClr val="0070C0">
              <a:alpha val="57000"/>
            </a:srgbClr>
          </a:solidFill>
          <a:ln w="12700" cap="flat" cmpd="sng" algn="ctr">
            <a:solidFill>
              <a:srgbClr val="4F81BD"/>
            </a:solidFill>
            <a:prstDash val="solid"/>
            <a:miter lim="0"/>
            <a:headEnd type="none" w="med" len="med"/>
            <a:tailEnd type="none" w="med" len="med"/>
          </a:ln>
          <a:effectLst>
            <a:outerShdw blurRad="38100" dist="23000" dir="5400000" algn="ctr" rotWithShape="0">
              <a:srgbClr val="000000">
                <a:alpha val="34998"/>
              </a:srgbClr>
            </a:outerShdw>
          </a:effectLst>
        </p:spPr>
        <p:txBody>
          <a:bodyPr vert="horz" wrap="square" lIns="50800" tIns="50800" rIns="50800" bIns="50800" numCol="1" rtlCol="0" anchor="ctr" anchorCtr="0" compatLnSpc="1">
            <a:prstTxWarp prst="textNoShape">
              <a:avLst/>
            </a:prstTxWarp>
          </a:bodyPr>
          <a:lstStyle/>
          <a:p>
            <a:pPr marL="228600" marR="0" indent="0" algn="l" defTabSz="457200" rtl="0" eaLnBrk="1"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14" name="Стрелка вправо 13"/>
          <p:cNvSpPr/>
          <p:nvPr/>
        </p:nvSpPr>
        <p:spPr>
          <a:xfrm>
            <a:off x="4939358" y="2780927"/>
            <a:ext cx="868996" cy="1448807"/>
          </a:xfrm>
          <a:prstGeom prst="rightArrow">
            <a:avLst>
              <a:gd name="adj1" fmla="val 75000"/>
              <a:gd name="adj2" fmla="val 44908"/>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6" name="Прямоугольник 15"/>
          <p:cNvSpPr/>
          <p:nvPr/>
        </p:nvSpPr>
        <p:spPr bwMode="auto">
          <a:xfrm>
            <a:off x="5508104" y="2780928"/>
            <a:ext cx="3312368" cy="1278851"/>
          </a:xfrm>
          <a:prstGeom prst="rect">
            <a:avLst/>
          </a:prstGeom>
          <a:solidFill>
            <a:srgbClr val="FFFFFF">
              <a:alpha val="0"/>
            </a:srgbClr>
          </a:solidFill>
          <a:ln w="12700" cap="flat" cmpd="sng" algn="ctr">
            <a:noFill/>
            <a:prstDash val="solid"/>
            <a:miter lim="0"/>
            <a:headEnd type="none" w="med" len="med"/>
            <a:tailEnd type="none" w="med" len="med"/>
          </a:ln>
          <a:effectLst>
            <a:outerShdw blurRad="38100" dist="23000" dir="5400000" algn="ctr" rotWithShape="0">
              <a:srgbClr val="000000">
                <a:alpha val="34998"/>
              </a:srgbClr>
            </a:outerShdw>
          </a:effectLst>
        </p:spPr>
        <p:txBody>
          <a:bodyPr vert="horz" wrap="square" lIns="50800" tIns="50800" rIns="50800" bIns="50800" numCol="1" rtlCol="0" anchor="ctr" anchorCtr="0" compatLnSpc="1">
            <a:prstTxWarp prst="textNoShape">
              <a:avLst/>
            </a:prstTxWarp>
          </a:bodyPr>
          <a:lstStyle/>
          <a:p>
            <a:pPr marL="228600" marR="0" indent="0" algn="ctr" defTabSz="457200" rtl="0" eaLnBrk="1"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bg1"/>
                </a:solidFill>
                <a:effectLst/>
                <a:latin typeface="+mj-lt"/>
                <a:ea typeface="Helvetica" panose="020B0604020202020204" pitchFamily="34" charset="0"/>
                <a:cs typeface="Helvetica" panose="020B0604020202020204" pitchFamily="34" charset="0"/>
                <a:sym typeface="Helvetica" panose="020B0604020202020204" pitchFamily="34" charset="0"/>
              </a:rPr>
              <a:t>НАУЧНО-</a:t>
            </a:r>
          </a:p>
          <a:p>
            <a:pPr marL="228600" marR="0" indent="0" algn="ctr" defTabSz="457200" rtl="0" eaLnBrk="1" fontAlgn="base" latinLnBrk="0" hangingPunct="0">
              <a:lnSpc>
                <a:spcPct val="100000"/>
              </a:lnSpc>
              <a:spcBef>
                <a:spcPct val="0"/>
              </a:spcBef>
              <a:spcAft>
                <a:spcPct val="0"/>
              </a:spcAft>
              <a:buClrTx/>
              <a:buSzTx/>
              <a:buFontTx/>
              <a:buNone/>
              <a:tabLst/>
            </a:pPr>
            <a:r>
              <a:rPr lang="ru-RU" sz="2000" b="1" dirty="0" smtClean="0">
                <a:solidFill>
                  <a:schemeClr val="bg1"/>
                </a:solidFill>
                <a:latin typeface="+mj-lt"/>
                <a:ea typeface="Helvetica" panose="020B0604020202020204" pitchFamily="34" charset="0"/>
                <a:cs typeface="Helvetica" panose="020B0604020202020204" pitchFamily="34" charset="0"/>
                <a:sym typeface="Helvetica" panose="020B0604020202020204" pitchFamily="34" charset="0"/>
              </a:rPr>
              <a:t>ОБРАЗОВАТЕЛЬНАЯ </a:t>
            </a:r>
          </a:p>
          <a:p>
            <a:pPr marL="228600" marR="0" indent="0" algn="ctr" defTabSz="457200" rtl="0" eaLnBrk="1"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bg1"/>
                </a:solidFill>
                <a:effectLst/>
                <a:latin typeface="+mj-lt"/>
                <a:ea typeface="Helvetica" panose="020B0604020202020204" pitchFamily="34" charset="0"/>
                <a:cs typeface="Helvetica" panose="020B0604020202020204" pitchFamily="34" charset="0"/>
                <a:sym typeface="Helvetica" panose="020B0604020202020204" pitchFamily="34" charset="0"/>
              </a:rPr>
              <a:t>СЕТЬ – </a:t>
            </a:r>
          </a:p>
          <a:p>
            <a:pPr marL="228600" marR="0" indent="0" algn="ctr" defTabSz="457200" rtl="0" eaLnBrk="1"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mj-lt"/>
              <a:ea typeface="Helvetica" panose="020B0604020202020204" pitchFamily="34" charset="0"/>
              <a:cs typeface="Helvetica" panose="020B0604020202020204" pitchFamily="34" charset="0"/>
              <a:sym typeface="Helvetica" panose="020B0604020202020204" pitchFamily="34" charset="0"/>
            </a:endParaRPr>
          </a:p>
          <a:p>
            <a:pPr marL="228600" marR="0" indent="0" algn="ctr" defTabSz="457200" rtl="0" eaLnBrk="1" fontAlgn="base" latinLnBrk="0" hangingPunct="0">
              <a:lnSpc>
                <a:spcPct val="100000"/>
              </a:lnSpc>
              <a:spcBef>
                <a:spcPct val="0"/>
              </a:spcBef>
              <a:spcAft>
                <a:spcPct val="0"/>
              </a:spcAft>
              <a:buClrTx/>
              <a:buSzTx/>
              <a:buFontTx/>
              <a:buNone/>
              <a:tabLst/>
            </a:pPr>
            <a:r>
              <a:rPr lang="ru-RU" sz="2000" b="1" dirty="0" smtClean="0">
                <a:solidFill>
                  <a:schemeClr val="bg1"/>
                </a:solidFill>
                <a:latin typeface="+mj-lt"/>
                <a:ea typeface="Helvetica" panose="020B0604020202020204" pitchFamily="34" charset="0"/>
                <a:cs typeface="Helvetica" panose="020B0604020202020204" pitchFamily="34" charset="0"/>
                <a:sym typeface="Helvetica" panose="020B0604020202020204" pitchFamily="34" charset="0"/>
              </a:rPr>
              <a:t>Национальный Арктический научно-образовательный консорциум</a:t>
            </a:r>
            <a:endParaRPr kumimoji="0" lang="ru-RU" sz="2000" b="1" i="0" u="none" strike="noStrike" cap="none" normalizeH="0" baseline="0" dirty="0" smtClean="0">
              <a:ln>
                <a:noFill/>
              </a:ln>
              <a:solidFill>
                <a:schemeClr val="bg1"/>
              </a:solidFill>
              <a:effectLst/>
              <a:latin typeface="+mj-lt"/>
              <a:ea typeface="Helvetica" panose="020B0604020202020204" pitchFamily="34" charset="0"/>
              <a:cs typeface="Helvetica" panose="020B0604020202020204" pitchFamily="34" charset="0"/>
              <a:sym typeface="Helvetica" panose="020B0604020202020204" pitchFamily="34" charset="0"/>
            </a:endParaRPr>
          </a:p>
        </p:txBody>
      </p:sp>
      <p:sp>
        <p:nvSpPr>
          <p:cNvPr id="2" name="TextBox 1"/>
          <p:cNvSpPr txBox="1"/>
          <p:nvPr/>
        </p:nvSpPr>
        <p:spPr>
          <a:xfrm>
            <a:off x="1187331" y="160338"/>
            <a:ext cx="7752443" cy="553998"/>
          </a:xfrm>
          <a:prstGeom prst="rect">
            <a:avLst/>
          </a:prstGeom>
          <a:noFill/>
        </p:spPr>
        <p:txBody>
          <a:bodyPr wrap="none" rtlCol="0">
            <a:spAutoFit/>
          </a:bodyPr>
          <a:lstStyle/>
          <a:p>
            <a:r>
              <a:rPr lang="ru-RU" sz="3000" b="1" dirty="0">
                <a:solidFill>
                  <a:schemeClr val="bg1"/>
                </a:solidFill>
                <a:latin typeface="Georgia" panose="02040502050405020303" pitchFamily="18" charset="0"/>
                <a:ea typeface="+mj-ea"/>
                <a:cs typeface="+mj-cs"/>
              </a:rPr>
              <a:t>Потенциал сетевого сотрудничества</a:t>
            </a:r>
          </a:p>
        </p:txBody>
      </p:sp>
    </p:spTree>
    <p:extLst>
      <p:ext uri="{BB962C8B-B14F-4D97-AF65-F5344CB8AC3E}">
        <p14:creationId xmlns:p14="http://schemas.microsoft.com/office/powerpoint/2010/main" val="181960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400"/>
            <a:ext cx="8229600" cy="635000"/>
          </a:xfrm>
        </p:spPr>
        <p:txBody>
          <a:bodyPr/>
          <a:lstStyle/>
          <a:p>
            <a:pPr algn="ctr"/>
            <a:r>
              <a:rPr lang="ru-RU" sz="2400" b="1" dirty="0">
                <a:solidFill>
                  <a:schemeClr val="bg1"/>
                </a:solidFill>
                <a:effectLst/>
              </a:rPr>
              <a:t>Направления деятельности</a:t>
            </a:r>
            <a:endParaRPr lang="ru-RU" sz="2400" dirty="0">
              <a:solidFill>
                <a:schemeClr val="bg1"/>
              </a:solidFill>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571471447"/>
              </p:ext>
            </p:extLst>
          </p:nvPr>
        </p:nvGraphicFramePr>
        <p:xfrm>
          <a:off x="228600" y="716280"/>
          <a:ext cx="8763000" cy="5562600"/>
        </p:xfrm>
        <a:graphic>
          <a:graphicData uri="http://schemas.openxmlformats.org/drawingml/2006/table">
            <a:tbl>
              <a:tblPr firstRow="1" bandRow="1">
                <a:tableStyleId>{5C22544A-7EE6-4342-B048-85BDC9FD1C3A}</a:tableStyleId>
              </a:tblPr>
              <a:tblGrid>
                <a:gridCol w="4381500"/>
                <a:gridCol w="4381500"/>
              </a:tblGrid>
              <a:tr h="533400">
                <a:tc>
                  <a:txBody>
                    <a:bodyPr/>
                    <a:lstStyle/>
                    <a:p>
                      <a:pPr algn="ctr"/>
                      <a:r>
                        <a:rPr lang="ru-RU" sz="2000" b="1" dirty="0" smtClean="0">
                          <a:effectLst/>
                        </a:rPr>
                        <a:t>В образовательной сфере </a:t>
                      </a:r>
                      <a:endParaRPr lang="ru-RU" sz="2000" dirty="0"/>
                    </a:p>
                  </a:txBody>
                  <a:tcPr/>
                </a:tc>
                <a:tc>
                  <a:txBody>
                    <a:bodyPr/>
                    <a:lstStyle/>
                    <a:p>
                      <a:pPr algn="ctr"/>
                      <a:r>
                        <a:rPr lang="ru-RU" sz="2000" b="1" dirty="0" smtClean="0">
                          <a:effectLst/>
                        </a:rPr>
                        <a:t>В научной сфере </a:t>
                      </a:r>
                      <a:endParaRPr lang="ru-RU" sz="20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dirty="0" smtClean="0">
                          <a:latin typeface="+mn-lt"/>
                        </a:rPr>
                        <a:t>Мониторинг, анализ и прогноз кадровой потребности для отраслей экономики АЗРФ</a:t>
                      </a:r>
                      <a:endParaRPr lang="ru-RU"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dirty="0" smtClean="0"/>
                        <a:t>Комплексное изучение Арктики как макрорегиона</a:t>
                      </a:r>
                      <a:r>
                        <a:rPr lang="ru-RU" sz="2000" baseline="0" dirty="0" smtClean="0"/>
                        <a:t> </a:t>
                      </a:r>
                      <a:endParaRPr lang="ru-RU" sz="20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dirty="0" smtClean="0">
                          <a:latin typeface="+mn-lt"/>
                        </a:rPr>
                        <a:t>Создание и реализация сетевых ОП программ арктической направленности</a:t>
                      </a:r>
                      <a:endParaRPr lang="ru-RU"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smtClean="0">
                          <a:latin typeface="+mn-lt"/>
                        </a:rPr>
                        <a:t>Организация совместных научных проектов, научно-образовательных экспедиций и стационаров</a:t>
                      </a:r>
                      <a:endParaRPr lang="ru-RU" sz="2000" dirty="0"/>
                    </a:p>
                  </a:txBody>
                  <a:tcPr/>
                </a:tc>
              </a:tr>
              <a:tr h="370840">
                <a:tc>
                  <a:txBody>
                    <a:bodyPr/>
                    <a:lstStyle/>
                    <a:p>
                      <a:pPr marL="0" indent="0">
                        <a:buFont typeface="Arial" panose="020B0604020202020204" pitchFamily="34" charset="0"/>
                        <a:buNone/>
                      </a:pPr>
                      <a:r>
                        <a:rPr lang="ru-RU" sz="2000" dirty="0" smtClean="0">
                          <a:latin typeface="+mn-lt"/>
                        </a:rPr>
                        <a:t>Унификация арктический компетенций и их экспертиза в реализуемых ОП</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u-RU" sz="2000" dirty="0" smtClean="0">
                          <a:latin typeface="+mn-lt"/>
                        </a:rPr>
                        <a:t>Синхронизация исследований по арктический тематике</a:t>
                      </a:r>
                      <a:endParaRPr lang="ru-RU" sz="2000" dirty="0"/>
                    </a:p>
                  </a:txBody>
                  <a:tcPr/>
                </a:tc>
              </a:tr>
              <a:tr h="370840">
                <a:tc>
                  <a:txBody>
                    <a:bodyPr/>
                    <a:lstStyle/>
                    <a:p>
                      <a:pPr marL="0" indent="0">
                        <a:buFont typeface="Arial" panose="020B0604020202020204" pitchFamily="34" charset="0"/>
                        <a:buNone/>
                      </a:pPr>
                      <a:r>
                        <a:rPr lang="ru-RU" sz="2000" dirty="0" smtClean="0">
                          <a:latin typeface="+mn-lt"/>
                        </a:rPr>
                        <a:t>Общественно-профессиональная аккредитация ОП арктической направленности</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dirty="0" smtClean="0">
                          <a:latin typeface="+mn-lt"/>
                        </a:rPr>
                        <a:t>Организация конференций и семинаров по арктической тематике </a:t>
                      </a:r>
                      <a:endParaRPr lang="ru-RU" sz="20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u-RU" sz="2000" dirty="0" smtClean="0">
                          <a:latin typeface="+mn-lt"/>
                        </a:rPr>
                        <a:t>Сертификация специалистов для работы в АЗРФ</a:t>
                      </a:r>
                    </a:p>
                  </a:txBody>
                  <a:tcPr/>
                </a:tc>
                <a:tc>
                  <a:txBody>
                    <a:bodyPr/>
                    <a:lstStyle/>
                    <a:p>
                      <a:r>
                        <a:rPr lang="ru-RU" sz="2000" dirty="0" smtClean="0"/>
                        <a:t>Совместные диссертационные советы </a:t>
                      </a:r>
                      <a:endParaRPr lang="ru-RU" sz="2000" dirty="0"/>
                    </a:p>
                  </a:txBody>
                  <a:tcPr/>
                </a:tc>
              </a:tr>
            </a:tbl>
          </a:graphicData>
        </a:graphic>
      </p:graphicFrame>
      <p:sp>
        <p:nvSpPr>
          <p:cNvPr id="4" name="Номер слайда 3"/>
          <p:cNvSpPr>
            <a:spLocks noGrp="1"/>
          </p:cNvSpPr>
          <p:nvPr>
            <p:ph type="sldNum" sz="quarter" idx="4294967295"/>
          </p:nvPr>
        </p:nvSpPr>
        <p:spPr>
          <a:xfrm>
            <a:off x="7467600" y="6629400"/>
            <a:ext cx="1295400" cy="228600"/>
          </a:xfrm>
          <a:prstGeom prst="rect">
            <a:avLst/>
          </a:prstGeom>
        </p:spPr>
        <p:txBody>
          <a:bodyPr/>
          <a:lstStyle/>
          <a:p>
            <a:pPr lvl="1">
              <a:defRPr/>
            </a:pPr>
            <a:fld id="{81E2B56D-39AA-4FFA-A88F-B9ABC587EFA9}" type="slidenum">
              <a:rPr lang="ru-RU" altLang="ru-RU" smtClean="0"/>
              <a:pPr lvl="1">
                <a:defRPr/>
              </a:pPr>
              <a:t>14</a:t>
            </a:fld>
            <a:endParaRPr lang="ru-RU" altLang="ru-RU">
              <a:latin typeface="+mn-lt"/>
            </a:endParaRPr>
          </a:p>
        </p:txBody>
      </p:sp>
    </p:spTree>
    <p:extLst>
      <p:ext uri="{BB962C8B-B14F-4D97-AF65-F5344CB8AC3E}">
        <p14:creationId xmlns:p14="http://schemas.microsoft.com/office/powerpoint/2010/main" val="227902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0"/>
            <a:ext cx="7488832" cy="836712"/>
          </a:xfrm>
        </p:spPr>
        <p:txBody>
          <a:bodyPr/>
          <a:lstStyle/>
          <a:p>
            <a:pPr algn="ctr"/>
            <a:r>
              <a:rPr lang="ru-RU" sz="3000" b="1" dirty="0">
                <a:solidFill>
                  <a:schemeClr val="bg1"/>
                </a:solidFill>
                <a:effectLst/>
              </a:rPr>
              <a:t>Направления деятельности</a:t>
            </a:r>
            <a:endParaRPr lang="ru-RU" sz="3000" dirty="0">
              <a:solidFill>
                <a:schemeClr val="bg1"/>
              </a:solidFill>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1210683920"/>
              </p:ext>
            </p:extLst>
          </p:nvPr>
        </p:nvGraphicFramePr>
        <p:xfrm>
          <a:off x="228600" y="1371601"/>
          <a:ext cx="8763000" cy="4556759"/>
        </p:xfrm>
        <a:graphic>
          <a:graphicData uri="http://schemas.openxmlformats.org/drawingml/2006/table">
            <a:tbl>
              <a:tblPr firstRow="1" bandRow="1">
                <a:tableStyleId>{5C22544A-7EE6-4342-B048-85BDC9FD1C3A}</a:tableStyleId>
              </a:tblPr>
              <a:tblGrid>
                <a:gridCol w="4381500"/>
                <a:gridCol w="4381500"/>
              </a:tblGrid>
              <a:tr h="709530">
                <a:tc>
                  <a:txBody>
                    <a:bodyPr/>
                    <a:lstStyle/>
                    <a:p>
                      <a:pPr algn="ctr"/>
                      <a:r>
                        <a:rPr lang="ru-RU" sz="2000" b="1" dirty="0" smtClean="0">
                          <a:effectLst/>
                        </a:rPr>
                        <a:t>В образовательной сфере </a:t>
                      </a:r>
                      <a:endParaRPr lang="ru-RU" sz="2000" dirty="0"/>
                    </a:p>
                  </a:txBody>
                  <a:tcPr/>
                </a:tc>
                <a:tc>
                  <a:txBody>
                    <a:bodyPr/>
                    <a:lstStyle/>
                    <a:p>
                      <a:pPr algn="ctr"/>
                      <a:r>
                        <a:rPr lang="ru-RU" sz="2000" b="1" dirty="0" smtClean="0">
                          <a:effectLst/>
                        </a:rPr>
                        <a:t>В научной сфере </a:t>
                      </a:r>
                      <a:endParaRPr lang="ru-RU" sz="2000" dirty="0"/>
                    </a:p>
                  </a:txBody>
                  <a:tcPr/>
                </a:tc>
              </a:tr>
              <a:tr h="725297">
                <a:tc gridSpan="2">
                  <a:txBody>
                    <a:bodyPr/>
                    <a:lstStyle/>
                    <a:p>
                      <a:pPr algn="ctr"/>
                      <a:r>
                        <a:rPr lang="ru-RU" sz="2000" dirty="0" smtClean="0">
                          <a:latin typeface="+mn-lt"/>
                        </a:rPr>
                        <a:t>Создание общего информационного поля </a:t>
                      </a:r>
                    </a:p>
                    <a:p>
                      <a:pPr algn="ctr"/>
                      <a:endParaRPr lang="ru-RU" sz="2000" dirty="0"/>
                    </a:p>
                  </a:txBody>
                  <a:tcPr/>
                </a:tc>
                <a:tc hMerge="1">
                  <a:txBody>
                    <a:bodyPr/>
                    <a:lstStyle/>
                    <a:p>
                      <a:endParaRPr lang="ru-RU" dirty="0"/>
                    </a:p>
                  </a:txBody>
                  <a:tcPr/>
                </a:tc>
              </a:tr>
              <a:tr h="1355991">
                <a:tc>
                  <a:txBody>
                    <a:bodyPr/>
                    <a:lstStyle/>
                    <a:p>
                      <a:r>
                        <a:rPr lang="ru-RU" sz="2000" dirty="0" smtClean="0">
                          <a:latin typeface="+mn-lt"/>
                        </a:rPr>
                        <a:t>Базы данных образовательных программ, портфолио выпускников</a:t>
                      </a:r>
                      <a:endParaRPr lang="ru-RU" sz="2000" dirty="0"/>
                    </a:p>
                  </a:txBody>
                  <a:tcPr/>
                </a:tc>
                <a:tc>
                  <a:txBody>
                    <a:bodyPr/>
                    <a:lstStyle/>
                    <a:p>
                      <a:r>
                        <a:rPr lang="ru-RU" sz="2000" dirty="0" smtClean="0">
                          <a:latin typeface="+mn-lt"/>
                        </a:rPr>
                        <a:t>Перечень тематик научных исследований, информационные карты научных проектов,  реестр научной инфраструктуры</a:t>
                      </a:r>
                      <a:endParaRPr lang="ru-RU" sz="2000" dirty="0"/>
                    </a:p>
                  </a:txBody>
                  <a:tcPr/>
                </a:tc>
              </a:tr>
              <a:tr h="104064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smtClean="0">
                          <a:latin typeface="+mn-lt"/>
                        </a:rPr>
                        <a:t>Популяризация  арктических специальностей , знаний, </a:t>
                      </a:r>
                    </a:p>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smtClean="0">
                          <a:latin typeface="+mn-lt"/>
                        </a:rPr>
                        <a:t>исследований арктической направленности</a:t>
                      </a:r>
                    </a:p>
                    <a:p>
                      <a:pPr marL="0" marR="0" indent="0" algn="ctr" defTabSz="914400" rtl="0" eaLnBrk="1" fontAlgn="auto" latinLnBrk="0" hangingPunct="1">
                        <a:lnSpc>
                          <a:spcPct val="100000"/>
                        </a:lnSpc>
                        <a:spcBef>
                          <a:spcPts val="0"/>
                        </a:spcBef>
                        <a:spcAft>
                          <a:spcPts val="0"/>
                        </a:spcAft>
                        <a:buClrTx/>
                        <a:buSzTx/>
                        <a:buFontTx/>
                        <a:buNone/>
                        <a:tabLst/>
                        <a:defRPr/>
                      </a:pPr>
                      <a:endParaRPr lang="ru-RU" sz="2000" dirty="0"/>
                    </a:p>
                  </a:txBody>
                  <a:tcPr/>
                </a:tc>
                <a:tc hMerge="1">
                  <a:txBody>
                    <a:bodyPr/>
                    <a:lstStyle/>
                    <a:p>
                      <a:endParaRPr lang="ru-RU" dirty="0"/>
                    </a:p>
                  </a:txBody>
                  <a:tcPr/>
                </a:tc>
              </a:tr>
              <a:tr h="72529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smtClean="0">
                          <a:latin typeface="+mn-lt"/>
                        </a:rPr>
                        <a:t>Продвижение консорциума в </a:t>
                      </a:r>
                      <a:r>
                        <a:rPr lang="ru-RU" sz="2000" dirty="0" err="1" smtClean="0">
                          <a:latin typeface="+mn-lt"/>
                        </a:rPr>
                        <a:t>медийном</a:t>
                      </a:r>
                      <a:r>
                        <a:rPr lang="ru-RU" sz="2000" dirty="0" smtClean="0">
                          <a:latin typeface="+mn-lt"/>
                        </a:rPr>
                        <a:t> пространстве</a:t>
                      </a:r>
                    </a:p>
                    <a:p>
                      <a:pPr marL="0" marR="0" indent="0" algn="ctr" defTabSz="914400" rtl="0" eaLnBrk="1" fontAlgn="auto" latinLnBrk="0" hangingPunct="1">
                        <a:lnSpc>
                          <a:spcPct val="100000"/>
                        </a:lnSpc>
                        <a:spcBef>
                          <a:spcPts val="0"/>
                        </a:spcBef>
                        <a:spcAft>
                          <a:spcPts val="0"/>
                        </a:spcAft>
                        <a:buClrTx/>
                        <a:buSzTx/>
                        <a:buFontTx/>
                        <a:buNone/>
                        <a:tabLst/>
                        <a:defRPr/>
                      </a:pPr>
                      <a:endParaRPr lang="ru-RU" sz="2000" dirty="0"/>
                    </a:p>
                  </a:txBody>
                  <a:tcPr/>
                </a:tc>
                <a:tc hMerge="1">
                  <a:txBody>
                    <a:bodyPr/>
                    <a:lstStyle/>
                    <a:p>
                      <a:endParaRPr lang="ru-RU" dirty="0"/>
                    </a:p>
                  </a:txBody>
                  <a:tcPr/>
                </a:tc>
              </a:tr>
            </a:tbl>
          </a:graphicData>
        </a:graphic>
      </p:graphicFrame>
      <p:sp>
        <p:nvSpPr>
          <p:cNvPr id="4" name="Номер слайда 3"/>
          <p:cNvSpPr>
            <a:spLocks noGrp="1"/>
          </p:cNvSpPr>
          <p:nvPr>
            <p:ph type="sldNum" sz="quarter" idx="4294967295"/>
          </p:nvPr>
        </p:nvSpPr>
        <p:spPr>
          <a:xfrm>
            <a:off x="7467600" y="6629400"/>
            <a:ext cx="1295400" cy="228600"/>
          </a:xfrm>
          <a:prstGeom prst="rect">
            <a:avLst/>
          </a:prstGeom>
        </p:spPr>
        <p:txBody>
          <a:bodyPr/>
          <a:lstStyle/>
          <a:p>
            <a:pPr lvl="1">
              <a:defRPr/>
            </a:pPr>
            <a:fld id="{81E2B56D-39AA-4FFA-A88F-B9ABC587EFA9}" type="slidenum">
              <a:rPr lang="ru-RU" altLang="ru-RU" smtClean="0"/>
              <a:pPr lvl="1">
                <a:defRPr/>
              </a:pPr>
              <a:t>15</a:t>
            </a:fld>
            <a:endParaRPr lang="ru-RU" altLang="ru-RU">
              <a:latin typeface="+mn-lt"/>
            </a:endParaRPr>
          </a:p>
        </p:txBody>
      </p:sp>
    </p:spTree>
    <p:extLst>
      <p:ext uri="{BB962C8B-B14F-4D97-AF65-F5344CB8AC3E}">
        <p14:creationId xmlns:p14="http://schemas.microsoft.com/office/powerpoint/2010/main" val="82767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0"/>
            <a:ext cx="7488832" cy="836712"/>
          </a:xfrm>
        </p:spPr>
        <p:txBody>
          <a:bodyPr/>
          <a:lstStyle/>
          <a:p>
            <a:pPr algn="ctr"/>
            <a:r>
              <a:rPr lang="ru-RU" sz="3000" b="1" dirty="0">
                <a:solidFill>
                  <a:schemeClr val="bg1"/>
                </a:solidFill>
              </a:rPr>
              <a:t>НАНОК – первые шаги</a:t>
            </a:r>
          </a:p>
        </p:txBody>
      </p:sp>
      <p:graphicFrame>
        <p:nvGraphicFramePr>
          <p:cNvPr id="5" name="Объект 4"/>
          <p:cNvGraphicFramePr>
            <a:graphicFrameLocks noGrp="1"/>
          </p:cNvGraphicFramePr>
          <p:nvPr>
            <p:ph idx="1"/>
            <p:extLst>
              <p:ext uri="{D42A27DB-BD31-4B8C-83A1-F6EECF244321}">
                <p14:modId xmlns:p14="http://schemas.microsoft.com/office/powerpoint/2010/main" val="1651103858"/>
              </p:ext>
            </p:extLst>
          </p:nvPr>
        </p:nvGraphicFramePr>
        <p:xfrm>
          <a:off x="179512" y="1268760"/>
          <a:ext cx="8763000" cy="5374984"/>
        </p:xfrm>
        <a:graphic>
          <a:graphicData uri="http://schemas.openxmlformats.org/drawingml/2006/table">
            <a:tbl>
              <a:tblPr firstRow="1" bandRow="1">
                <a:tableStyleId>{5C22544A-7EE6-4342-B048-85BDC9FD1C3A}</a:tableStyleId>
              </a:tblPr>
              <a:tblGrid>
                <a:gridCol w="4381500"/>
                <a:gridCol w="4381500"/>
              </a:tblGrid>
              <a:tr h="709530">
                <a:tc>
                  <a:txBody>
                    <a:bodyPr/>
                    <a:lstStyle/>
                    <a:p>
                      <a:pPr algn="ctr"/>
                      <a:r>
                        <a:rPr lang="ru-RU" sz="2000" b="1" dirty="0" smtClean="0">
                          <a:effectLst/>
                        </a:rPr>
                        <a:t>Проект Положения </a:t>
                      </a:r>
                      <a:r>
                        <a:rPr lang="en-US" sz="2000" b="1" dirty="0" smtClean="0">
                          <a:effectLst/>
                        </a:rPr>
                        <a:t>                                         </a:t>
                      </a:r>
                      <a:r>
                        <a:rPr lang="ru-RU" sz="2000" b="1" dirty="0" smtClean="0">
                          <a:effectLst/>
                        </a:rPr>
                        <a:t>о Консорциуме</a:t>
                      </a:r>
                      <a:endParaRPr lang="ru-RU" sz="2000" dirty="0"/>
                    </a:p>
                  </a:txBody>
                  <a:tcPr/>
                </a:tc>
                <a:tc>
                  <a:txBody>
                    <a:bodyPr/>
                    <a:lstStyle/>
                    <a:p>
                      <a:pPr algn="ctr"/>
                      <a:r>
                        <a:rPr lang="ru-RU" sz="2000" b="1" dirty="0" smtClean="0">
                          <a:effectLst/>
                        </a:rPr>
                        <a:t>Основные мероприятия деятельности Консорциума</a:t>
                      </a:r>
                    </a:p>
                  </a:txBody>
                  <a:tcPr/>
                </a:tc>
              </a:tr>
              <a:tr h="725297">
                <a:tc gridSpan="2">
                  <a:txBody>
                    <a:bodyPr/>
                    <a:lstStyle/>
                    <a:p>
                      <a:pPr algn="ctr"/>
                      <a:r>
                        <a:rPr lang="ru-RU" sz="2000" dirty="0" smtClean="0">
                          <a:latin typeface="+mn-lt"/>
                        </a:rPr>
                        <a:t>Первое заседания Совета НАНОК состоится в рамках                                                VI Международного Форума «Арктика: настоящее и будущее»                                    в Санкт-Петербурге 5-9 декабря 2016 г.</a:t>
                      </a:r>
                    </a:p>
                  </a:txBody>
                  <a:tcPr/>
                </a:tc>
                <a:tc hMerge="1">
                  <a:txBody>
                    <a:bodyPr/>
                    <a:lstStyle/>
                    <a:p>
                      <a:endParaRPr lang="ru-RU" dirty="0"/>
                    </a:p>
                  </a:txBody>
                  <a:tcPr/>
                </a:tc>
              </a:tr>
              <a:tr h="1355991">
                <a:tc>
                  <a:txBody>
                    <a:bodyPr/>
                    <a:lstStyle/>
                    <a:p>
                      <a:r>
                        <a:rPr lang="ru-RU" sz="2000" dirty="0" smtClean="0">
                          <a:latin typeface="+mn-lt"/>
                        </a:rPr>
                        <a:t>Тематические рабочие группы</a:t>
                      </a:r>
                      <a:endParaRPr lang="ru-RU" sz="2000" dirty="0"/>
                    </a:p>
                  </a:txBody>
                  <a:tcPr/>
                </a:tc>
                <a:tc>
                  <a:txBody>
                    <a:bodyPr/>
                    <a:lstStyle/>
                    <a:p>
                      <a:pPr marL="457200" indent="-457200">
                        <a:buAutoNum type="arabicPeriod"/>
                      </a:pPr>
                      <a:r>
                        <a:rPr lang="ru-RU" sz="2000" dirty="0" smtClean="0">
                          <a:latin typeface="+mn-lt"/>
                        </a:rPr>
                        <a:t>Образовательные  проекты и программы арктической направленности; </a:t>
                      </a:r>
                    </a:p>
                    <a:p>
                      <a:pPr marL="457200" indent="-457200">
                        <a:buAutoNum type="arabicPeriod"/>
                      </a:pPr>
                      <a:r>
                        <a:rPr lang="ru-RU" sz="2000" dirty="0" smtClean="0">
                          <a:latin typeface="+mn-lt"/>
                        </a:rPr>
                        <a:t> Научные исследования в интересах АЗРФ; </a:t>
                      </a:r>
                    </a:p>
                    <a:p>
                      <a:pPr marL="457200" indent="-457200">
                        <a:buAutoNum type="arabicPeriod"/>
                      </a:pPr>
                      <a:r>
                        <a:rPr lang="ru-RU" sz="2000" dirty="0" smtClean="0">
                          <a:latin typeface="+mn-lt"/>
                        </a:rPr>
                        <a:t>Информационное сопровождение деятельности</a:t>
                      </a:r>
                    </a:p>
                  </a:txBody>
                  <a:tcPr/>
                </a:tc>
              </a:tr>
              <a:tr h="70927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smtClean="0">
                          <a:latin typeface="+mn-lt"/>
                        </a:rPr>
                        <a:t>Веб-сайт Консорциума: </a:t>
                      </a:r>
                      <a:r>
                        <a:rPr lang="en-US" sz="2000" dirty="0" smtClean="0">
                          <a:latin typeface="+mn-lt"/>
                          <a:hlinkClick r:id="rId3"/>
                        </a:rPr>
                        <a:t>http://arctic-union.ru</a:t>
                      </a:r>
                      <a:r>
                        <a:rPr lang="ru-RU" sz="2000" dirty="0" smtClean="0">
                          <a:latin typeface="+mn-lt"/>
                        </a:rPr>
                        <a:t> </a:t>
                      </a:r>
                      <a:r>
                        <a:rPr lang="en-US" sz="2000" dirty="0" smtClean="0">
                          <a:latin typeface="+mn-lt"/>
                        </a:rPr>
                        <a:t> </a:t>
                      </a:r>
                      <a:endParaRPr lang="ru-RU" sz="2000" dirty="0"/>
                    </a:p>
                  </a:txBody>
                  <a:tcPr/>
                </a:tc>
                <a:tc hMerge="1">
                  <a:txBody>
                    <a:bodyPr/>
                    <a:lstStyle/>
                    <a:p>
                      <a:endParaRPr lang="ru-RU" dirty="0"/>
                    </a:p>
                  </a:txBody>
                  <a:tcPr/>
                </a:tc>
              </a:tr>
              <a:tr h="72529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smtClean="0">
                          <a:latin typeface="+mn-lt"/>
                        </a:rPr>
                        <a:t>Расширение числа участников Консорциума</a:t>
                      </a:r>
                      <a:endParaRPr lang="ru-RU" sz="2000" dirty="0"/>
                    </a:p>
                  </a:txBody>
                  <a:tcPr/>
                </a:tc>
                <a:tc hMerge="1">
                  <a:txBody>
                    <a:bodyPr/>
                    <a:lstStyle/>
                    <a:p>
                      <a:endParaRPr lang="ru-RU" dirty="0"/>
                    </a:p>
                  </a:txBody>
                  <a:tcPr/>
                </a:tc>
              </a:tr>
            </a:tbl>
          </a:graphicData>
        </a:graphic>
      </p:graphicFrame>
      <p:sp>
        <p:nvSpPr>
          <p:cNvPr id="4" name="Номер слайда 3"/>
          <p:cNvSpPr>
            <a:spLocks noGrp="1"/>
          </p:cNvSpPr>
          <p:nvPr>
            <p:ph type="sldNum" sz="quarter" idx="4294967295"/>
          </p:nvPr>
        </p:nvSpPr>
        <p:spPr>
          <a:xfrm>
            <a:off x="7467600" y="6629400"/>
            <a:ext cx="1295400" cy="228600"/>
          </a:xfrm>
          <a:prstGeom prst="rect">
            <a:avLst/>
          </a:prstGeom>
        </p:spPr>
        <p:txBody>
          <a:bodyPr/>
          <a:lstStyle/>
          <a:p>
            <a:pPr lvl="1">
              <a:defRPr/>
            </a:pPr>
            <a:fld id="{81E2B56D-39AA-4FFA-A88F-B9ABC587EFA9}" type="slidenum">
              <a:rPr lang="ru-RU" altLang="ru-RU" smtClean="0"/>
              <a:pPr lvl="1">
                <a:defRPr/>
              </a:pPr>
              <a:t>16</a:t>
            </a:fld>
            <a:endParaRPr lang="ru-RU" altLang="ru-RU">
              <a:latin typeface="+mn-lt"/>
            </a:endParaRPr>
          </a:p>
        </p:txBody>
      </p:sp>
    </p:spTree>
    <p:extLst>
      <p:ext uri="{BB962C8B-B14F-4D97-AF65-F5344CB8AC3E}">
        <p14:creationId xmlns:p14="http://schemas.microsoft.com/office/powerpoint/2010/main" val="2710607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pro-arctic.ru/wp-content/uploads/2014/06/pic_09062014_2b_x660.jpg">
            <a:hlinkClick r:id="rId3"/>
          </p:cNvPr>
          <p:cNvPicPr>
            <a:picLocks noChangeAspect="1" noChangeArrowheads="1"/>
          </p:cNvPicPr>
          <p:nvPr/>
        </p:nvPicPr>
        <p:blipFill rotWithShape="1">
          <a:blip r:embed="rId4" cstate="print">
            <a:extLst/>
          </a:blip>
          <a:srcRect t="5323" r="2399" b="40054"/>
          <a:stretch/>
        </p:blipFill>
        <p:spPr bwMode="auto">
          <a:xfrm>
            <a:off x="-63273" y="3573364"/>
            <a:ext cx="9310688" cy="3312020"/>
          </a:xfrm>
          <a:prstGeom prst="rect">
            <a:avLst/>
          </a:prstGeom>
          <a:ln>
            <a:noFill/>
          </a:ln>
          <a:effectLst>
            <a:softEdge rad="635000"/>
          </a:effectLst>
          <a:extLst/>
        </p:spPr>
      </p:pic>
      <p:sp>
        <p:nvSpPr>
          <p:cNvPr id="26626" name="Прямоугольник 3"/>
          <p:cNvSpPr>
            <a:spLocks noChangeArrowheads="1"/>
          </p:cNvSpPr>
          <p:nvPr/>
        </p:nvSpPr>
        <p:spPr bwMode="auto">
          <a:xfrm>
            <a:off x="179388" y="1988840"/>
            <a:ext cx="8785225"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eaLnBrk="0" hangingPunct="0">
              <a:defRPr>
                <a:solidFill>
                  <a:schemeClr val="tx1"/>
                </a:solidFill>
                <a:latin typeface="Arial" pitchFamily="34" charset="0"/>
                <a:cs typeface="Helvetica" pitchFamily="34" charset="0"/>
              </a:defRPr>
            </a:lvl1pPr>
            <a:lvl2pPr marL="742950" indent="-285750" eaLnBrk="0" hangingPunct="0">
              <a:defRPr>
                <a:solidFill>
                  <a:schemeClr val="tx1"/>
                </a:solidFill>
                <a:latin typeface="Arial" pitchFamily="34" charset="0"/>
                <a:cs typeface="Helvetica" pitchFamily="34" charset="0"/>
              </a:defRPr>
            </a:lvl2pPr>
            <a:lvl3pPr marL="1143000" indent="-228600" eaLnBrk="0" hangingPunct="0">
              <a:defRPr>
                <a:solidFill>
                  <a:schemeClr val="tx1"/>
                </a:solidFill>
                <a:latin typeface="Arial" pitchFamily="34" charset="0"/>
                <a:cs typeface="Helvetica" pitchFamily="34" charset="0"/>
              </a:defRPr>
            </a:lvl3pPr>
            <a:lvl4pPr marL="1600200" indent="-228600" eaLnBrk="0" hangingPunct="0">
              <a:defRPr>
                <a:solidFill>
                  <a:schemeClr val="tx1"/>
                </a:solidFill>
                <a:latin typeface="Arial" pitchFamily="34" charset="0"/>
                <a:cs typeface="Helvetica" pitchFamily="34" charset="0"/>
              </a:defRPr>
            </a:lvl4pPr>
            <a:lvl5pPr marL="2057400" indent="-228600" eaLnBrk="0" hangingPunct="0">
              <a:defRPr>
                <a:solidFill>
                  <a:schemeClr val="tx1"/>
                </a:solidFill>
                <a:latin typeface="Arial" pitchFamily="34" charset="0"/>
                <a:cs typeface="Helvetica" pitchFamily="34" charset="0"/>
              </a:defRPr>
            </a:lvl5pPr>
            <a:lvl6pPr marL="2514600" indent="-228600" eaLnBrk="0" fontAlgn="base" hangingPunct="0">
              <a:spcBef>
                <a:spcPct val="0"/>
              </a:spcBef>
              <a:spcAft>
                <a:spcPct val="0"/>
              </a:spcAft>
              <a:defRPr>
                <a:solidFill>
                  <a:schemeClr val="tx1"/>
                </a:solidFill>
                <a:latin typeface="Arial" pitchFamily="34" charset="0"/>
                <a:cs typeface="Helvetica" pitchFamily="34" charset="0"/>
              </a:defRPr>
            </a:lvl6pPr>
            <a:lvl7pPr marL="2971800" indent="-228600" eaLnBrk="0" fontAlgn="base" hangingPunct="0">
              <a:spcBef>
                <a:spcPct val="0"/>
              </a:spcBef>
              <a:spcAft>
                <a:spcPct val="0"/>
              </a:spcAft>
              <a:defRPr>
                <a:solidFill>
                  <a:schemeClr val="tx1"/>
                </a:solidFill>
                <a:latin typeface="Arial" pitchFamily="34" charset="0"/>
                <a:cs typeface="Helvetica" pitchFamily="34" charset="0"/>
              </a:defRPr>
            </a:lvl7pPr>
            <a:lvl8pPr marL="3429000" indent="-228600" eaLnBrk="0" fontAlgn="base" hangingPunct="0">
              <a:spcBef>
                <a:spcPct val="0"/>
              </a:spcBef>
              <a:spcAft>
                <a:spcPct val="0"/>
              </a:spcAft>
              <a:defRPr>
                <a:solidFill>
                  <a:schemeClr val="tx1"/>
                </a:solidFill>
                <a:latin typeface="Arial" pitchFamily="34" charset="0"/>
                <a:cs typeface="Helvetica" pitchFamily="34" charset="0"/>
              </a:defRPr>
            </a:lvl8pPr>
            <a:lvl9pPr marL="3886200" indent="-228600" eaLnBrk="0" fontAlgn="base" hangingPunct="0">
              <a:spcBef>
                <a:spcPct val="0"/>
              </a:spcBef>
              <a:spcAft>
                <a:spcPct val="0"/>
              </a:spcAft>
              <a:defRPr>
                <a:solidFill>
                  <a:schemeClr val="tx1"/>
                </a:solidFill>
                <a:latin typeface="Arial" pitchFamily="34" charset="0"/>
                <a:cs typeface="Helvetica" pitchFamily="34" charset="0"/>
              </a:defRPr>
            </a:lvl9pPr>
          </a:lstStyle>
          <a:p>
            <a:pPr algn="ctr" eaLnBrk="1" hangingPunct="1"/>
            <a:endParaRPr lang="ru-RU" altLang="ru-RU" sz="3200" b="1" dirty="0" smtClean="0">
              <a:solidFill>
                <a:srgbClr val="376092"/>
              </a:solidFill>
              <a:latin typeface="Georgia" pitchFamily="18" charset="0"/>
            </a:endParaRPr>
          </a:p>
          <a:p>
            <a:pPr algn="ctr" eaLnBrk="1" hangingPunct="1"/>
            <a:r>
              <a:rPr lang="ru-RU" altLang="ru-RU" sz="3200" b="1" dirty="0" smtClean="0">
                <a:solidFill>
                  <a:srgbClr val="376092"/>
                </a:solidFill>
                <a:latin typeface="Georgia" pitchFamily="18" charset="0"/>
              </a:rPr>
              <a:t>Спасибо </a:t>
            </a:r>
            <a:r>
              <a:rPr lang="ru-RU" altLang="ru-RU" sz="3200" b="1" dirty="0">
                <a:solidFill>
                  <a:srgbClr val="376092"/>
                </a:solidFill>
                <a:latin typeface="Georgia" pitchFamily="18" charset="0"/>
              </a:rPr>
              <a:t>за внимание!</a:t>
            </a:r>
          </a:p>
          <a:p>
            <a:pPr algn="ctr" eaLnBrk="1" hangingPunct="1"/>
            <a:endParaRPr lang="en-US" altLang="ru-RU" sz="2000" b="1" dirty="0">
              <a:solidFill>
                <a:srgbClr val="376092"/>
              </a:solidFill>
              <a:latin typeface="Georgia" pitchFamily="18" charset="0"/>
            </a:endParaRPr>
          </a:p>
          <a:p>
            <a:pPr algn="r" eaLnBrk="1" hangingPunct="1"/>
            <a:endParaRPr lang="ru-RU" altLang="ru-RU" sz="2000" b="1" dirty="0">
              <a:solidFill>
                <a:srgbClr val="376092"/>
              </a:solidFill>
              <a:latin typeface="Georgia" pitchFamily="18" charset="0"/>
            </a:endParaRPr>
          </a:p>
          <a:p>
            <a:pPr algn="r" eaLnBrk="1" hangingPunct="1"/>
            <a:r>
              <a:rPr lang="nb-NO" altLang="ru-RU" sz="2000" b="1" u="sng" dirty="0" smtClean="0">
                <a:solidFill>
                  <a:srgbClr val="4021FB"/>
                </a:solidFill>
                <a:latin typeface="+mn-lt"/>
                <a:hlinkClick r:id="rId5"/>
              </a:rPr>
              <a:t>www.narfu.ru</a:t>
            </a:r>
            <a:endParaRPr lang="ru-RU" altLang="ru-RU" sz="2000" b="1" u="sng" dirty="0" smtClean="0">
              <a:solidFill>
                <a:srgbClr val="4021FB"/>
              </a:solidFill>
              <a:latin typeface="+mn-lt"/>
            </a:endParaRPr>
          </a:p>
          <a:p>
            <a:pPr algn="r" eaLnBrk="1" hangingPunct="1"/>
            <a:endParaRPr lang="en-US" altLang="ru-RU" sz="2000" b="1" dirty="0">
              <a:solidFill>
                <a:srgbClr val="376092"/>
              </a:solidFill>
              <a:latin typeface="Georgia" pitchFamily="18" charset="0"/>
            </a:endParaRPr>
          </a:p>
          <a:p>
            <a:pPr algn="ctr" eaLnBrk="1" hangingPunct="1"/>
            <a:endParaRPr lang="ru-RU" altLang="ru-RU" sz="2000" b="1" dirty="0">
              <a:solidFill>
                <a:srgbClr val="376092"/>
              </a:solidFill>
              <a:latin typeface="Georgia" pitchFamily="18" charset="0"/>
            </a:endParaRPr>
          </a:p>
        </p:txBody>
      </p:sp>
      <p:pic>
        <p:nvPicPr>
          <p:cNvPr id="26627" name="Содержимое 5" descr="Презентация_фон-01.jpg"/>
          <p:cNvPicPr>
            <a:picLocks noChangeAspect="1"/>
          </p:cNvPicPr>
          <p:nvPr/>
        </p:nvPicPr>
        <p:blipFill>
          <a:blip r:embed="rId6">
            <a:extLst>
              <a:ext uri="{28A0092B-C50C-407E-A947-70E740481C1C}">
                <a14:useLocalDpi xmlns:a14="http://schemas.microsoft.com/office/drawing/2010/main" val="0"/>
              </a:ext>
            </a:extLst>
          </a:blip>
          <a:srcRect r="84546" b="73233"/>
          <a:stretch>
            <a:fillRect/>
          </a:stretch>
        </p:blipFill>
        <p:spPr bwMode="auto">
          <a:xfrm>
            <a:off x="63500" y="26243"/>
            <a:ext cx="1628775"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
          <p:cNvSpPr>
            <a:spLocks/>
          </p:cNvSpPr>
          <p:nvPr/>
        </p:nvSpPr>
        <p:spPr bwMode="auto">
          <a:xfrm>
            <a:off x="-4763" y="0"/>
            <a:ext cx="9144001" cy="8366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3A7CCA"/>
              </a:gs>
              <a:gs pos="20000">
                <a:srgbClr val="3C7BC7"/>
              </a:gs>
              <a:gs pos="100000">
                <a:srgbClr val="2E5E97"/>
              </a:gs>
            </a:gsLst>
            <a:lin ang="5400000"/>
          </a:gradFill>
          <a:ln w="9525" cap="flat" cmpd="sng">
            <a:solidFill>
              <a:srgbClr val="4A7EBB"/>
            </a:solidFill>
            <a:prstDash val="solid"/>
            <a:round/>
            <a:headEnd/>
            <a:tailEnd/>
          </a:ln>
          <a:effectLst>
            <a:outerShdw blurRad="38100" dist="23000" dir="5400000" algn="ctr" rotWithShape="0">
              <a:srgbClr val="000000">
                <a:alpha val="34998"/>
              </a:srgbClr>
            </a:outerShdw>
          </a:effectLst>
        </p:spPr>
        <p:txBody>
          <a:bodyPr lIns="0" tIns="0" rIns="0" bIns="0" anchor="ctr"/>
          <a:lstStyle>
            <a:lvl1pPr eaLnBrk="0" hangingPunct="0">
              <a:defRPr>
                <a:solidFill>
                  <a:schemeClr val="tx1"/>
                </a:solidFill>
                <a:latin typeface="Arial" pitchFamily="34" charset="0"/>
                <a:cs typeface="Helvetica" pitchFamily="34" charset="0"/>
              </a:defRPr>
            </a:lvl1pPr>
            <a:lvl2pPr marL="742950" indent="-285750" eaLnBrk="0" hangingPunct="0">
              <a:defRPr>
                <a:solidFill>
                  <a:schemeClr val="tx1"/>
                </a:solidFill>
                <a:latin typeface="Arial" pitchFamily="34" charset="0"/>
                <a:cs typeface="Helvetica" pitchFamily="34" charset="0"/>
              </a:defRPr>
            </a:lvl2pPr>
            <a:lvl3pPr marL="1143000" indent="-228600" eaLnBrk="0" hangingPunct="0">
              <a:defRPr>
                <a:solidFill>
                  <a:schemeClr val="tx1"/>
                </a:solidFill>
                <a:latin typeface="Arial" pitchFamily="34" charset="0"/>
                <a:cs typeface="Helvetica" pitchFamily="34" charset="0"/>
              </a:defRPr>
            </a:lvl3pPr>
            <a:lvl4pPr marL="1600200" indent="-228600" eaLnBrk="0" hangingPunct="0">
              <a:defRPr>
                <a:solidFill>
                  <a:schemeClr val="tx1"/>
                </a:solidFill>
                <a:latin typeface="Arial" pitchFamily="34" charset="0"/>
                <a:cs typeface="Helvetica" pitchFamily="34" charset="0"/>
              </a:defRPr>
            </a:lvl4pPr>
            <a:lvl5pPr marL="2057400" indent="-228600" eaLnBrk="0" hangingPunct="0">
              <a:defRPr>
                <a:solidFill>
                  <a:schemeClr val="tx1"/>
                </a:solidFill>
                <a:latin typeface="Arial" pitchFamily="34" charset="0"/>
                <a:cs typeface="Helvetica" pitchFamily="34" charset="0"/>
              </a:defRPr>
            </a:lvl5pPr>
            <a:lvl6pPr marL="2514600" indent="-228600" eaLnBrk="0" fontAlgn="base" hangingPunct="0">
              <a:spcBef>
                <a:spcPct val="0"/>
              </a:spcBef>
              <a:spcAft>
                <a:spcPct val="0"/>
              </a:spcAft>
              <a:defRPr>
                <a:solidFill>
                  <a:schemeClr val="tx1"/>
                </a:solidFill>
                <a:latin typeface="Arial" pitchFamily="34" charset="0"/>
                <a:cs typeface="Helvetica" pitchFamily="34" charset="0"/>
              </a:defRPr>
            </a:lvl6pPr>
            <a:lvl7pPr marL="2971800" indent="-228600" eaLnBrk="0" fontAlgn="base" hangingPunct="0">
              <a:spcBef>
                <a:spcPct val="0"/>
              </a:spcBef>
              <a:spcAft>
                <a:spcPct val="0"/>
              </a:spcAft>
              <a:defRPr>
                <a:solidFill>
                  <a:schemeClr val="tx1"/>
                </a:solidFill>
                <a:latin typeface="Arial" pitchFamily="34" charset="0"/>
                <a:cs typeface="Helvetica" pitchFamily="34" charset="0"/>
              </a:defRPr>
            </a:lvl7pPr>
            <a:lvl8pPr marL="3429000" indent="-228600" eaLnBrk="0" fontAlgn="base" hangingPunct="0">
              <a:spcBef>
                <a:spcPct val="0"/>
              </a:spcBef>
              <a:spcAft>
                <a:spcPct val="0"/>
              </a:spcAft>
              <a:defRPr>
                <a:solidFill>
                  <a:schemeClr val="tx1"/>
                </a:solidFill>
                <a:latin typeface="Arial" pitchFamily="34" charset="0"/>
                <a:cs typeface="Helvetica" pitchFamily="34" charset="0"/>
              </a:defRPr>
            </a:lvl8pPr>
            <a:lvl9pPr marL="3886200" indent="-228600" eaLnBrk="0" fontAlgn="base" hangingPunct="0">
              <a:spcBef>
                <a:spcPct val="0"/>
              </a:spcBef>
              <a:spcAft>
                <a:spcPct val="0"/>
              </a:spcAft>
              <a:defRPr>
                <a:solidFill>
                  <a:schemeClr val="tx1"/>
                </a:solidFill>
                <a:latin typeface="Arial" pitchFamily="34" charset="0"/>
                <a:cs typeface="Helvetica" pitchFamily="34" charset="0"/>
              </a:defRPr>
            </a:lvl9pPr>
          </a:lstStyle>
          <a:p>
            <a:pPr algn="ctr" eaLnBrk="1" hangingPunct="1"/>
            <a:r>
              <a:rPr lang="ru-RU" altLang="ru-RU" sz="2800" b="1" dirty="0">
                <a:solidFill>
                  <a:srgbClr val="FFFFFF"/>
                </a:solidFill>
                <a:latin typeface="Georgia" pitchFamily="18" charset="0"/>
                <a:cs typeface="Arial" pitchFamily="34" charset="0"/>
              </a:rPr>
              <a:t>Арктика</a:t>
            </a:r>
            <a:endParaRPr lang="ru-RU" altLang="ru-RU" sz="2000" b="1" dirty="0">
              <a:solidFill>
                <a:srgbClr val="FFFFFF"/>
              </a:solidFill>
              <a:latin typeface="Georgia" pitchFamily="18" charset="0"/>
              <a:cs typeface="Arial" pitchFamily="34" charset="0"/>
            </a:endParaRPr>
          </a:p>
        </p:txBody>
      </p:sp>
      <p:grpSp>
        <p:nvGrpSpPr>
          <p:cNvPr id="9219" name="Группа 5"/>
          <p:cNvGrpSpPr>
            <a:grpSpLocks/>
          </p:cNvGrpSpPr>
          <p:nvPr/>
        </p:nvGrpSpPr>
        <p:grpSpPr bwMode="auto">
          <a:xfrm>
            <a:off x="4214" y="836613"/>
            <a:ext cx="9158288" cy="6021387"/>
            <a:chOff x="5940152" y="1746473"/>
            <a:chExt cx="9153608" cy="5554249"/>
          </a:xfrm>
        </p:grpSpPr>
        <p:pic>
          <p:nvPicPr>
            <p:cNvPr id="8" name="Рисунок 7"/>
            <p:cNvPicPr>
              <a:picLocks noChangeAspect="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a14:imgEffect>
                    </a14:imgLayer>
                  </a14:imgProps>
                </a:ext>
              </a:extLst>
            </a:blip>
            <a:srcRect b="11441"/>
            <a:stretch/>
          </p:blipFill>
          <p:spPr>
            <a:xfrm>
              <a:off x="5949759" y="1746473"/>
              <a:ext cx="9144001" cy="5409847"/>
            </a:xfrm>
            <a:prstGeom prst="rect">
              <a:avLst/>
            </a:prstGeom>
          </p:spPr>
        </p:pic>
        <p:sp>
          <p:nvSpPr>
            <p:cNvPr id="9" name="Прямоугольник 8"/>
            <p:cNvSpPr/>
            <p:nvPr/>
          </p:nvSpPr>
          <p:spPr bwMode="auto">
            <a:xfrm>
              <a:off x="5940152" y="1746473"/>
              <a:ext cx="9144088" cy="5554249"/>
            </a:xfrm>
            <a:prstGeom prst="rect">
              <a:avLst/>
            </a:prstGeom>
            <a:solidFill>
              <a:srgbClr val="FFFFFF">
                <a:alpha val="45000"/>
              </a:srgbClr>
            </a:solidFill>
            <a:ln>
              <a:solidFill>
                <a:srgbClr val="000000">
                  <a:alpha val="29020"/>
                </a:srgbClr>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endParaRPr lang="ru-RU" dirty="0">
                <a:latin typeface="Arial" panose="020B0604020202020204" pitchFamily="34" charset="0"/>
                <a:cs typeface="Arial" panose="020B0604020202020204" pitchFamily="34" charset="0"/>
              </a:endParaRPr>
            </a:p>
          </p:txBody>
        </p:sp>
      </p:grpSp>
      <p:sp>
        <p:nvSpPr>
          <p:cNvPr id="9220" name="TextBox 10"/>
          <p:cNvSpPr txBox="1">
            <a:spLocks noChangeArrowheads="1"/>
          </p:cNvSpPr>
          <p:nvPr/>
        </p:nvSpPr>
        <p:spPr bwMode="auto">
          <a:xfrm>
            <a:off x="3779838" y="4208463"/>
            <a:ext cx="532923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Helvetica" pitchFamily="34" charset="0"/>
              </a:defRPr>
            </a:lvl1pPr>
            <a:lvl2pPr marL="742950" indent="-285750" eaLnBrk="0" hangingPunct="0">
              <a:defRPr>
                <a:solidFill>
                  <a:schemeClr val="tx1"/>
                </a:solidFill>
                <a:latin typeface="Arial" pitchFamily="34" charset="0"/>
                <a:cs typeface="Helvetica" pitchFamily="34" charset="0"/>
              </a:defRPr>
            </a:lvl2pPr>
            <a:lvl3pPr marL="1143000" indent="-228600" eaLnBrk="0" hangingPunct="0">
              <a:defRPr>
                <a:solidFill>
                  <a:schemeClr val="tx1"/>
                </a:solidFill>
                <a:latin typeface="Arial" pitchFamily="34" charset="0"/>
                <a:cs typeface="Helvetica" pitchFamily="34" charset="0"/>
              </a:defRPr>
            </a:lvl3pPr>
            <a:lvl4pPr marL="1600200" indent="-228600" eaLnBrk="0" hangingPunct="0">
              <a:defRPr>
                <a:solidFill>
                  <a:schemeClr val="tx1"/>
                </a:solidFill>
                <a:latin typeface="Arial" pitchFamily="34" charset="0"/>
                <a:cs typeface="Helvetica" pitchFamily="34" charset="0"/>
              </a:defRPr>
            </a:lvl4pPr>
            <a:lvl5pPr marL="2057400" indent="-228600" eaLnBrk="0" hangingPunct="0">
              <a:defRPr>
                <a:solidFill>
                  <a:schemeClr val="tx1"/>
                </a:solidFill>
                <a:latin typeface="Arial" pitchFamily="34" charset="0"/>
                <a:cs typeface="Helvetica" pitchFamily="34" charset="0"/>
              </a:defRPr>
            </a:lvl5pPr>
            <a:lvl6pPr marL="2514600" indent="-228600" eaLnBrk="0" fontAlgn="base" hangingPunct="0">
              <a:spcBef>
                <a:spcPct val="0"/>
              </a:spcBef>
              <a:spcAft>
                <a:spcPct val="0"/>
              </a:spcAft>
              <a:defRPr>
                <a:solidFill>
                  <a:schemeClr val="tx1"/>
                </a:solidFill>
                <a:latin typeface="Arial" pitchFamily="34" charset="0"/>
                <a:cs typeface="Helvetica" pitchFamily="34" charset="0"/>
              </a:defRPr>
            </a:lvl6pPr>
            <a:lvl7pPr marL="2971800" indent="-228600" eaLnBrk="0" fontAlgn="base" hangingPunct="0">
              <a:spcBef>
                <a:spcPct val="0"/>
              </a:spcBef>
              <a:spcAft>
                <a:spcPct val="0"/>
              </a:spcAft>
              <a:defRPr>
                <a:solidFill>
                  <a:schemeClr val="tx1"/>
                </a:solidFill>
                <a:latin typeface="Arial" pitchFamily="34" charset="0"/>
                <a:cs typeface="Helvetica" pitchFamily="34" charset="0"/>
              </a:defRPr>
            </a:lvl7pPr>
            <a:lvl8pPr marL="3429000" indent="-228600" eaLnBrk="0" fontAlgn="base" hangingPunct="0">
              <a:spcBef>
                <a:spcPct val="0"/>
              </a:spcBef>
              <a:spcAft>
                <a:spcPct val="0"/>
              </a:spcAft>
              <a:defRPr>
                <a:solidFill>
                  <a:schemeClr val="tx1"/>
                </a:solidFill>
                <a:latin typeface="Arial" pitchFamily="34" charset="0"/>
                <a:cs typeface="Helvetica" pitchFamily="34" charset="0"/>
              </a:defRPr>
            </a:lvl8pPr>
            <a:lvl9pPr marL="3886200" indent="-228600" eaLnBrk="0" fontAlgn="base" hangingPunct="0">
              <a:spcBef>
                <a:spcPct val="0"/>
              </a:spcBef>
              <a:spcAft>
                <a:spcPct val="0"/>
              </a:spcAft>
              <a:defRPr>
                <a:solidFill>
                  <a:schemeClr val="tx1"/>
                </a:solidFill>
                <a:latin typeface="Arial" pitchFamily="34" charset="0"/>
                <a:cs typeface="Helvetica" pitchFamily="34" charset="0"/>
              </a:defRPr>
            </a:lvl9pPr>
          </a:lstStyle>
          <a:p>
            <a:pPr eaLnBrk="1" hangingPunct="1"/>
            <a:r>
              <a:rPr lang="ru-RU" altLang="ru-RU" sz="2200" b="1" dirty="0">
                <a:solidFill>
                  <a:schemeClr val="accent1">
                    <a:lumMod val="50000"/>
                  </a:schemeClr>
                </a:solidFill>
                <a:latin typeface="Georgia" pitchFamily="18" charset="0"/>
                <a:cs typeface="Arial" pitchFamily="34" charset="0"/>
                <a:sym typeface="Helvetica" pitchFamily="34" charset="0"/>
              </a:rPr>
              <a:t>Зона стратегических </a:t>
            </a:r>
          </a:p>
          <a:p>
            <a:pPr eaLnBrk="1" hangingPunct="1"/>
            <a:r>
              <a:rPr lang="ru-RU" altLang="ru-RU" sz="2200" b="1" dirty="0">
                <a:solidFill>
                  <a:schemeClr val="accent1">
                    <a:lumMod val="50000"/>
                  </a:schemeClr>
                </a:solidFill>
                <a:latin typeface="Georgia" pitchFamily="18" charset="0"/>
                <a:cs typeface="Arial" pitchFamily="34" charset="0"/>
                <a:sym typeface="Helvetica" pitchFamily="34" charset="0"/>
              </a:rPr>
              <a:t>интересов мировых держав</a:t>
            </a:r>
            <a:endParaRPr lang="ru-RU" altLang="ru-RU" sz="2200" b="1" dirty="0">
              <a:solidFill>
                <a:schemeClr val="accent1">
                  <a:lumMod val="50000"/>
                </a:schemeClr>
              </a:solidFill>
              <a:latin typeface="Georgia" pitchFamily="18" charset="0"/>
            </a:endParaRPr>
          </a:p>
        </p:txBody>
      </p:sp>
      <p:grpSp>
        <p:nvGrpSpPr>
          <p:cNvPr id="3" name="Группа 16"/>
          <p:cNvGrpSpPr/>
          <p:nvPr/>
        </p:nvGrpSpPr>
        <p:grpSpPr>
          <a:xfrm>
            <a:off x="3275856" y="2204864"/>
            <a:ext cx="414663" cy="476250"/>
            <a:chOff x="0" y="0"/>
            <a:chExt cx="688340" cy="790575"/>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grpSpPr>
        <p:sp>
          <p:nvSpPr>
            <p:cNvPr id="18" name="Блок-схема: магнитный диск 17"/>
            <p:cNvSpPr/>
            <p:nvPr/>
          </p:nvSpPr>
          <p:spPr>
            <a:xfrm>
              <a:off x="0" y="0"/>
              <a:ext cx="45719" cy="790575"/>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19" name="Пятиугольник 18"/>
            <p:cNvSpPr/>
            <p:nvPr/>
          </p:nvSpPr>
          <p:spPr>
            <a:xfrm>
              <a:off x="0" y="0"/>
              <a:ext cx="688340" cy="314325"/>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grpSp>
      <p:sp>
        <p:nvSpPr>
          <p:cNvPr id="9222" name="Прямоугольник 12"/>
          <p:cNvSpPr>
            <a:spLocks noChangeArrowheads="1"/>
          </p:cNvSpPr>
          <p:nvPr/>
        </p:nvSpPr>
        <p:spPr bwMode="auto">
          <a:xfrm>
            <a:off x="3635375" y="2443163"/>
            <a:ext cx="4572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Helvetica" pitchFamily="34" charset="0"/>
              </a:defRPr>
            </a:lvl1pPr>
            <a:lvl2pPr marL="742950" indent="-285750" eaLnBrk="0" hangingPunct="0">
              <a:defRPr>
                <a:solidFill>
                  <a:schemeClr val="tx1"/>
                </a:solidFill>
                <a:latin typeface="Arial" pitchFamily="34" charset="0"/>
                <a:cs typeface="Helvetica" pitchFamily="34" charset="0"/>
              </a:defRPr>
            </a:lvl2pPr>
            <a:lvl3pPr marL="1143000" indent="-228600" eaLnBrk="0" hangingPunct="0">
              <a:defRPr>
                <a:solidFill>
                  <a:schemeClr val="tx1"/>
                </a:solidFill>
                <a:latin typeface="Arial" pitchFamily="34" charset="0"/>
                <a:cs typeface="Helvetica" pitchFamily="34" charset="0"/>
              </a:defRPr>
            </a:lvl3pPr>
            <a:lvl4pPr marL="1600200" indent="-228600" eaLnBrk="0" hangingPunct="0">
              <a:defRPr>
                <a:solidFill>
                  <a:schemeClr val="tx1"/>
                </a:solidFill>
                <a:latin typeface="Arial" pitchFamily="34" charset="0"/>
                <a:cs typeface="Helvetica" pitchFamily="34" charset="0"/>
              </a:defRPr>
            </a:lvl4pPr>
            <a:lvl5pPr marL="2057400" indent="-228600" eaLnBrk="0" hangingPunct="0">
              <a:defRPr>
                <a:solidFill>
                  <a:schemeClr val="tx1"/>
                </a:solidFill>
                <a:latin typeface="Arial" pitchFamily="34" charset="0"/>
                <a:cs typeface="Helvetica" pitchFamily="34" charset="0"/>
              </a:defRPr>
            </a:lvl5pPr>
            <a:lvl6pPr marL="2514600" indent="-228600" eaLnBrk="0" fontAlgn="base" hangingPunct="0">
              <a:spcBef>
                <a:spcPct val="0"/>
              </a:spcBef>
              <a:spcAft>
                <a:spcPct val="0"/>
              </a:spcAft>
              <a:defRPr>
                <a:solidFill>
                  <a:schemeClr val="tx1"/>
                </a:solidFill>
                <a:latin typeface="Arial" pitchFamily="34" charset="0"/>
                <a:cs typeface="Helvetica" pitchFamily="34" charset="0"/>
              </a:defRPr>
            </a:lvl6pPr>
            <a:lvl7pPr marL="2971800" indent="-228600" eaLnBrk="0" fontAlgn="base" hangingPunct="0">
              <a:spcBef>
                <a:spcPct val="0"/>
              </a:spcBef>
              <a:spcAft>
                <a:spcPct val="0"/>
              </a:spcAft>
              <a:defRPr>
                <a:solidFill>
                  <a:schemeClr val="tx1"/>
                </a:solidFill>
                <a:latin typeface="Arial" pitchFamily="34" charset="0"/>
                <a:cs typeface="Helvetica" pitchFamily="34" charset="0"/>
              </a:defRPr>
            </a:lvl7pPr>
            <a:lvl8pPr marL="3429000" indent="-228600" eaLnBrk="0" fontAlgn="base" hangingPunct="0">
              <a:spcBef>
                <a:spcPct val="0"/>
              </a:spcBef>
              <a:spcAft>
                <a:spcPct val="0"/>
              </a:spcAft>
              <a:defRPr>
                <a:solidFill>
                  <a:schemeClr val="tx1"/>
                </a:solidFill>
                <a:latin typeface="Arial" pitchFamily="34" charset="0"/>
                <a:cs typeface="Helvetica" pitchFamily="34" charset="0"/>
              </a:defRPr>
            </a:lvl8pPr>
            <a:lvl9pPr marL="3886200" indent="-228600" eaLnBrk="0" fontAlgn="base" hangingPunct="0">
              <a:spcBef>
                <a:spcPct val="0"/>
              </a:spcBef>
              <a:spcAft>
                <a:spcPct val="0"/>
              </a:spcAft>
              <a:defRPr>
                <a:solidFill>
                  <a:schemeClr val="tx1"/>
                </a:solidFill>
                <a:latin typeface="Arial" pitchFamily="34" charset="0"/>
                <a:cs typeface="Helvetica" pitchFamily="34" charset="0"/>
              </a:defRPr>
            </a:lvl9pPr>
          </a:lstStyle>
          <a:p>
            <a:pPr eaLnBrk="1" hangingPunct="1"/>
            <a:r>
              <a:rPr lang="ru-RU" altLang="ru-RU" sz="2200" b="1" dirty="0">
                <a:solidFill>
                  <a:schemeClr val="accent1">
                    <a:lumMod val="50000"/>
                  </a:schemeClr>
                </a:solidFill>
                <a:latin typeface="Georgia" pitchFamily="18" charset="0"/>
                <a:cs typeface="Arial" pitchFamily="34" charset="0"/>
                <a:sym typeface="Helvetica" pitchFamily="34" charset="0"/>
              </a:rPr>
              <a:t>Ресурсная кладовая планетарного масштаба</a:t>
            </a:r>
            <a:endParaRPr lang="ru-RU" altLang="ru-RU" sz="2200" b="1" dirty="0">
              <a:solidFill>
                <a:schemeClr val="accent1">
                  <a:lumMod val="50000"/>
                </a:schemeClr>
              </a:solidFill>
              <a:latin typeface="Georgia" pitchFamily="18" charset="0"/>
              <a:cs typeface="Arial" pitchFamily="34" charset="0"/>
            </a:endParaRPr>
          </a:p>
        </p:txBody>
      </p:sp>
      <p:grpSp>
        <p:nvGrpSpPr>
          <p:cNvPr id="5" name="Группа 20"/>
          <p:cNvGrpSpPr/>
          <p:nvPr/>
        </p:nvGrpSpPr>
        <p:grpSpPr>
          <a:xfrm>
            <a:off x="2339752" y="2996952"/>
            <a:ext cx="414663" cy="476250"/>
            <a:chOff x="0" y="0"/>
            <a:chExt cx="688340" cy="790575"/>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grpSpPr>
        <p:sp>
          <p:nvSpPr>
            <p:cNvPr id="22" name="Блок-схема: магнитный диск 21"/>
            <p:cNvSpPr/>
            <p:nvPr/>
          </p:nvSpPr>
          <p:spPr>
            <a:xfrm>
              <a:off x="0" y="0"/>
              <a:ext cx="45719" cy="790575"/>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23" name="Пятиугольник 22"/>
            <p:cNvSpPr/>
            <p:nvPr/>
          </p:nvSpPr>
          <p:spPr>
            <a:xfrm>
              <a:off x="0" y="0"/>
              <a:ext cx="688340" cy="314325"/>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grpSp>
      <p:sp>
        <p:nvSpPr>
          <p:cNvPr id="9224" name="Прямоугольник 14"/>
          <p:cNvSpPr>
            <a:spLocks noChangeArrowheads="1"/>
          </p:cNvSpPr>
          <p:nvPr/>
        </p:nvSpPr>
        <p:spPr bwMode="auto">
          <a:xfrm>
            <a:off x="2600325" y="3235325"/>
            <a:ext cx="4572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Helvetica" pitchFamily="34" charset="0"/>
              </a:defRPr>
            </a:lvl1pPr>
            <a:lvl2pPr marL="742950" indent="-285750" eaLnBrk="0" hangingPunct="0">
              <a:defRPr>
                <a:solidFill>
                  <a:schemeClr val="tx1"/>
                </a:solidFill>
                <a:latin typeface="Arial" pitchFamily="34" charset="0"/>
                <a:cs typeface="Helvetica" pitchFamily="34" charset="0"/>
              </a:defRPr>
            </a:lvl2pPr>
            <a:lvl3pPr marL="1143000" indent="-228600" eaLnBrk="0" hangingPunct="0">
              <a:defRPr>
                <a:solidFill>
                  <a:schemeClr val="tx1"/>
                </a:solidFill>
                <a:latin typeface="Arial" pitchFamily="34" charset="0"/>
                <a:cs typeface="Helvetica" pitchFamily="34" charset="0"/>
              </a:defRPr>
            </a:lvl3pPr>
            <a:lvl4pPr marL="1600200" indent="-228600" eaLnBrk="0" hangingPunct="0">
              <a:defRPr>
                <a:solidFill>
                  <a:schemeClr val="tx1"/>
                </a:solidFill>
                <a:latin typeface="Arial" pitchFamily="34" charset="0"/>
                <a:cs typeface="Helvetica" pitchFamily="34" charset="0"/>
              </a:defRPr>
            </a:lvl4pPr>
            <a:lvl5pPr marL="2057400" indent="-228600" eaLnBrk="0" hangingPunct="0">
              <a:defRPr>
                <a:solidFill>
                  <a:schemeClr val="tx1"/>
                </a:solidFill>
                <a:latin typeface="Arial" pitchFamily="34" charset="0"/>
                <a:cs typeface="Helvetica" pitchFamily="34" charset="0"/>
              </a:defRPr>
            </a:lvl5pPr>
            <a:lvl6pPr marL="2514600" indent="-228600" eaLnBrk="0" fontAlgn="base" hangingPunct="0">
              <a:spcBef>
                <a:spcPct val="0"/>
              </a:spcBef>
              <a:spcAft>
                <a:spcPct val="0"/>
              </a:spcAft>
              <a:defRPr>
                <a:solidFill>
                  <a:schemeClr val="tx1"/>
                </a:solidFill>
                <a:latin typeface="Arial" pitchFamily="34" charset="0"/>
                <a:cs typeface="Helvetica" pitchFamily="34" charset="0"/>
              </a:defRPr>
            </a:lvl6pPr>
            <a:lvl7pPr marL="2971800" indent="-228600" eaLnBrk="0" fontAlgn="base" hangingPunct="0">
              <a:spcBef>
                <a:spcPct val="0"/>
              </a:spcBef>
              <a:spcAft>
                <a:spcPct val="0"/>
              </a:spcAft>
              <a:defRPr>
                <a:solidFill>
                  <a:schemeClr val="tx1"/>
                </a:solidFill>
                <a:latin typeface="Arial" pitchFamily="34" charset="0"/>
                <a:cs typeface="Helvetica" pitchFamily="34" charset="0"/>
              </a:defRPr>
            </a:lvl7pPr>
            <a:lvl8pPr marL="3429000" indent="-228600" eaLnBrk="0" fontAlgn="base" hangingPunct="0">
              <a:spcBef>
                <a:spcPct val="0"/>
              </a:spcBef>
              <a:spcAft>
                <a:spcPct val="0"/>
              </a:spcAft>
              <a:defRPr>
                <a:solidFill>
                  <a:schemeClr val="tx1"/>
                </a:solidFill>
                <a:latin typeface="Arial" pitchFamily="34" charset="0"/>
                <a:cs typeface="Helvetica" pitchFamily="34" charset="0"/>
              </a:defRPr>
            </a:lvl8pPr>
            <a:lvl9pPr marL="3886200" indent="-228600" eaLnBrk="0" fontAlgn="base" hangingPunct="0">
              <a:spcBef>
                <a:spcPct val="0"/>
              </a:spcBef>
              <a:spcAft>
                <a:spcPct val="0"/>
              </a:spcAft>
              <a:defRPr>
                <a:solidFill>
                  <a:schemeClr val="tx1"/>
                </a:solidFill>
                <a:latin typeface="Arial" pitchFamily="34" charset="0"/>
                <a:cs typeface="Helvetica" pitchFamily="34" charset="0"/>
              </a:defRPr>
            </a:lvl9pPr>
          </a:lstStyle>
          <a:p>
            <a:pPr eaLnBrk="1" hangingPunct="1"/>
            <a:r>
              <a:rPr lang="ru-RU" altLang="ru-RU" sz="2200" b="1" dirty="0" smtClean="0">
                <a:solidFill>
                  <a:schemeClr val="accent1">
                    <a:lumMod val="50000"/>
                  </a:schemeClr>
                </a:solidFill>
                <a:latin typeface="Georgia" pitchFamily="18" charset="0"/>
                <a:cs typeface="Arial" pitchFamily="34" charset="0"/>
                <a:sym typeface="Helvetica" pitchFamily="34" charset="0"/>
              </a:rPr>
              <a:t>    Точка </a:t>
            </a:r>
            <a:r>
              <a:rPr lang="ru-RU" altLang="ru-RU" sz="2200" b="1" dirty="0">
                <a:solidFill>
                  <a:schemeClr val="accent1">
                    <a:lumMod val="50000"/>
                  </a:schemeClr>
                </a:solidFill>
                <a:latin typeface="Georgia" pitchFamily="18" charset="0"/>
                <a:cs typeface="Arial" pitchFamily="34" charset="0"/>
                <a:sym typeface="Helvetica" pitchFamily="34" charset="0"/>
              </a:rPr>
              <a:t>бифуркации </a:t>
            </a:r>
            <a:r>
              <a:rPr lang="ru-RU" altLang="ru-RU" sz="2200" b="1" dirty="0" smtClean="0">
                <a:solidFill>
                  <a:schemeClr val="accent1">
                    <a:lumMod val="50000"/>
                  </a:schemeClr>
                </a:solidFill>
                <a:latin typeface="Georgia" pitchFamily="18" charset="0"/>
                <a:cs typeface="Arial" pitchFamily="34" charset="0"/>
                <a:sym typeface="Helvetica" pitchFamily="34" charset="0"/>
              </a:rPr>
              <a:t>в   </a:t>
            </a:r>
          </a:p>
          <a:p>
            <a:pPr eaLnBrk="1" hangingPunct="1"/>
            <a:r>
              <a:rPr lang="ru-RU" altLang="ru-RU" sz="2200" b="1" dirty="0" smtClean="0">
                <a:solidFill>
                  <a:schemeClr val="accent1">
                    <a:lumMod val="50000"/>
                  </a:schemeClr>
                </a:solidFill>
                <a:latin typeface="Georgia" pitchFamily="18" charset="0"/>
                <a:cs typeface="Arial" pitchFamily="34" charset="0"/>
                <a:sym typeface="Helvetica" pitchFamily="34" charset="0"/>
              </a:rPr>
              <a:t>     глобальном </a:t>
            </a:r>
            <a:r>
              <a:rPr lang="ru-RU" altLang="ru-RU" sz="2200" b="1" dirty="0">
                <a:solidFill>
                  <a:schemeClr val="accent1">
                    <a:lumMod val="50000"/>
                  </a:schemeClr>
                </a:solidFill>
                <a:latin typeface="Georgia" pitchFamily="18" charset="0"/>
                <a:cs typeface="Arial" pitchFamily="34" charset="0"/>
                <a:sym typeface="Helvetica" pitchFamily="34" charset="0"/>
              </a:rPr>
              <a:t>мире</a:t>
            </a:r>
          </a:p>
        </p:txBody>
      </p:sp>
      <p:grpSp>
        <p:nvGrpSpPr>
          <p:cNvPr id="6" name="Группа 28"/>
          <p:cNvGrpSpPr/>
          <p:nvPr/>
        </p:nvGrpSpPr>
        <p:grpSpPr>
          <a:xfrm>
            <a:off x="2338718" y="5097600"/>
            <a:ext cx="414663" cy="476250"/>
            <a:chOff x="0" y="0"/>
            <a:chExt cx="688340" cy="790575"/>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grpSpPr>
        <p:sp>
          <p:nvSpPr>
            <p:cNvPr id="30" name="Блок-схема: магнитный диск 29"/>
            <p:cNvSpPr/>
            <p:nvPr/>
          </p:nvSpPr>
          <p:spPr>
            <a:xfrm>
              <a:off x="0" y="0"/>
              <a:ext cx="45719" cy="790575"/>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31" name="Пятиугольник 30"/>
            <p:cNvSpPr/>
            <p:nvPr/>
          </p:nvSpPr>
          <p:spPr>
            <a:xfrm>
              <a:off x="0" y="0"/>
              <a:ext cx="688340" cy="314325"/>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grpSp>
      <p:sp>
        <p:nvSpPr>
          <p:cNvPr id="9226" name="Прямоугольник 31"/>
          <p:cNvSpPr>
            <a:spLocks noChangeArrowheads="1"/>
          </p:cNvSpPr>
          <p:nvPr/>
        </p:nvSpPr>
        <p:spPr bwMode="auto">
          <a:xfrm>
            <a:off x="2752725" y="5189538"/>
            <a:ext cx="4572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Helvetica" pitchFamily="34" charset="0"/>
              </a:defRPr>
            </a:lvl1pPr>
            <a:lvl2pPr marL="742950" indent="-285750" eaLnBrk="0" hangingPunct="0">
              <a:defRPr>
                <a:solidFill>
                  <a:schemeClr val="tx1"/>
                </a:solidFill>
                <a:latin typeface="Arial" pitchFamily="34" charset="0"/>
                <a:cs typeface="Helvetica" pitchFamily="34" charset="0"/>
              </a:defRPr>
            </a:lvl2pPr>
            <a:lvl3pPr marL="1143000" indent="-228600" eaLnBrk="0" hangingPunct="0">
              <a:defRPr>
                <a:solidFill>
                  <a:schemeClr val="tx1"/>
                </a:solidFill>
                <a:latin typeface="Arial" pitchFamily="34" charset="0"/>
                <a:cs typeface="Helvetica" pitchFamily="34" charset="0"/>
              </a:defRPr>
            </a:lvl3pPr>
            <a:lvl4pPr marL="1600200" indent="-228600" eaLnBrk="0" hangingPunct="0">
              <a:defRPr>
                <a:solidFill>
                  <a:schemeClr val="tx1"/>
                </a:solidFill>
                <a:latin typeface="Arial" pitchFamily="34" charset="0"/>
                <a:cs typeface="Helvetica" pitchFamily="34" charset="0"/>
              </a:defRPr>
            </a:lvl4pPr>
            <a:lvl5pPr marL="2057400" indent="-228600" eaLnBrk="0" hangingPunct="0">
              <a:defRPr>
                <a:solidFill>
                  <a:schemeClr val="tx1"/>
                </a:solidFill>
                <a:latin typeface="Arial" pitchFamily="34" charset="0"/>
                <a:cs typeface="Helvetica" pitchFamily="34" charset="0"/>
              </a:defRPr>
            </a:lvl5pPr>
            <a:lvl6pPr marL="2514600" indent="-228600" eaLnBrk="0" fontAlgn="base" hangingPunct="0">
              <a:spcBef>
                <a:spcPct val="0"/>
              </a:spcBef>
              <a:spcAft>
                <a:spcPct val="0"/>
              </a:spcAft>
              <a:defRPr>
                <a:solidFill>
                  <a:schemeClr val="tx1"/>
                </a:solidFill>
                <a:latin typeface="Arial" pitchFamily="34" charset="0"/>
                <a:cs typeface="Helvetica" pitchFamily="34" charset="0"/>
              </a:defRPr>
            </a:lvl6pPr>
            <a:lvl7pPr marL="2971800" indent="-228600" eaLnBrk="0" fontAlgn="base" hangingPunct="0">
              <a:spcBef>
                <a:spcPct val="0"/>
              </a:spcBef>
              <a:spcAft>
                <a:spcPct val="0"/>
              </a:spcAft>
              <a:defRPr>
                <a:solidFill>
                  <a:schemeClr val="tx1"/>
                </a:solidFill>
                <a:latin typeface="Arial" pitchFamily="34" charset="0"/>
                <a:cs typeface="Helvetica" pitchFamily="34" charset="0"/>
              </a:defRPr>
            </a:lvl7pPr>
            <a:lvl8pPr marL="3429000" indent="-228600" eaLnBrk="0" fontAlgn="base" hangingPunct="0">
              <a:spcBef>
                <a:spcPct val="0"/>
              </a:spcBef>
              <a:spcAft>
                <a:spcPct val="0"/>
              </a:spcAft>
              <a:defRPr>
                <a:solidFill>
                  <a:schemeClr val="tx1"/>
                </a:solidFill>
                <a:latin typeface="Arial" pitchFamily="34" charset="0"/>
                <a:cs typeface="Helvetica" pitchFamily="34" charset="0"/>
              </a:defRPr>
            </a:lvl8pPr>
            <a:lvl9pPr marL="3886200" indent="-228600" eaLnBrk="0" fontAlgn="base" hangingPunct="0">
              <a:spcBef>
                <a:spcPct val="0"/>
              </a:spcBef>
              <a:spcAft>
                <a:spcPct val="0"/>
              </a:spcAft>
              <a:defRPr>
                <a:solidFill>
                  <a:schemeClr val="tx1"/>
                </a:solidFill>
                <a:latin typeface="Arial" pitchFamily="34" charset="0"/>
                <a:cs typeface="Helvetica" pitchFamily="34" charset="0"/>
              </a:defRPr>
            </a:lvl9pPr>
          </a:lstStyle>
          <a:p>
            <a:pPr eaLnBrk="1" hangingPunct="1"/>
            <a:r>
              <a:rPr lang="ru-RU" altLang="ru-RU" sz="2200" b="1" dirty="0">
                <a:solidFill>
                  <a:schemeClr val="accent1">
                    <a:lumMod val="50000"/>
                  </a:schemeClr>
                </a:solidFill>
                <a:latin typeface="Georgia" pitchFamily="18" charset="0"/>
                <a:cs typeface="Arial" pitchFamily="34" charset="0"/>
                <a:sym typeface="Helvetica" pitchFamily="34" charset="0"/>
              </a:rPr>
              <a:t>Критический фактор климатических процессов</a:t>
            </a:r>
          </a:p>
        </p:txBody>
      </p:sp>
      <p:grpSp>
        <p:nvGrpSpPr>
          <p:cNvPr id="7" name="Группа 24"/>
          <p:cNvGrpSpPr/>
          <p:nvPr/>
        </p:nvGrpSpPr>
        <p:grpSpPr>
          <a:xfrm>
            <a:off x="3339171" y="4103350"/>
            <a:ext cx="414663" cy="476250"/>
            <a:chOff x="0" y="0"/>
            <a:chExt cx="688340" cy="790575"/>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grpSpPr>
        <p:sp>
          <p:nvSpPr>
            <p:cNvPr id="26" name="Блок-схема: магнитный диск 25"/>
            <p:cNvSpPr/>
            <p:nvPr/>
          </p:nvSpPr>
          <p:spPr>
            <a:xfrm>
              <a:off x="0" y="0"/>
              <a:ext cx="45719" cy="790575"/>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27" name="Пятиугольник 26"/>
            <p:cNvSpPr/>
            <p:nvPr/>
          </p:nvSpPr>
          <p:spPr>
            <a:xfrm>
              <a:off x="0" y="0"/>
              <a:ext cx="688340" cy="314325"/>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gr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рямоугольник 19"/>
          <p:cNvSpPr/>
          <p:nvPr/>
        </p:nvSpPr>
        <p:spPr>
          <a:xfrm>
            <a:off x="755576" y="1052736"/>
            <a:ext cx="576064"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AutoShape 1"/>
          <p:cNvSpPr>
            <a:spLocks/>
          </p:cNvSpPr>
          <p:nvPr/>
        </p:nvSpPr>
        <p:spPr bwMode="auto">
          <a:xfrm>
            <a:off x="0" y="5"/>
            <a:ext cx="9144000" cy="8367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3A7CCA"/>
              </a:gs>
              <a:gs pos="20000">
                <a:srgbClr val="3C7BC7"/>
              </a:gs>
              <a:gs pos="100000">
                <a:srgbClr val="2E5E97"/>
              </a:gs>
            </a:gsLst>
            <a:lin ang="5400000"/>
          </a:gradFill>
          <a:ln w="9525" cap="flat" cmpd="sng">
            <a:solidFill>
              <a:srgbClr val="4A7EBB"/>
            </a:solidFill>
            <a:prstDash val="solid"/>
            <a:round/>
            <a:headEnd/>
            <a:tailEnd/>
          </a:ln>
          <a:effectLst>
            <a:outerShdw blurRad="38100" dist="23000" dir="5400000" algn="ctr" rotWithShape="0">
              <a:srgbClr val="000000">
                <a:alpha val="34998"/>
              </a:srgbClr>
            </a:outerShdw>
          </a:effectLst>
        </p:spPr>
        <p:txBody>
          <a:bodyPr lIns="0" tIns="0" rIns="0" bIns="0" anchor="ctr"/>
          <a:lstStyle>
            <a:lvl1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13716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18288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22860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274320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ctr"/>
            <a:endParaRPr lang="ru-RU" sz="2400" dirty="0">
              <a:solidFill>
                <a:srgbClr val="FFFFFF"/>
              </a:solidFill>
              <a:latin typeface="Arial" panose="020B0604020202020204" pitchFamily="34" charset="0"/>
              <a:cs typeface="Arial" panose="020B0604020202020204" pitchFamily="34" charset="0"/>
            </a:endParaRPr>
          </a:p>
        </p:txBody>
      </p:sp>
      <p:pic>
        <p:nvPicPr>
          <p:cNvPr id="22" name="Picture 2" descr="image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414" y="6"/>
            <a:ext cx="577851"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itle 4"/>
          <p:cNvSpPr txBox="1">
            <a:spLocks/>
          </p:cNvSpPr>
          <p:nvPr/>
        </p:nvSpPr>
        <p:spPr bwMode="auto">
          <a:xfrm>
            <a:off x="827584" y="1944824"/>
            <a:ext cx="7772400" cy="1268152"/>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100" dirty="0" smtClean="0">
                <a:solidFill>
                  <a:schemeClr val="tx2">
                    <a:lumMod val="75000"/>
                  </a:schemeClr>
                </a:solidFill>
              </a:rPr>
              <a:t/>
            </a:r>
            <a:br>
              <a:rPr lang="en-US" sz="3100" dirty="0" smtClean="0">
                <a:solidFill>
                  <a:schemeClr val="tx2">
                    <a:lumMod val="75000"/>
                  </a:schemeClr>
                </a:solidFill>
              </a:rPr>
            </a:br>
            <a:endParaRPr lang="ru-RU" sz="3100" dirty="0">
              <a:solidFill>
                <a:schemeClr val="tx2">
                  <a:lumMod val="75000"/>
                </a:schemeClr>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7" name="Скругленный прямоугольник 6"/>
          <p:cNvSpPr/>
          <p:nvPr/>
        </p:nvSpPr>
        <p:spPr>
          <a:xfrm>
            <a:off x="827582" y="1764517"/>
            <a:ext cx="1971675" cy="162877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endParaRPr>
          </a:p>
        </p:txBody>
      </p:sp>
      <p:sp>
        <p:nvSpPr>
          <p:cNvPr id="9" name="Скругленный прямоугольник 8"/>
          <p:cNvSpPr/>
          <p:nvPr/>
        </p:nvSpPr>
        <p:spPr>
          <a:xfrm>
            <a:off x="6628315" y="4593098"/>
            <a:ext cx="1971675" cy="162877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endParaRPr>
          </a:p>
        </p:txBody>
      </p:sp>
      <p:sp>
        <p:nvSpPr>
          <p:cNvPr id="10" name="Скругленный прямоугольник 9"/>
          <p:cNvSpPr/>
          <p:nvPr/>
        </p:nvSpPr>
        <p:spPr>
          <a:xfrm>
            <a:off x="6628314" y="1764517"/>
            <a:ext cx="1971675" cy="162877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endParaRPr>
          </a:p>
        </p:txBody>
      </p:sp>
      <p:sp>
        <p:nvSpPr>
          <p:cNvPr id="11" name="Скругленный прямоугольник 10"/>
          <p:cNvSpPr/>
          <p:nvPr/>
        </p:nvSpPr>
        <p:spPr>
          <a:xfrm>
            <a:off x="827589" y="4593098"/>
            <a:ext cx="1971675" cy="162877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endParaRPr>
          </a:p>
        </p:txBody>
      </p:sp>
      <p:sp>
        <p:nvSpPr>
          <p:cNvPr id="12" name="TextBox 11"/>
          <p:cNvSpPr txBox="1"/>
          <p:nvPr/>
        </p:nvSpPr>
        <p:spPr>
          <a:xfrm>
            <a:off x="928147" y="2564905"/>
            <a:ext cx="1770559" cy="646331"/>
          </a:xfrm>
          <a:prstGeom prst="rect">
            <a:avLst/>
          </a:prstGeom>
          <a:noFill/>
        </p:spPr>
        <p:txBody>
          <a:bodyPr wrap="square" rtlCol="0">
            <a:spAutoFit/>
          </a:bodyPr>
          <a:lstStyle/>
          <a:p>
            <a:pPr algn="ctr"/>
            <a:r>
              <a:rPr lang="ru-RU" b="1" dirty="0" smtClean="0">
                <a:solidFill>
                  <a:schemeClr val="tx2">
                    <a:lumMod val="75000"/>
                  </a:schemeClr>
                </a:solidFill>
                <a:effectLst>
                  <a:outerShdw blurRad="38100" dist="38100" dir="2700000" algn="tl">
                    <a:srgbClr val="C0C0C0"/>
                  </a:outerShdw>
                </a:effectLst>
                <a:latin typeface="Times New Roman" pitchFamily="18" charset="0"/>
                <a:cs typeface="Times New Roman" pitchFamily="18" charset="0"/>
              </a:rPr>
              <a:t>Арктический Совет</a:t>
            </a:r>
            <a:endParaRPr lang="ru-RU" b="1" dirty="0">
              <a:solidFill>
                <a:schemeClr val="tx2">
                  <a:lumMod val="75000"/>
                </a:schemeClr>
              </a:solidFill>
              <a:effectLst>
                <a:outerShdw blurRad="38100" dist="38100" dir="2700000" algn="tl">
                  <a:srgbClr val="C0C0C0"/>
                </a:outerShdw>
              </a:effectLst>
              <a:latin typeface="Times New Roman" pitchFamily="18" charset="0"/>
              <a:cs typeface="Times New Roman" pitchFamily="18" charset="0"/>
            </a:endParaRPr>
          </a:p>
        </p:txBody>
      </p:sp>
      <p:sp>
        <p:nvSpPr>
          <p:cNvPr id="13" name="TextBox 12"/>
          <p:cNvSpPr txBox="1"/>
          <p:nvPr/>
        </p:nvSpPr>
        <p:spPr>
          <a:xfrm>
            <a:off x="6728872" y="5445225"/>
            <a:ext cx="1770559" cy="584775"/>
          </a:xfrm>
          <a:prstGeom prst="rect">
            <a:avLst/>
          </a:prstGeom>
          <a:noFill/>
        </p:spPr>
        <p:txBody>
          <a:bodyPr wrap="square" rtlCol="0">
            <a:spAutoFit/>
          </a:bodyPr>
          <a:lstStyle/>
          <a:p>
            <a:pPr algn="ctr"/>
            <a:r>
              <a:rPr lang="ru-RU" sz="1600" b="1" dirty="0" smtClean="0">
                <a:solidFill>
                  <a:schemeClr val="tx2">
                    <a:lumMod val="75000"/>
                  </a:schemeClr>
                </a:solidFill>
                <a:effectLst>
                  <a:outerShdw blurRad="38100" dist="38100" dir="2700000" algn="tl">
                    <a:srgbClr val="C0C0C0"/>
                  </a:outerShdw>
                </a:effectLst>
                <a:latin typeface="Times New Roman" pitchFamily="18" charset="0"/>
                <a:cs typeface="Times New Roman" pitchFamily="18" charset="0"/>
              </a:rPr>
              <a:t>Международные организации</a:t>
            </a:r>
            <a:endParaRPr lang="ru-RU" sz="1600" b="1" dirty="0">
              <a:solidFill>
                <a:schemeClr val="tx2">
                  <a:lumMod val="75000"/>
                </a:schemeClr>
              </a:solidFill>
              <a:effectLst>
                <a:outerShdw blurRad="38100" dist="38100" dir="2700000" algn="tl">
                  <a:srgbClr val="C0C0C0"/>
                </a:outerShdw>
              </a:effectLst>
              <a:latin typeface="Times New Roman" pitchFamily="18" charset="0"/>
              <a:cs typeface="Times New Roman" pitchFamily="18" charset="0"/>
            </a:endParaRPr>
          </a:p>
        </p:txBody>
      </p:sp>
      <p:sp>
        <p:nvSpPr>
          <p:cNvPr id="14" name="TextBox 13"/>
          <p:cNvSpPr txBox="1"/>
          <p:nvPr/>
        </p:nvSpPr>
        <p:spPr>
          <a:xfrm>
            <a:off x="6728871" y="2321005"/>
            <a:ext cx="1770559" cy="830997"/>
          </a:xfrm>
          <a:prstGeom prst="rect">
            <a:avLst/>
          </a:prstGeom>
          <a:noFill/>
        </p:spPr>
        <p:txBody>
          <a:bodyPr wrap="square" rtlCol="0">
            <a:spAutoFit/>
          </a:bodyPr>
          <a:lstStyle/>
          <a:p>
            <a:pPr algn="ctr"/>
            <a:r>
              <a:rPr lang="ru-RU" sz="1600" b="1" dirty="0" smtClean="0">
                <a:solidFill>
                  <a:schemeClr val="tx2">
                    <a:lumMod val="75000"/>
                  </a:schemeClr>
                </a:solidFill>
                <a:effectLst>
                  <a:outerShdw blurRad="38100" dist="38100" dir="2700000" algn="tl">
                    <a:srgbClr val="C0C0C0"/>
                  </a:outerShdw>
                </a:effectLst>
                <a:latin typeface="Times New Roman" pitchFamily="18" charset="0"/>
                <a:cs typeface="Times New Roman" pitchFamily="18" charset="0"/>
              </a:rPr>
              <a:t>Европейский Союз</a:t>
            </a:r>
            <a:r>
              <a:rPr lang="en-US" sz="1600" b="1" dirty="0" smtClean="0">
                <a:solidFill>
                  <a:schemeClr val="tx2">
                    <a:lumMod val="75000"/>
                  </a:schemeClr>
                </a:solidFill>
                <a:effectLst>
                  <a:outerShdw blurRad="38100" dist="38100" dir="2700000" algn="tl">
                    <a:srgbClr val="C0C0C0"/>
                  </a:outerShdw>
                </a:effectLst>
                <a:latin typeface="Times New Roman" pitchFamily="18" charset="0"/>
                <a:cs typeface="Times New Roman" pitchFamily="18" charset="0"/>
              </a:rPr>
              <a:t>/ </a:t>
            </a:r>
            <a:r>
              <a:rPr lang="ru-RU" sz="1600" b="1" dirty="0" smtClean="0">
                <a:solidFill>
                  <a:schemeClr val="tx2">
                    <a:lumMod val="75000"/>
                  </a:schemeClr>
                </a:solidFill>
                <a:effectLst>
                  <a:outerShdw blurRad="38100" dist="38100" dir="2700000" algn="tl">
                    <a:srgbClr val="C0C0C0"/>
                  </a:outerShdw>
                </a:effectLst>
                <a:latin typeface="Times New Roman" pitchFamily="18" charset="0"/>
                <a:cs typeface="Times New Roman" pitchFamily="18" charset="0"/>
              </a:rPr>
              <a:t>Северное измерение</a:t>
            </a:r>
            <a:endParaRPr lang="ru-RU" sz="1600" b="1" dirty="0">
              <a:solidFill>
                <a:schemeClr val="tx2">
                  <a:lumMod val="75000"/>
                </a:schemeClr>
              </a:solidFill>
              <a:effectLst>
                <a:outerShdw blurRad="38100" dist="38100" dir="2700000" algn="tl">
                  <a:srgbClr val="C0C0C0"/>
                </a:outerShdw>
              </a:effectLst>
              <a:latin typeface="Times New Roman" pitchFamily="18" charset="0"/>
              <a:cs typeface="Times New Roman" pitchFamily="18" charset="0"/>
            </a:endParaRPr>
          </a:p>
        </p:txBody>
      </p:sp>
      <p:sp>
        <p:nvSpPr>
          <p:cNvPr id="15" name="TextBox 14"/>
          <p:cNvSpPr txBox="1"/>
          <p:nvPr/>
        </p:nvSpPr>
        <p:spPr>
          <a:xfrm>
            <a:off x="928147" y="5575539"/>
            <a:ext cx="1770559" cy="369332"/>
          </a:xfrm>
          <a:prstGeom prst="rect">
            <a:avLst/>
          </a:prstGeom>
          <a:noFill/>
        </p:spPr>
        <p:txBody>
          <a:bodyPr wrap="square" rtlCol="0">
            <a:spAutoFit/>
          </a:bodyPr>
          <a:lstStyle/>
          <a:p>
            <a:pPr algn="ctr"/>
            <a:r>
              <a:rPr lang="ru-RU" b="1" dirty="0" smtClean="0">
                <a:solidFill>
                  <a:schemeClr val="tx2">
                    <a:lumMod val="75000"/>
                  </a:schemeClr>
                </a:solidFill>
                <a:effectLst>
                  <a:outerShdw blurRad="38100" dist="38100" dir="2700000" algn="tl">
                    <a:srgbClr val="C0C0C0"/>
                  </a:outerShdw>
                </a:effectLst>
                <a:latin typeface="Times New Roman" pitchFamily="18" charset="0"/>
                <a:cs typeface="Times New Roman" pitchFamily="18" charset="0"/>
              </a:rPr>
              <a:t>Совет БЕАР</a:t>
            </a:r>
            <a:endParaRPr lang="ru-RU" b="1" dirty="0">
              <a:solidFill>
                <a:schemeClr val="tx2">
                  <a:lumMod val="75000"/>
                </a:schemeClr>
              </a:solidFill>
              <a:effectLst>
                <a:outerShdw blurRad="38100" dist="38100" dir="2700000" algn="tl">
                  <a:srgbClr val="C0C0C0"/>
                </a:outerShdw>
              </a:effectLst>
              <a:latin typeface="Times New Roman" pitchFamily="18" charset="0"/>
              <a:cs typeface="Times New Roman" pitchFamily="18" charset="0"/>
            </a:endParaRPr>
          </a:p>
        </p:txBody>
      </p:sp>
      <p:pic>
        <p:nvPicPr>
          <p:cNvPr id="1026" name="Picture 2" descr="C:\Users\a.rodionov\Desktop\euflag.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0289" y="1796819"/>
            <a:ext cx="847725" cy="56515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rodionov\Desktop\Arctic-Counci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78953" y="1844827"/>
            <a:ext cx="1224220" cy="750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rodionov\Desktop\beac_logo_jp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78959" y="4843874"/>
            <a:ext cx="1223963" cy="67791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a.rodionov\Desktop\UArctic_logo_cmyk_gradient_240512_3007_O64296_285x1000.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344" r="20842"/>
          <a:stretch/>
        </p:blipFill>
        <p:spPr bwMode="auto">
          <a:xfrm>
            <a:off x="6779616" y="4891853"/>
            <a:ext cx="571500" cy="4778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a.rodionov\Desktop\загруженное.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1116" y="4775861"/>
            <a:ext cx="481012" cy="7098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a.rodionov\Desktop\994334_517608264990060_441545862_a.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15000" b="13750"/>
          <a:stretch/>
        </p:blipFill>
        <p:spPr bwMode="auto">
          <a:xfrm>
            <a:off x="7832128" y="4802160"/>
            <a:ext cx="647700" cy="657225"/>
          </a:xfrm>
          <a:prstGeom prst="rect">
            <a:avLst/>
          </a:prstGeom>
          <a:noFill/>
          <a:extLst>
            <a:ext uri="{909E8E84-426E-40DD-AFC4-6F175D3DCCD1}">
              <a14:hiddenFill xmlns:a14="http://schemas.microsoft.com/office/drawing/2010/main">
                <a:solidFill>
                  <a:srgbClr val="FFFFFF"/>
                </a:solidFill>
              </a14:hiddenFill>
            </a:ext>
          </a:extLst>
        </p:spPr>
      </p:pic>
      <p:sp>
        <p:nvSpPr>
          <p:cNvPr id="17" name="Скругленный прямоугольник 16"/>
          <p:cNvSpPr/>
          <p:nvPr/>
        </p:nvSpPr>
        <p:spPr>
          <a:xfrm>
            <a:off x="2916685" y="1168101"/>
            <a:ext cx="3607940" cy="5429251"/>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ü"/>
            </a:pPr>
            <a:r>
              <a:rPr lang="ru-RU" sz="1500" b="1" dirty="0">
                <a:solidFill>
                  <a:srgbClr val="004274"/>
                </a:solidFill>
                <a:latin typeface="Times New Roman" panose="02020603050405020304" pitchFamily="18" charset="0"/>
                <a:cs typeface="Times New Roman" panose="02020603050405020304" pitchFamily="18" charset="0"/>
              </a:rPr>
              <a:t>Защита арктической окружающей среды и экологическая безопасность</a:t>
            </a:r>
          </a:p>
          <a:p>
            <a:pPr marL="171450" indent="-171450">
              <a:buFont typeface="Wingdings" panose="05000000000000000000" pitchFamily="2" charset="2"/>
              <a:buChar char="ü"/>
            </a:pPr>
            <a:r>
              <a:rPr lang="ru-RU" sz="1500" b="1" dirty="0">
                <a:solidFill>
                  <a:srgbClr val="004274"/>
                </a:solidFill>
                <a:latin typeface="Times New Roman" panose="02020603050405020304" pitchFamily="18" charset="0"/>
                <a:cs typeface="Times New Roman" panose="02020603050405020304" pitchFamily="18" charset="0"/>
              </a:rPr>
              <a:t>Изменение климата</a:t>
            </a:r>
          </a:p>
          <a:p>
            <a:pPr marL="171450" indent="-171450">
              <a:buFont typeface="Wingdings" panose="05000000000000000000" pitchFamily="2" charset="2"/>
              <a:buChar char="ü"/>
            </a:pPr>
            <a:r>
              <a:rPr lang="ru-RU" sz="1500" b="1" dirty="0">
                <a:solidFill>
                  <a:srgbClr val="004274"/>
                </a:solidFill>
                <a:latin typeface="Times New Roman" panose="02020603050405020304" pitchFamily="18" charset="0"/>
                <a:cs typeface="Times New Roman" panose="02020603050405020304" pitchFamily="18" charset="0"/>
              </a:rPr>
              <a:t>Добывающая промышленность, добыча и переработка углеводородов в условиях Арктики </a:t>
            </a:r>
          </a:p>
          <a:p>
            <a:pPr marL="171450" indent="-171450">
              <a:buFont typeface="Wingdings" panose="05000000000000000000" pitchFamily="2" charset="2"/>
              <a:buChar char="ü"/>
            </a:pPr>
            <a:r>
              <a:rPr lang="ru-RU" sz="1500" b="1" dirty="0">
                <a:solidFill>
                  <a:srgbClr val="004274"/>
                </a:solidFill>
                <a:latin typeface="Times New Roman" panose="02020603050405020304" pitchFamily="18" charset="0"/>
                <a:cs typeface="Times New Roman" panose="02020603050405020304" pitchFamily="18" charset="0"/>
              </a:rPr>
              <a:t>Транспорт и логистика</a:t>
            </a:r>
          </a:p>
          <a:p>
            <a:pPr marL="171450" indent="-171450">
              <a:buFont typeface="Wingdings" panose="05000000000000000000" pitchFamily="2" charset="2"/>
              <a:buChar char="ü"/>
            </a:pPr>
            <a:r>
              <a:rPr lang="ru-RU" sz="1500" b="1" dirty="0">
                <a:solidFill>
                  <a:srgbClr val="004274"/>
                </a:solidFill>
                <a:latin typeface="Times New Roman" panose="02020603050405020304" pitchFamily="18" charset="0"/>
                <a:cs typeface="Times New Roman" panose="02020603050405020304" pitchFamily="18" charset="0"/>
              </a:rPr>
              <a:t>Энергетика</a:t>
            </a:r>
          </a:p>
          <a:p>
            <a:pPr marL="171450" indent="-171450">
              <a:buFont typeface="Wingdings" panose="05000000000000000000" pitchFamily="2" charset="2"/>
              <a:buChar char="ü"/>
            </a:pPr>
            <a:r>
              <a:rPr lang="ru-RU" sz="1500" b="1" dirty="0">
                <a:solidFill>
                  <a:srgbClr val="004274"/>
                </a:solidFill>
                <a:latin typeface="Times New Roman" panose="02020603050405020304" pitchFamily="18" charset="0"/>
                <a:cs typeface="Times New Roman" panose="02020603050405020304" pitchFamily="18" charset="0"/>
              </a:rPr>
              <a:t>Обеспечение безопасности в Арктике</a:t>
            </a:r>
          </a:p>
          <a:p>
            <a:pPr marL="171450" indent="-171450">
              <a:buFont typeface="Wingdings" panose="05000000000000000000" pitchFamily="2" charset="2"/>
              <a:buChar char="ü"/>
            </a:pPr>
            <a:r>
              <a:rPr lang="ru-RU" sz="1500" b="1" dirty="0">
                <a:solidFill>
                  <a:srgbClr val="004274"/>
                </a:solidFill>
                <a:latin typeface="Times New Roman" panose="02020603050405020304" pitchFamily="18" charset="0"/>
                <a:cs typeface="Times New Roman" panose="02020603050405020304" pitchFamily="18" charset="0"/>
              </a:rPr>
              <a:t>Устойчивое развитие территорий, улучшение экономических и социальных условий</a:t>
            </a:r>
          </a:p>
          <a:p>
            <a:pPr marL="171450" indent="-171450">
              <a:buFont typeface="Wingdings" panose="05000000000000000000" pitchFamily="2" charset="2"/>
              <a:buChar char="ü"/>
            </a:pPr>
            <a:r>
              <a:rPr lang="ru-RU" sz="1500" b="1" dirty="0">
                <a:solidFill>
                  <a:srgbClr val="004274"/>
                </a:solidFill>
                <a:latin typeface="Times New Roman" panose="02020603050405020304" pitchFamily="18" charset="0"/>
                <a:cs typeface="Times New Roman" panose="02020603050405020304" pitchFamily="18" charset="0"/>
              </a:rPr>
              <a:t>Информационно-коммуникационные </a:t>
            </a:r>
            <a:r>
              <a:rPr lang="ru-RU" sz="1500" b="1" dirty="0" smtClean="0">
                <a:solidFill>
                  <a:srgbClr val="004274"/>
                </a:solidFill>
                <a:latin typeface="Times New Roman" panose="02020603050405020304" pitchFamily="18" charset="0"/>
                <a:cs typeface="Times New Roman" panose="02020603050405020304" pitchFamily="18" charset="0"/>
              </a:rPr>
              <a:t>технологии</a:t>
            </a:r>
          </a:p>
          <a:p>
            <a:pPr marL="171450" indent="-171450">
              <a:buFont typeface="Wingdings" panose="05000000000000000000" pitchFamily="2" charset="2"/>
              <a:buChar char="ü"/>
            </a:pPr>
            <a:r>
              <a:rPr lang="ru-RU" sz="1500" b="1" dirty="0" smtClean="0">
                <a:solidFill>
                  <a:srgbClr val="004274"/>
                </a:solidFill>
                <a:latin typeface="Times New Roman" panose="02020603050405020304" pitchFamily="18" charset="0"/>
                <a:cs typeface="Times New Roman" panose="02020603050405020304" pitchFamily="18" charset="0"/>
              </a:rPr>
              <a:t>Улучшение здоровья человека и повышение качества жизни на Севере</a:t>
            </a:r>
            <a:endParaRPr lang="ru-RU" sz="1500" b="1" dirty="0">
              <a:solidFill>
                <a:srgbClr val="004274"/>
              </a:solidFill>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ü"/>
            </a:pPr>
            <a:r>
              <a:rPr lang="ru-RU" sz="1500" b="1" dirty="0">
                <a:solidFill>
                  <a:srgbClr val="004274"/>
                </a:solidFill>
                <a:latin typeface="Times New Roman" panose="02020603050405020304" pitchFamily="18" charset="0"/>
                <a:cs typeface="Times New Roman" panose="02020603050405020304" pitchFamily="18" charset="0"/>
              </a:rPr>
              <a:t>Коренные народы</a:t>
            </a:r>
          </a:p>
        </p:txBody>
      </p:sp>
      <p:sp>
        <p:nvSpPr>
          <p:cNvPr id="16" name="Прямоугольник 15"/>
          <p:cNvSpPr/>
          <p:nvPr/>
        </p:nvSpPr>
        <p:spPr>
          <a:xfrm>
            <a:off x="1331640" y="164637"/>
            <a:ext cx="7167790" cy="523220"/>
          </a:xfrm>
          <a:prstGeom prst="rect">
            <a:avLst/>
          </a:prstGeom>
        </p:spPr>
        <p:txBody>
          <a:bodyPr wrap="square">
            <a:spAutoFit/>
          </a:bodyPr>
          <a:lstStyle/>
          <a:p>
            <a:pPr algn="ctr">
              <a:defRPr/>
            </a:pPr>
            <a:r>
              <a:rPr lang="ru-RU" sz="2800" b="1" dirty="0" smtClean="0">
                <a:solidFill>
                  <a:schemeClr val="bg1"/>
                </a:solidFill>
                <a:latin typeface="Times New Roman" panose="02020603050405020304" pitchFamily="18" charset="0"/>
                <a:ea typeface="+mj-ea"/>
                <a:cs typeface="Times New Roman" panose="02020603050405020304" pitchFamily="18" charset="0"/>
              </a:rPr>
              <a:t>Приоритеты вузов в Арктике</a:t>
            </a:r>
            <a:endParaRPr lang="en-US" sz="2800" b="1" dirty="0">
              <a:solidFill>
                <a:schemeClr val="bg1"/>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4265852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1"/>
          <p:cNvSpPr>
            <a:spLocks noGrp="1"/>
          </p:cNvSpPr>
          <p:nvPr>
            <p:ph type="title"/>
          </p:nvPr>
        </p:nvSpPr>
        <p:spPr>
          <a:xfrm>
            <a:off x="1475656" y="0"/>
            <a:ext cx="5786471" cy="80348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ru-RU" sz="2800" dirty="0" smtClean="0">
                <a:solidFill>
                  <a:schemeClr val="bg1"/>
                </a:solidFill>
                <a:effectLst>
                  <a:outerShdw blurRad="50800" dist="38100" dir="2700000" algn="tl" rotWithShape="0">
                    <a:prstClr val="black">
                      <a:alpha val="40000"/>
                    </a:prstClr>
                  </a:outerShdw>
                </a:effectLst>
              </a:rPr>
              <a:t>Университет Арктики</a:t>
            </a:r>
            <a:endParaRPr lang="en-CA" sz="2800" dirty="0">
              <a:solidFill>
                <a:schemeClr val="bg1"/>
              </a:solidFill>
              <a:effectLst>
                <a:outerShdw blurRad="50800" dist="38100" dir="2700000" algn="tl" rotWithShape="0">
                  <a:prstClr val="black">
                    <a:alpha val="40000"/>
                  </a:prstClr>
                </a:outerShdw>
              </a:effectLst>
            </a:endParaRPr>
          </a:p>
        </p:txBody>
      </p:sp>
      <p:sp>
        <p:nvSpPr>
          <p:cNvPr id="10" name="Tekstiruutu 11"/>
          <p:cNvSpPr txBox="1">
            <a:spLocks noChangeArrowheads="1"/>
          </p:cNvSpPr>
          <p:nvPr/>
        </p:nvSpPr>
        <p:spPr bwMode="auto">
          <a:xfrm>
            <a:off x="6187908" y="6281538"/>
            <a:ext cx="24991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fi-FI">
                <a:solidFill>
                  <a:srgbClr val="FFFFFF"/>
                </a:solidFill>
                <a:latin typeface="Myriad Pro" pitchFamily="34" charset="0"/>
              </a:rPr>
              <a:t>www.uarctic.org</a:t>
            </a:r>
          </a:p>
        </p:txBody>
      </p:sp>
      <p:grpSp>
        <p:nvGrpSpPr>
          <p:cNvPr id="11" name="Group 10"/>
          <p:cNvGrpSpPr/>
          <p:nvPr/>
        </p:nvGrpSpPr>
        <p:grpSpPr>
          <a:xfrm>
            <a:off x="-116521" y="6061205"/>
            <a:ext cx="9377996" cy="875494"/>
            <a:chOff x="-116521" y="5051004"/>
            <a:chExt cx="9377996" cy="729578"/>
          </a:xfrm>
        </p:grpSpPr>
        <p:grpSp>
          <p:nvGrpSpPr>
            <p:cNvPr id="12" name="Ryhmitä 7"/>
            <p:cNvGrpSpPr>
              <a:grpSpLocks/>
            </p:cNvGrpSpPr>
            <p:nvPr/>
          </p:nvGrpSpPr>
          <p:grpSpPr bwMode="auto">
            <a:xfrm>
              <a:off x="-116521" y="5051004"/>
              <a:ext cx="9377996" cy="729578"/>
              <a:chOff x="-117231" y="6060721"/>
              <a:chExt cx="9378461" cy="875431"/>
            </a:xfrm>
          </p:grpSpPr>
          <p:pic>
            <p:nvPicPr>
              <p:cNvPr id="14" name="Kuva 8"/>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17231" y="6060721"/>
                <a:ext cx="9378461" cy="87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kstiruutu 11"/>
              <p:cNvSpPr txBox="1">
                <a:spLocks noChangeArrowheads="1"/>
              </p:cNvSpPr>
              <p:nvPr/>
            </p:nvSpPr>
            <p:spPr bwMode="auto">
              <a:xfrm>
                <a:off x="6187508" y="6281042"/>
                <a:ext cx="2499291" cy="36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endParaRPr lang="fi-FI" dirty="0">
                  <a:solidFill>
                    <a:srgbClr val="FFFFFF"/>
                  </a:solidFill>
                  <a:latin typeface="Myriad Pro" pitchFamily="34" charset="0"/>
                </a:endParaRPr>
              </a:p>
            </p:txBody>
          </p:sp>
        </p:grpSp>
        <p:pic>
          <p:nvPicPr>
            <p:cNvPr id="13" name="Picture 2" descr="U:\UArctic Files\Press and Publicity\Graphics and Logos\Logos\UArctic Logos 2012\UArctic_logo_horizontal_cmyk_white.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7162" y="5200386"/>
              <a:ext cx="1609726" cy="438150"/>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2" descr="image1.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2981" y="6061206"/>
            <a:ext cx="750438" cy="796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C:\Users\s.guseva\Desktop\Работа\logo_uarctic.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0542" y="728632"/>
            <a:ext cx="1209210" cy="1116191"/>
          </a:xfrm>
          <a:prstGeom prst="rect">
            <a:avLst/>
          </a:prstGeom>
          <a:noFill/>
          <a:extLst>
            <a:ext uri="{909E8E84-426E-40DD-AFC4-6F175D3DCCD1}">
              <a14:hiddenFill xmlns:a14="http://schemas.microsoft.com/office/drawing/2010/main">
                <a:solidFill>
                  <a:srgbClr val="FFFFFF"/>
                </a:solidFill>
              </a14:hiddenFill>
            </a:ext>
          </a:extLst>
        </p:spPr>
      </p:pic>
      <p:sp>
        <p:nvSpPr>
          <p:cNvPr id="17" name="Tekstiruutu 11"/>
          <p:cNvSpPr txBox="1">
            <a:spLocks noChangeArrowheads="1"/>
          </p:cNvSpPr>
          <p:nvPr/>
        </p:nvSpPr>
        <p:spPr bwMode="auto">
          <a:xfrm>
            <a:off x="6187910" y="6281537"/>
            <a:ext cx="24991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fi-FI">
                <a:solidFill>
                  <a:srgbClr val="FFFFFF"/>
                </a:solidFill>
                <a:latin typeface="Myriad Pro" pitchFamily="34" charset="0"/>
              </a:rPr>
              <a:t>www.uarctic.org</a:t>
            </a:r>
          </a:p>
        </p:txBody>
      </p:sp>
      <p:pic>
        <p:nvPicPr>
          <p:cNvPr id="19" name="Kuva 8"/>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16521" y="6061205"/>
            <a:ext cx="9377996" cy="87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157163" y="2405827"/>
            <a:ext cx="4643433" cy="3554819"/>
          </a:xfrm>
          <a:prstGeom prst="rect">
            <a:avLst/>
          </a:prstGeom>
        </p:spPr>
        <p:txBody>
          <a:bodyPr wrap="square">
            <a:spAutoFit/>
          </a:bodyPr>
          <a:lstStyle/>
          <a:p>
            <a:pPr marL="285750" indent="-285750">
              <a:spcBef>
                <a:spcPts val="600"/>
              </a:spcBef>
              <a:spcAft>
                <a:spcPts val="600"/>
              </a:spcAft>
              <a:buFont typeface="Wingdings" panose="05000000000000000000" pitchFamily="2" charset="2"/>
              <a:buChar char="Ø"/>
            </a:pPr>
            <a:endParaRPr lang="ru-RU" sz="1750" dirty="0" smtClean="0">
              <a:solidFill>
                <a:srgbClr val="004274"/>
              </a:solidFill>
              <a:effectLst>
                <a:glow rad="63500">
                  <a:schemeClr val="accent4">
                    <a:satMod val="175000"/>
                    <a:alpha val="40000"/>
                  </a:schemeClr>
                </a:glow>
              </a:effectLst>
              <a:latin typeface="+mj-lt"/>
            </a:endParaRPr>
          </a:p>
          <a:p>
            <a:pPr marL="285750" indent="-285750">
              <a:spcBef>
                <a:spcPts val="600"/>
              </a:spcBef>
              <a:spcAft>
                <a:spcPts val="600"/>
              </a:spcAft>
              <a:buFont typeface="Wingdings" panose="05000000000000000000" pitchFamily="2" charset="2"/>
              <a:buChar char="Ø"/>
            </a:pPr>
            <a:r>
              <a:rPr lang="ru-RU" sz="1750" dirty="0" smtClean="0">
                <a:solidFill>
                  <a:srgbClr val="004274"/>
                </a:solidFill>
                <a:effectLst>
                  <a:glow rad="63500">
                    <a:schemeClr val="accent4">
                      <a:satMod val="175000"/>
                      <a:alpha val="40000"/>
                    </a:schemeClr>
                  </a:glow>
                </a:effectLst>
                <a:latin typeface="+mj-lt"/>
              </a:rPr>
              <a:t>Президент </a:t>
            </a:r>
            <a:r>
              <a:rPr lang="ru-RU" sz="1750" dirty="0">
                <a:solidFill>
                  <a:srgbClr val="004274"/>
                </a:solidFill>
                <a:effectLst>
                  <a:glow rad="63500">
                    <a:schemeClr val="accent4">
                      <a:satMod val="175000"/>
                      <a:alpha val="40000"/>
                    </a:schemeClr>
                  </a:glow>
                </a:effectLst>
                <a:latin typeface="+mj-lt"/>
              </a:rPr>
              <a:t>и </a:t>
            </a:r>
            <a:r>
              <a:rPr lang="ru-RU" sz="1750" dirty="0" smtClean="0">
                <a:solidFill>
                  <a:srgbClr val="004274"/>
                </a:solidFill>
                <a:effectLst>
                  <a:glow rad="63500">
                    <a:schemeClr val="accent4">
                      <a:satMod val="175000"/>
                      <a:alpha val="40000"/>
                    </a:schemeClr>
                  </a:glow>
                </a:effectLst>
                <a:latin typeface="+mj-lt"/>
              </a:rPr>
              <a:t>6 вице-президентов</a:t>
            </a:r>
            <a:endParaRPr lang="en-US" sz="1750" dirty="0" smtClean="0">
              <a:solidFill>
                <a:srgbClr val="004274"/>
              </a:solidFill>
              <a:effectLst>
                <a:glow rad="63500">
                  <a:schemeClr val="accent4">
                    <a:satMod val="175000"/>
                    <a:alpha val="40000"/>
                  </a:schemeClr>
                </a:glow>
              </a:effectLst>
              <a:latin typeface="+mj-lt"/>
            </a:endParaRPr>
          </a:p>
          <a:p>
            <a:pPr marL="285750" indent="-285750">
              <a:spcBef>
                <a:spcPts val="600"/>
              </a:spcBef>
              <a:spcAft>
                <a:spcPts val="600"/>
              </a:spcAft>
              <a:buFont typeface="Wingdings" panose="05000000000000000000" pitchFamily="2" charset="2"/>
              <a:buChar char="Ø"/>
            </a:pPr>
            <a:r>
              <a:rPr lang="ru-RU" sz="1750" dirty="0">
                <a:solidFill>
                  <a:srgbClr val="004274"/>
                </a:solidFill>
                <a:effectLst>
                  <a:glow rad="63500">
                    <a:schemeClr val="accent4">
                      <a:satMod val="175000"/>
                      <a:alpha val="40000"/>
                    </a:schemeClr>
                  </a:glow>
                </a:effectLst>
                <a:latin typeface="+mj-lt"/>
              </a:rPr>
              <a:t>Руководящие органы: Правление и </a:t>
            </a:r>
            <a:r>
              <a:rPr lang="ru-RU" sz="1750" dirty="0" smtClean="0">
                <a:solidFill>
                  <a:srgbClr val="004274"/>
                </a:solidFill>
                <a:effectLst>
                  <a:glow rad="63500">
                    <a:schemeClr val="accent4">
                      <a:satMod val="175000"/>
                      <a:alpha val="40000"/>
                    </a:schemeClr>
                  </a:glow>
                </a:effectLst>
                <a:latin typeface="+mj-lt"/>
              </a:rPr>
              <a:t>Совет</a:t>
            </a:r>
            <a:endParaRPr lang="en-US" sz="1750" dirty="0" smtClean="0">
              <a:solidFill>
                <a:srgbClr val="004274"/>
              </a:solidFill>
              <a:effectLst>
                <a:glow rad="63500">
                  <a:schemeClr val="accent4">
                    <a:satMod val="175000"/>
                    <a:alpha val="40000"/>
                  </a:schemeClr>
                </a:glow>
              </a:effectLst>
              <a:latin typeface="+mj-lt"/>
            </a:endParaRPr>
          </a:p>
          <a:p>
            <a:pPr marL="285750" indent="-285750">
              <a:spcBef>
                <a:spcPts val="600"/>
              </a:spcBef>
              <a:spcAft>
                <a:spcPts val="600"/>
              </a:spcAft>
              <a:buFont typeface="Wingdings" panose="05000000000000000000" pitchFamily="2" charset="2"/>
              <a:buChar char="Ø"/>
            </a:pPr>
            <a:r>
              <a:rPr lang="ru-RU" sz="1750" dirty="0">
                <a:solidFill>
                  <a:srgbClr val="004274"/>
                </a:solidFill>
                <a:effectLst>
                  <a:glow rad="63500">
                    <a:schemeClr val="accent4">
                      <a:satMod val="175000"/>
                      <a:alpha val="40000"/>
                    </a:schemeClr>
                  </a:glow>
                </a:effectLst>
                <a:latin typeface="+mj-lt"/>
              </a:rPr>
              <a:t>Ежегодно проводятся заседание Совета, Форум ректоров, заседание </a:t>
            </a:r>
            <a:r>
              <a:rPr lang="ru-RU" sz="1750" dirty="0" smtClean="0">
                <a:solidFill>
                  <a:srgbClr val="004274"/>
                </a:solidFill>
                <a:effectLst>
                  <a:glow rad="63500">
                    <a:schemeClr val="accent4">
                      <a:satMod val="175000"/>
                      <a:alpha val="40000"/>
                    </a:schemeClr>
                  </a:glow>
                </a:effectLst>
                <a:latin typeface="+mj-lt"/>
              </a:rPr>
              <a:t>Правления</a:t>
            </a:r>
            <a:endParaRPr lang="en-US" sz="1750" dirty="0" smtClean="0">
              <a:solidFill>
                <a:srgbClr val="004274"/>
              </a:solidFill>
              <a:effectLst>
                <a:glow rad="63500">
                  <a:schemeClr val="accent4">
                    <a:satMod val="175000"/>
                    <a:alpha val="40000"/>
                  </a:schemeClr>
                </a:glow>
              </a:effectLst>
              <a:latin typeface="+mj-lt"/>
            </a:endParaRPr>
          </a:p>
          <a:p>
            <a:pPr marL="285750" indent="-285750">
              <a:spcBef>
                <a:spcPts val="600"/>
              </a:spcBef>
              <a:spcAft>
                <a:spcPts val="600"/>
              </a:spcAft>
              <a:buFont typeface="Wingdings" panose="05000000000000000000" pitchFamily="2" charset="2"/>
              <a:buChar char="Ø"/>
            </a:pPr>
            <a:r>
              <a:rPr lang="ru-RU" sz="1750" dirty="0">
                <a:solidFill>
                  <a:srgbClr val="004274"/>
                </a:solidFill>
                <a:effectLst>
                  <a:glow rad="63500">
                    <a:schemeClr val="accent4">
                      <a:satMod val="175000"/>
                      <a:alpha val="40000"/>
                    </a:schemeClr>
                  </a:glow>
                </a:effectLst>
                <a:latin typeface="+mj-lt"/>
              </a:rPr>
              <a:t>Основополагающие документы: </a:t>
            </a:r>
            <a:r>
              <a:rPr lang="ru-RU" sz="1750" dirty="0" smtClean="0">
                <a:solidFill>
                  <a:srgbClr val="004274"/>
                </a:solidFill>
                <a:effectLst>
                  <a:glow rad="63500">
                    <a:schemeClr val="accent4">
                      <a:satMod val="175000"/>
                      <a:alpha val="40000"/>
                    </a:schemeClr>
                  </a:glow>
                </a:effectLst>
                <a:latin typeface="+mj-lt"/>
              </a:rPr>
              <a:t>                         Устав</a:t>
            </a:r>
            <a:r>
              <a:rPr lang="ru-RU" sz="1750" dirty="0">
                <a:solidFill>
                  <a:srgbClr val="004274"/>
                </a:solidFill>
                <a:effectLst>
                  <a:glow rad="63500">
                    <a:schemeClr val="accent4">
                      <a:satMod val="175000"/>
                      <a:alpha val="40000"/>
                    </a:schemeClr>
                  </a:glow>
                </a:effectLst>
                <a:latin typeface="+mj-lt"/>
              </a:rPr>
              <a:t>, Стратегический план 2020, </a:t>
            </a:r>
            <a:r>
              <a:rPr lang="ru-RU" sz="1750" dirty="0" smtClean="0">
                <a:solidFill>
                  <a:srgbClr val="004274"/>
                </a:solidFill>
                <a:effectLst>
                  <a:glow rad="63500">
                    <a:schemeClr val="accent4">
                      <a:satMod val="175000"/>
                      <a:alpha val="40000"/>
                    </a:schemeClr>
                  </a:glow>
                </a:effectLst>
                <a:latin typeface="+mj-lt"/>
              </a:rPr>
              <a:t>                     План действий</a:t>
            </a:r>
            <a:endParaRPr lang="en-US" sz="1750" dirty="0" smtClean="0">
              <a:solidFill>
                <a:srgbClr val="004274"/>
              </a:solidFill>
              <a:effectLst>
                <a:glow rad="63500">
                  <a:schemeClr val="accent4">
                    <a:satMod val="175000"/>
                    <a:alpha val="40000"/>
                  </a:schemeClr>
                </a:glow>
              </a:effectLst>
              <a:latin typeface="+mj-lt"/>
            </a:endParaRPr>
          </a:p>
          <a:p>
            <a:pPr marL="285750" indent="-285750">
              <a:spcBef>
                <a:spcPts val="600"/>
              </a:spcBef>
              <a:spcAft>
                <a:spcPts val="600"/>
              </a:spcAft>
              <a:buFont typeface="Wingdings" panose="05000000000000000000" pitchFamily="2" charset="2"/>
              <a:buChar char="Ø"/>
            </a:pPr>
            <a:r>
              <a:rPr lang="ru-RU" sz="1750" dirty="0">
                <a:solidFill>
                  <a:srgbClr val="004274"/>
                </a:solidFill>
                <a:effectLst>
                  <a:glow rad="63500">
                    <a:schemeClr val="accent4">
                      <a:satMod val="175000"/>
                      <a:alpha val="40000"/>
                    </a:schemeClr>
                  </a:glow>
                </a:effectLst>
                <a:latin typeface="+mj-lt"/>
              </a:rPr>
              <a:t>Журнал </a:t>
            </a:r>
            <a:r>
              <a:rPr lang="ru-RU" sz="1750" dirty="0" smtClean="0">
                <a:solidFill>
                  <a:srgbClr val="004274"/>
                </a:solidFill>
                <a:effectLst>
                  <a:glow rad="63500">
                    <a:schemeClr val="accent4">
                      <a:satMod val="175000"/>
                      <a:alpha val="40000"/>
                    </a:schemeClr>
                  </a:glow>
                </a:effectLst>
                <a:latin typeface="+mj-lt"/>
              </a:rPr>
              <a:t>Университета </a:t>
            </a:r>
            <a:r>
              <a:rPr lang="ru-RU" sz="1750" dirty="0">
                <a:solidFill>
                  <a:srgbClr val="004274"/>
                </a:solidFill>
                <a:effectLst>
                  <a:glow rad="63500">
                    <a:schemeClr val="accent4">
                      <a:satMod val="175000"/>
                      <a:alpha val="40000"/>
                    </a:schemeClr>
                  </a:glow>
                </a:effectLst>
                <a:latin typeface="+mj-lt"/>
              </a:rPr>
              <a:t>Арктики </a:t>
            </a:r>
            <a:r>
              <a:rPr lang="en-US" sz="1750" dirty="0">
                <a:solidFill>
                  <a:srgbClr val="004274"/>
                </a:solidFill>
                <a:effectLst>
                  <a:glow rad="63500">
                    <a:schemeClr val="accent4">
                      <a:satMod val="175000"/>
                      <a:alpha val="40000"/>
                    </a:schemeClr>
                  </a:glow>
                </a:effectLst>
                <a:latin typeface="+mj-lt"/>
              </a:rPr>
              <a:t>Shared </a:t>
            </a:r>
            <a:r>
              <a:rPr lang="en-US" sz="1750" dirty="0" smtClean="0">
                <a:solidFill>
                  <a:srgbClr val="004274"/>
                </a:solidFill>
                <a:effectLst>
                  <a:glow rad="63500">
                    <a:schemeClr val="accent4">
                      <a:satMod val="175000"/>
                      <a:alpha val="40000"/>
                    </a:schemeClr>
                  </a:glow>
                </a:effectLst>
                <a:latin typeface="+mj-lt"/>
              </a:rPr>
              <a:t>Voices</a:t>
            </a:r>
            <a:endParaRPr lang="ru-RU" sz="1750" dirty="0">
              <a:solidFill>
                <a:srgbClr val="004274"/>
              </a:solidFill>
              <a:effectLst>
                <a:glow rad="63500">
                  <a:schemeClr val="accent4">
                    <a:satMod val="175000"/>
                    <a:alpha val="40000"/>
                  </a:schemeClr>
                </a:glow>
              </a:effectLst>
              <a:latin typeface="+mj-lt"/>
            </a:endParaRPr>
          </a:p>
        </p:txBody>
      </p:sp>
      <p:sp>
        <p:nvSpPr>
          <p:cNvPr id="22" name="Tekstiruutu 11"/>
          <p:cNvSpPr txBox="1">
            <a:spLocks noChangeArrowheads="1"/>
          </p:cNvSpPr>
          <p:nvPr/>
        </p:nvSpPr>
        <p:spPr bwMode="auto">
          <a:xfrm>
            <a:off x="6187906" y="6281537"/>
            <a:ext cx="24991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fi-FI" dirty="0">
                <a:solidFill>
                  <a:srgbClr val="FFFFFF"/>
                </a:solidFill>
                <a:latin typeface="Myriad Pro" pitchFamily="34" charset="0"/>
              </a:rPr>
              <a:t>www.uarctic.org</a:t>
            </a:r>
          </a:p>
        </p:txBody>
      </p:sp>
      <p:pic>
        <p:nvPicPr>
          <p:cNvPr id="205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10530" y="803482"/>
            <a:ext cx="1467599" cy="237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UArctic\SHARED VOICES Magazine\Shared Voices_S.Lavrov_p.1.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9830"/>
          <a:stretch/>
        </p:blipFill>
        <p:spPr bwMode="auto">
          <a:xfrm>
            <a:off x="4724399" y="3284983"/>
            <a:ext cx="2019302" cy="281357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UArctic\SHARED VOICES Magazine\Shared Voices_S.Lavrov_p.2.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473" t="2383" r="2189" b="2204"/>
          <a:stretch/>
        </p:blipFill>
        <p:spPr bwMode="auto">
          <a:xfrm>
            <a:off x="6791325" y="3284984"/>
            <a:ext cx="2286000" cy="2815400"/>
          </a:xfrm>
          <a:prstGeom prst="rect">
            <a:avLst/>
          </a:prstGeom>
          <a:noFill/>
          <a:extLst>
            <a:ext uri="{909E8E84-426E-40DD-AFC4-6F175D3DCCD1}">
              <a14:hiddenFill xmlns:a14="http://schemas.microsoft.com/office/drawing/2010/main">
                <a:solidFill>
                  <a:srgbClr val="FFFFFF"/>
                </a:solidFill>
              </a14:hiddenFill>
            </a:ext>
          </a:extLst>
        </p:spPr>
      </p:pic>
      <p:sp>
        <p:nvSpPr>
          <p:cNvPr id="21" name="Прямоугольник 20"/>
          <p:cNvSpPr/>
          <p:nvPr/>
        </p:nvSpPr>
        <p:spPr>
          <a:xfrm>
            <a:off x="157163" y="1574656"/>
            <a:ext cx="6467475" cy="1054135"/>
          </a:xfrm>
          <a:prstGeom prst="rect">
            <a:avLst/>
          </a:prstGeom>
        </p:spPr>
        <p:txBody>
          <a:bodyPr wrap="square">
            <a:spAutoFit/>
          </a:bodyPr>
          <a:lstStyle/>
          <a:p>
            <a:pPr marL="285750" indent="-285750">
              <a:spcBef>
                <a:spcPts val="600"/>
              </a:spcBef>
              <a:spcAft>
                <a:spcPts val="600"/>
              </a:spcAft>
              <a:buFont typeface="Wingdings" panose="05000000000000000000" pitchFamily="2" charset="2"/>
              <a:buChar char="Ø"/>
            </a:pPr>
            <a:endParaRPr lang="ru-RU" sz="1750" dirty="0" smtClean="0">
              <a:solidFill>
                <a:srgbClr val="004274"/>
              </a:solidFill>
              <a:effectLst>
                <a:glow rad="63500">
                  <a:schemeClr val="accent4">
                    <a:satMod val="175000"/>
                    <a:alpha val="40000"/>
                  </a:schemeClr>
                </a:glow>
              </a:effectLst>
              <a:latin typeface="+mj-lt"/>
            </a:endParaRPr>
          </a:p>
          <a:p>
            <a:pPr marL="285750" indent="-285750">
              <a:spcBef>
                <a:spcPts val="600"/>
              </a:spcBef>
              <a:spcAft>
                <a:spcPts val="600"/>
              </a:spcAft>
              <a:buFont typeface="Wingdings" panose="05000000000000000000" pitchFamily="2" charset="2"/>
              <a:buChar char="Ø"/>
            </a:pPr>
            <a:r>
              <a:rPr lang="ru-RU" sz="1750" dirty="0" smtClean="0">
                <a:solidFill>
                  <a:srgbClr val="004274"/>
                </a:solidFill>
                <a:effectLst>
                  <a:glow rad="63500">
                    <a:schemeClr val="accent4">
                      <a:satMod val="175000"/>
                      <a:alpha val="40000"/>
                    </a:schemeClr>
                  </a:glow>
                </a:effectLst>
                <a:latin typeface="+mj-lt"/>
              </a:rPr>
              <a:t>Международная </a:t>
            </a:r>
            <a:r>
              <a:rPr lang="ru-RU" sz="1750" dirty="0">
                <a:solidFill>
                  <a:srgbClr val="004274"/>
                </a:solidFill>
                <a:effectLst>
                  <a:glow rad="63500">
                    <a:schemeClr val="accent4">
                      <a:satMod val="175000"/>
                      <a:alpha val="40000"/>
                    </a:schemeClr>
                  </a:glow>
                </a:effectLst>
                <a:latin typeface="+mj-lt"/>
              </a:rPr>
              <a:t>сеть </a:t>
            </a:r>
            <a:r>
              <a:rPr lang="ru-RU" sz="1750" dirty="0" smtClean="0">
                <a:solidFill>
                  <a:srgbClr val="004274"/>
                </a:solidFill>
                <a:effectLst>
                  <a:glow rad="63500">
                    <a:schemeClr val="accent4">
                      <a:satMod val="175000"/>
                      <a:alpha val="40000"/>
                    </a:schemeClr>
                  </a:glow>
                </a:effectLst>
                <a:latin typeface="+mj-lt"/>
              </a:rPr>
              <a:t>учреждений, </a:t>
            </a:r>
            <a:r>
              <a:rPr lang="ru-RU" sz="1750" dirty="0">
                <a:solidFill>
                  <a:srgbClr val="004274"/>
                </a:solidFill>
                <a:effectLst>
                  <a:glow rad="63500">
                    <a:schemeClr val="accent4">
                      <a:satMod val="175000"/>
                      <a:alpha val="40000"/>
                    </a:schemeClr>
                  </a:glow>
                </a:effectLst>
                <a:latin typeface="+mj-lt"/>
              </a:rPr>
              <a:t>работающих в сфере высшего </a:t>
            </a:r>
            <a:r>
              <a:rPr lang="ru-RU" sz="1750" dirty="0" smtClean="0">
                <a:solidFill>
                  <a:srgbClr val="004274"/>
                </a:solidFill>
                <a:effectLst>
                  <a:glow rad="63500">
                    <a:schemeClr val="accent4">
                      <a:satMod val="175000"/>
                      <a:alpha val="40000"/>
                    </a:schemeClr>
                  </a:glow>
                </a:effectLst>
                <a:latin typeface="+mj-lt"/>
              </a:rPr>
              <a:t>образования, науки и исследований на Севере</a:t>
            </a:r>
            <a:endParaRPr lang="ru-RU" sz="1750" dirty="0">
              <a:solidFill>
                <a:srgbClr val="004274"/>
              </a:solidFill>
              <a:effectLst>
                <a:glow rad="63500">
                  <a:schemeClr val="accent4">
                    <a:satMod val="175000"/>
                    <a:alpha val="40000"/>
                  </a:schemeClr>
                </a:glow>
              </a:effectLst>
              <a:latin typeface="+mj-lt"/>
            </a:endParaRPr>
          </a:p>
        </p:txBody>
      </p:sp>
    </p:spTree>
    <p:extLst>
      <p:ext uri="{BB962C8B-B14F-4D97-AF65-F5344CB8AC3E}">
        <p14:creationId xmlns:p14="http://schemas.microsoft.com/office/powerpoint/2010/main" val="42368543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0" y="116632"/>
            <a:ext cx="9144000" cy="400110"/>
          </a:xfrm>
          <a:prstGeom prst="rect">
            <a:avLst/>
          </a:prstGeom>
        </p:spPr>
        <p:txBody>
          <a:bodyPr wrap="square">
            <a:spAutoFit/>
          </a:bodyPr>
          <a:lstStyle/>
          <a:p>
            <a:pPr algn="ctr"/>
            <a:endParaRPr lang="ru-RU" sz="2000" b="1" dirty="0" smtClean="0">
              <a:solidFill>
                <a:prstClr val="white"/>
              </a:solidFill>
              <a:latin typeface="Arial Black" pitchFamily="34" charset="0"/>
              <a:ea typeface="Tahoma" pitchFamily="34" charset="0"/>
              <a:cs typeface="Tahoma" pitchFamily="34" charset="0"/>
            </a:endParaRPr>
          </a:p>
        </p:txBody>
      </p:sp>
      <p:sp>
        <p:nvSpPr>
          <p:cNvPr id="10" name="Содержимое 4"/>
          <p:cNvSpPr txBox="1">
            <a:spLocks/>
          </p:cNvSpPr>
          <p:nvPr/>
        </p:nvSpPr>
        <p:spPr>
          <a:xfrm>
            <a:off x="1979712" y="750173"/>
            <a:ext cx="6912769" cy="734611"/>
          </a:xfrm>
          <a:prstGeom prst="rect">
            <a:avLst/>
          </a:prstGeom>
        </p:spPr>
        <p:txBody>
          <a:bodyPr vert="horz" lIns="91440" tIns="45720" rIns="91440" bIns="45720" rtlCol="0">
            <a:noAutofit/>
          </a:bodyPr>
          <a:lstStyle/>
          <a:p>
            <a:pPr>
              <a:spcBef>
                <a:spcPct val="20000"/>
              </a:spcBef>
              <a:buFont typeface="Arial" pitchFamily="34" charset="0"/>
              <a:buNone/>
              <a:defRPr/>
            </a:pPr>
            <a:r>
              <a:rPr lang="ru-RU" b="1" i="1" dirty="0" smtClean="0">
                <a:solidFill>
                  <a:srgbClr val="004274"/>
                </a:solidFill>
                <a:latin typeface="Times New Roman" panose="02020603050405020304" pitchFamily="18" charset="0"/>
                <a:ea typeface="Tahoma" pitchFamily="34" charset="0"/>
                <a:cs typeface="Times New Roman" panose="02020603050405020304" pitchFamily="18" charset="0"/>
              </a:rPr>
              <a:t>Университет Арктики  - </a:t>
            </a:r>
            <a:r>
              <a:rPr lang="ru-RU" dirty="0" smtClean="0">
                <a:solidFill>
                  <a:srgbClr val="004274"/>
                </a:solidFill>
                <a:latin typeface="Times New Roman" panose="02020603050405020304" pitchFamily="18" charset="0"/>
                <a:ea typeface="Tahoma" pitchFamily="34" charset="0"/>
                <a:cs typeface="Times New Roman" panose="02020603050405020304" pitchFamily="18" charset="0"/>
              </a:rPr>
              <a:t>сеть организаций, работающих в сфере высшего образования и исследовательской деятельности на Севере. </a:t>
            </a:r>
            <a:endParaRPr lang="ru-RU" sz="1400" dirty="0" smtClean="0">
              <a:solidFill>
                <a:srgbClr val="004274"/>
              </a:solidFill>
              <a:latin typeface="Times New Roman" panose="02020603050405020304" pitchFamily="18" charset="0"/>
              <a:ea typeface="Tahoma" pitchFamily="34" charset="0"/>
              <a:cs typeface="Times New Roman" panose="02020603050405020304" pitchFamily="18" charset="0"/>
            </a:endParaRPr>
          </a:p>
        </p:txBody>
      </p:sp>
      <p:graphicFrame>
        <p:nvGraphicFramePr>
          <p:cNvPr id="8" name="Содержимое 4"/>
          <p:cNvGraphicFramePr>
            <a:graphicFrameLocks/>
          </p:cNvGraphicFramePr>
          <p:nvPr>
            <p:extLst>
              <p:ext uri="{D42A27DB-BD31-4B8C-83A1-F6EECF244321}">
                <p14:modId xmlns:p14="http://schemas.microsoft.com/office/powerpoint/2010/main" val="1544080414"/>
              </p:ext>
            </p:extLst>
          </p:nvPr>
        </p:nvGraphicFramePr>
        <p:xfrm>
          <a:off x="161908" y="1604797"/>
          <a:ext cx="3635609" cy="3103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AutoShape 1"/>
          <p:cNvSpPr>
            <a:spLocks/>
          </p:cNvSpPr>
          <p:nvPr/>
        </p:nvSpPr>
        <p:spPr bwMode="auto">
          <a:xfrm>
            <a:off x="-4763" y="0"/>
            <a:ext cx="9148763" cy="750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3A7CCA"/>
              </a:gs>
              <a:gs pos="20000">
                <a:srgbClr val="3C7BC7"/>
              </a:gs>
              <a:gs pos="100000">
                <a:srgbClr val="2E5E97"/>
              </a:gs>
            </a:gsLst>
            <a:lin ang="5400000"/>
          </a:gradFill>
          <a:ln w="9525" cap="flat" cmpd="sng">
            <a:solidFill>
              <a:srgbClr val="4A7EBB"/>
            </a:solidFill>
            <a:prstDash val="solid"/>
            <a:round/>
            <a:headEnd/>
            <a:tailEnd/>
          </a:ln>
          <a:effectLst>
            <a:outerShdw blurRad="38100" dist="23000" dir="5400000" algn="ctr" rotWithShape="0">
              <a:srgbClr val="000000">
                <a:alpha val="34998"/>
              </a:srgbClr>
            </a:outerShdw>
          </a:effectLst>
        </p:spPr>
        <p:txBody>
          <a:bodyPr lIns="0" tIns="0" rIns="0" bIns="0" anchor="ctr"/>
          <a:lstStyle/>
          <a:p>
            <a:pPr algn="ctr"/>
            <a:r>
              <a:rPr lang="ru-RU" sz="2800" b="1" dirty="0">
                <a:solidFill>
                  <a:schemeClr val="bg1"/>
                </a:solidFill>
                <a:latin typeface="Times New Roman" panose="02020603050405020304" pitchFamily="18" charset="0"/>
                <a:cs typeface="Times New Roman" panose="02020603050405020304" pitchFamily="18" charset="0"/>
              </a:rPr>
              <a:t>Университет Арктики</a:t>
            </a:r>
          </a:p>
        </p:txBody>
      </p:sp>
      <p:pic>
        <p:nvPicPr>
          <p:cNvPr id="409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311" y="867447"/>
            <a:ext cx="1619672"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0668"/>
          <a:stretch/>
        </p:blipFill>
        <p:spPr bwMode="auto">
          <a:xfrm>
            <a:off x="4050392" y="1925899"/>
            <a:ext cx="2160240" cy="2328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Скругленный прямоугольник 13"/>
          <p:cNvSpPr/>
          <p:nvPr/>
        </p:nvSpPr>
        <p:spPr>
          <a:xfrm>
            <a:off x="1401266" y="4800533"/>
            <a:ext cx="6336704" cy="1796819"/>
          </a:xfrm>
          <a:prstGeom prst="roundRect">
            <a:avLst/>
          </a:prstGeom>
          <a:solidFill>
            <a:srgbClr val="F6F9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sym typeface="Wingdings"/>
              </a:rPr>
              <a:t>Роль САФУ</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sym typeface="Wingdings"/>
              </a:rPr>
              <a:t>:</a:t>
            </a:r>
          </a:p>
          <a:p>
            <a:pPr marL="285750" indent="-285750" algn="just">
              <a:spcAft>
                <a:spcPts val="0"/>
              </a:spcAft>
              <a:buFont typeface="Wingdings" panose="05000000000000000000" pitchFamily="2" charset="2"/>
              <a:buChar char="§"/>
            </a:pPr>
            <a:r>
              <a:rPr lang="ru-RU" sz="1600" dirty="0" smtClean="0">
                <a:solidFill>
                  <a:srgbClr val="013581"/>
                </a:solidFill>
                <a:latin typeface="Times New Roman" panose="02020603050405020304" pitchFamily="18" charset="0"/>
                <a:cs typeface="Times New Roman" panose="02020603050405020304" pitchFamily="18" charset="0"/>
                <a:sym typeface="Wingdings"/>
              </a:rPr>
              <a:t>Исследовательский офис </a:t>
            </a:r>
            <a:r>
              <a:rPr lang="ru-RU" sz="1600" dirty="0" err="1" smtClean="0">
                <a:solidFill>
                  <a:srgbClr val="013581"/>
                </a:solidFill>
                <a:latin typeface="Times New Roman" panose="02020603050405020304" pitchFamily="18" charset="0"/>
                <a:cs typeface="Times New Roman" panose="02020603050405020304" pitchFamily="18" charset="0"/>
                <a:sym typeface="Wingdings"/>
              </a:rPr>
              <a:t>УАрктики</a:t>
            </a:r>
            <a:r>
              <a:rPr lang="ru-RU" sz="1600" dirty="0" smtClean="0">
                <a:solidFill>
                  <a:srgbClr val="013581"/>
                </a:solidFill>
                <a:latin typeface="Times New Roman" panose="02020603050405020304" pitchFamily="18" charset="0"/>
                <a:cs typeface="Times New Roman" panose="02020603050405020304" pitchFamily="18" charset="0"/>
                <a:sym typeface="Wingdings"/>
              </a:rPr>
              <a:t> с </a:t>
            </a:r>
            <a:r>
              <a:rPr lang="en-US" sz="1600" dirty="0" smtClean="0">
                <a:solidFill>
                  <a:srgbClr val="013581"/>
                </a:solidFill>
                <a:latin typeface="Times New Roman" panose="02020603050405020304" pitchFamily="18" charset="0"/>
                <a:cs typeface="Times New Roman" panose="02020603050405020304" pitchFamily="18" charset="0"/>
                <a:sym typeface="Wingdings"/>
              </a:rPr>
              <a:t> </a:t>
            </a:r>
            <a:r>
              <a:rPr lang="ru-RU" sz="1600" dirty="0">
                <a:solidFill>
                  <a:srgbClr val="013581"/>
                </a:solidFill>
                <a:latin typeface="Times New Roman" panose="02020603050405020304" pitchFamily="18" charset="0"/>
                <a:cs typeface="Times New Roman" panose="02020603050405020304" pitchFamily="18" charset="0"/>
                <a:sym typeface="Wingdings"/>
              </a:rPr>
              <a:t>2011 </a:t>
            </a:r>
            <a:r>
              <a:rPr lang="ru-RU" sz="1600" dirty="0" smtClean="0">
                <a:solidFill>
                  <a:srgbClr val="013581"/>
                </a:solidFill>
                <a:latin typeface="Times New Roman" panose="02020603050405020304" pitchFamily="18" charset="0"/>
                <a:cs typeface="Times New Roman" panose="02020603050405020304" pitchFamily="18" charset="0"/>
                <a:sym typeface="Wingdings"/>
              </a:rPr>
              <a:t>года</a:t>
            </a:r>
            <a:endParaRPr lang="ru-RU" sz="1600" dirty="0">
              <a:solidFill>
                <a:srgbClr val="013581"/>
              </a:solidFill>
              <a:latin typeface="Times New Roman" panose="02020603050405020304" pitchFamily="18" charset="0"/>
              <a:cs typeface="Times New Roman" panose="02020603050405020304" pitchFamily="18" charset="0"/>
              <a:sym typeface="Wingdings"/>
            </a:endParaRPr>
          </a:p>
          <a:p>
            <a:pPr marL="285750" indent="-285750" algn="just">
              <a:spcAft>
                <a:spcPts val="0"/>
              </a:spcAft>
              <a:buFont typeface="Wingdings" panose="05000000000000000000" pitchFamily="2" charset="2"/>
              <a:buChar char="§"/>
            </a:pPr>
            <a:r>
              <a:rPr lang="ru-RU" sz="1600" dirty="0" smtClean="0">
                <a:solidFill>
                  <a:srgbClr val="013581"/>
                </a:solidFill>
                <a:latin typeface="Times New Roman" panose="02020603050405020304" pitchFamily="18" charset="0"/>
                <a:cs typeface="Times New Roman" panose="02020603050405020304" pitchFamily="18" charset="0"/>
                <a:sym typeface="Wingdings"/>
              </a:rPr>
              <a:t>Член правления и руководящих органов </a:t>
            </a:r>
            <a:r>
              <a:rPr lang="ru-RU" sz="1600" dirty="0" err="1" smtClean="0">
                <a:solidFill>
                  <a:srgbClr val="013581"/>
                </a:solidFill>
                <a:latin typeface="Times New Roman" panose="02020603050405020304" pitchFamily="18" charset="0"/>
                <a:cs typeface="Times New Roman" panose="02020603050405020304" pitchFamily="18" charset="0"/>
                <a:sym typeface="Wingdings"/>
              </a:rPr>
              <a:t>УАрктики</a:t>
            </a:r>
            <a:endParaRPr lang="ru-RU" sz="1600" dirty="0" smtClean="0">
              <a:solidFill>
                <a:srgbClr val="013581"/>
              </a:solidFill>
              <a:latin typeface="Times New Roman" panose="02020603050405020304" pitchFamily="18" charset="0"/>
              <a:cs typeface="Times New Roman" panose="02020603050405020304" pitchFamily="18" charset="0"/>
              <a:sym typeface="Wingdings"/>
            </a:endParaRPr>
          </a:p>
          <a:p>
            <a:pPr marL="285750" indent="-285750" algn="just">
              <a:buFont typeface="Wingdings" panose="05000000000000000000" pitchFamily="2" charset="2"/>
              <a:buChar char="§"/>
            </a:pPr>
            <a:r>
              <a:rPr lang="ru-RU" sz="1600" dirty="0" smtClean="0">
                <a:solidFill>
                  <a:srgbClr val="013581"/>
                </a:solidFill>
                <a:latin typeface="Times New Roman" panose="02020603050405020304" pitchFamily="18" charset="0"/>
                <a:cs typeface="Times New Roman" panose="02020603050405020304" pitchFamily="18" charset="0"/>
                <a:sym typeface="Wingdings"/>
              </a:rPr>
              <a:t>Координатор по </a:t>
            </a:r>
            <a:r>
              <a:rPr lang="ru-RU" sz="1600" dirty="0" err="1" smtClean="0">
                <a:solidFill>
                  <a:srgbClr val="013581"/>
                </a:solidFill>
                <a:latin typeface="Times New Roman" panose="02020603050405020304" pitchFamily="18" charset="0"/>
                <a:cs typeface="Times New Roman" panose="02020603050405020304" pitchFamily="18" charset="0"/>
                <a:sym typeface="Wingdings"/>
              </a:rPr>
              <a:t>УАрктики</a:t>
            </a:r>
            <a:r>
              <a:rPr lang="ru-RU" sz="1600" dirty="0" smtClean="0">
                <a:solidFill>
                  <a:srgbClr val="013581"/>
                </a:solidFill>
                <a:latin typeface="Times New Roman" panose="02020603050405020304" pitchFamily="18" charset="0"/>
                <a:cs typeface="Times New Roman" panose="02020603050405020304" pitchFamily="18" charset="0"/>
                <a:sym typeface="Wingdings"/>
              </a:rPr>
              <a:t> по России </a:t>
            </a:r>
            <a:r>
              <a:rPr lang="ru-RU" sz="1600" dirty="0">
                <a:solidFill>
                  <a:srgbClr val="013581"/>
                </a:solidFill>
                <a:latin typeface="Times New Roman" panose="02020603050405020304" pitchFamily="18" charset="0"/>
                <a:cs typeface="Times New Roman" panose="02020603050405020304" pitchFamily="18" charset="0"/>
                <a:sym typeface="Wingdings"/>
              </a:rPr>
              <a:t>(Вице президент </a:t>
            </a:r>
            <a:r>
              <a:rPr lang="ru-RU" sz="1600" dirty="0" err="1">
                <a:solidFill>
                  <a:srgbClr val="013581"/>
                </a:solidFill>
                <a:latin typeface="Times New Roman" panose="02020603050405020304" pitchFamily="18" charset="0"/>
                <a:cs typeface="Times New Roman" panose="02020603050405020304" pitchFamily="18" charset="0"/>
                <a:sym typeface="Wingdings"/>
              </a:rPr>
              <a:t>УАрктики</a:t>
            </a:r>
            <a:r>
              <a:rPr lang="ru-RU" sz="1600" dirty="0">
                <a:solidFill>
                  <a:srgbClr val="013581"/>
                </a:solidFill>
                <a:latin typeface="Times New Roman" panose="02020603050405020304" pitchFamily="18" charset="0"/>
                <a:cs typeface="Times New Roman" panose="02020603050405020304" pitchFamily="18" charset="0"/>
                <a:sym typeface="Wingdings"/>
              </a:rPr>
              <a:t> </a:t>
            </a:r>
            <a:endParaRPr lang="ru-RU" sz="1600" dirty="0" smtClean="0">
              <a:solidFill>
                <a:srgbClr val="013581"/>
              </a:solidFill>
              <a:latin typeface="Times New Roman" panose="02020603050405020304" pitchFamily="18" charset="0"/>
              <a:cs typeface="Times New Roman" panose="02020603050405020304" pitchFamily="18" charset="0"/>
              <a:sym typeface="Wingdings"/>
            </a:endParaRPr>
          </a:p>
          <a:p>
            <a:pPr algn="just"/>
            <a:r>
              <a:rPr lang="ru-RU" sz="1600" dirty="0" smtClean="0">
                <a:solidFill>
                  <a:srgbClr val="013581"/>
                </a:solidFill>
                <a:latin typeface="Times New Roman" panose="02020603050405020304" pitchFamily="18" charset="0"/>
                <a:cs typeface="Times New Roman" panose="02020603050405020304" pitchFamily="18" charset="0"/>
                <a:sym typeface="Wingdings"/>
              </a:rPr>
              <a:t>      по </a:t>
            </a:r>
            <a:r>
              <a:rPr lang="ru-RU" sz="1600" dirty="0">
                <a:solidFill>
                  <a:srgbClr val="013581"/>
                </a:solidFill>
                <a:latin typeface="Times New Roman" panose="02020603050405020304" pitchFamily="18" charset="0"/>
                <a:cs typeface="Times New Roman" panose="02020603050405020304" pitchFamily="18" charset="0"/>
                <a:sym typeface="Wingdings"/>
              </a:rPr>
              <a:t>межрегиональному </a:t>
            </a:r>
            <a:r>
              <a:rPr lang="ru-RU" sz="1600" dirty="0" smtClean="0">
                <a:solidFill>
                  <a:srgbClr val="013581"/>
                </a:solidFill>
                <a:latin typeface="Times New Roman" panose="02020603050405020304" pitchFamily="18" charset="0"/>
                <a:cs typeface="Times New Roman" panose="02020603050405020304" pitchFamily="18" charset="0"/>
                <a:sym typeface="Wingdings"/>
              </a:rPr>
              <a:t>сотрудничеству) </a:t>
            </a:r>
          </a:p>
          <a:p>
            <a:pPr marL="285750" indent="-285750" algn="just">
              <a:buFont typeface="Wingdings" panose="05000000000000000000" pitchFamily="2" charset="2"/>
              <a:buChar char="§"/>
            </a:pPr>
            <a:r>
              <a:rPr lang="ru-RU" sz="1600" dirty="0" smtClean="0">
                <a:solidFill>
                  <a:srgbClr val="013581"/>
                </a:solidFill>
                <a:latin typeface="Times New Roman" panose="02020603050405020304" pitchFamily="18" charset="0"/>
                <a:cs typeface="Times New Roman" panose="02020603050405020304" pitchFamily="18" charset="0"/>
                <a:sym typeface="Wingdings"/>
              </a:rPr>
              <a:t>Участник 14 тематических сетей</a:t>
            </a:r>
            <a:endParaRPr lang="ru-RU" sz="1600" dirty="0">
              <a:solidFill>
                <a:srgbClr val="013581"/>
              </a:solidFill>
              <a:latin typeface="Times New Roman" panose="02020603050405020304" pitchFamily="18" charset="0"/>
              <a:cs typeface="Times New Roman" panose="02020603050405020304" pitchFamily="18" charset="0"/>
              <a:sym typeface="Wingdings"/>
            </a:endParaRPr>
          </a:p>
        </p:txBody>
      </p:sp>
      <p:sp>
        <p:nvSpPr>
          <p:cNvPr id="4" name="TextBox 3"/>
          <p:cNvSpPr txBox="1"/>
          <p:nvPr/>
        </p:nvSpPr>
        <p:spPr>
          <a:xfrm>
            <a:off x="7164289" y="68627"/>
            <a:ext cx="1728193" cy="369332"/>
          </a:xfrm>
          <a:prstGeom prst="rect">
            <a:avLst/>
          </a:prstGeom>
          <a:noFill/>
        </p:spPr>
        <p:txBody>
          <a:bodyPr wrap="square" rtlCol="0">
            <a:spAutoFit/>
          </a:bodyPr>
          <a:lstStyle/>
          <a:p>
            <a:r>
              <a:rPr lang="en-US" dirty="0" err="1" smtClean="0">
                <a:solidFill>
                  <a:schemeClr val="bg1"/>
                </a:solidFill>
                <a:latin typeface="Times New Roman" panose="02020603050405020304" pitchFamily="18" charset="0"/>
                <a:cs typeface="Times New Roman" panose="02020603050405020304" pitchFamily="18" charset="0"/>
              </a:rPr>
              <a:t>www.uarctic.org</a:t>
            </a:r>
            <a:r>
              <a:rPr lang="en-US" dirty="0" smtClean="0">
                <a:solidFill>
                  <a:schemeClr val="bg1"/>
                </a:solidFill>
                <a:latin typeface="Times New Roman" panose="02020603050405020304" pitchFamily="18" charset="0"/>
                <a:cs typeface="Times New Roman" panose="02020603050405020304" pitchFamily="18" charset="0"/>
              </a:rPr>
              <a:t> </a:t>
            </a:r>
            <a:endParaRPr lang="ru-RU" dirty="0">
              <a:solidFill>
                <a:schemeClr val="bg1"/>
              </a:solidFill>
              <a:latin typeface="Times New Roman" panose="02020603050405020304" pitchFamily="18" charset="0"/>
              <a:cs typeface="Times New Roman" panose="02020603050405020304" pitchFamily="18" charset="0"/>
            </a:endParaRPr>
          </a:p>
        </p:txBody>
      </p:sp>
      <p:sp>
        <p:nvSpPr>
          <p:cNvPr id="30" name="Скругленный прямоугольник 29"/>
          <p:cNvSpPr/>
          <p:nvPr/>
        </p:nvSpPr>
        <p:spPr>
          <a:xfrm>
            <a:off x="6300193" y="1703680"/>
            <a:ext cx="2753301" cy="2772696"/>
          </a:xfrm>
          <a:prstGeom prst="roundRect">
            <a:avLst/>
          </a:prstGeom>
          <a:solidFill>
            <a:srgbClr val="F6F9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sym typeface="Wingdings"/>
              </a:rPr>
              <a:t>Участие России: </a:t>
            </a:r>
          </a:p>
          <a:p>
            <a:pPr marL="285750" indent="-285750">
              <a:spcAft>
                <a:spcPts val="0"/>
              </a:spcAft>
              <a:buFont typeface="Wingdings" panose="05000000000000000000" pitchFamily="2" charset="2"/>
              <a:buChar char="§"/>
            </a:pPr>
            <a:r>
              <a:rPr lang="ru-RU" sz="1600" dirty="0" smtClean="0">
                <a:solidFill>
                  <a:srgbClr val="013581"/>
                </a:solidFill>
                <a:latin typeface="Times New Roman" panose="02020603050405020304" pitchFamily="18" charset="0"/>
                <a:cs typeface="Times New Roman" panose="02020603050405020304" pitchFamily="18" charset="0"/>
                <a:sym typeface="Wingdings"/>
              </a:rPr>
              <a:t>49 </a:t>
            </a:r>
            <a:r>
              <a:rPr lang="ru-RU" sz="1600" dirty="0">
                <a:solidFill>
                  <a:srgbClr val="013581"/>
                </a:solidFill>
                <a:latin typeface="Times New Roman" panose="02020603050405020304" pitchFamily="18" charset="0"/>
                <a:cs typeface="Times New Roman" panose="02020603050405020304" pitchFamily="18" charset="0"/>
                <a:sym typeface="Wingdings"/>
              </a:rPr>
              <a:t>членов из </a:t>
            </a:r>
            <a:r>
              <a:rPr lang="ru-RU" sz="1600" dirty="0" smtClean="0">
                <a:solidFill>
                  <a:srgbClr val="013581"/>
                </a:solidFill>
                <a:latin typeface="Times New Roman" panose="02020603050405020304" pitchFamily="18" charset="0"/>
                <a:cs typeface="Times New Roman" panose="02020603050405020304" pitchFamily="18" charset="0"/>
                <a:sym typeface="Wingdings"/>
              </a:rPr>
              <a:t>28 </a:t>
            </a:r>
            <a:r>
              <a:rPr lang="ru-RU" sz="1600" dirty="0">
                <a:solidFill>
                  <a:srgbClr val="013581"/>
                </a:solidFill>
                <a:latin typeface="Times New Roman" panose="02020603050405020304" pitchFamily="18" charset="0"/>
                <a:cs typeface="Times New Roman" panose="02020603050405020304" pitchFamily="18" charset="0"/>
                <a:sym typeface="Wingdings"/>
              </a:rPr>
              <a:t>городов</a:t>
            </a:r>
          </a:p>
          <a:p>
            <a:pPr marL="285750" indent="-285750">
              <a:spcAft>
                <a:spcPts val="0"/>
              </a:spcAft>
              <a:buFont typeface="Wingdings" panose="05000000000000000000" pitchFamily="2" charset="2"/>
              <a:buChar char="§"/>
            </a:pPr>
            <a:r>
              <a:rPr lang="ru-RU" sz="1600" dirty="0" smtClean="0">
                <a:solidFill>
                  <a:srgbClr val="013581"/>
                </a:solidFill>
                <a:latin typeface="Times New Roman" panose="02020603050405020304" pitchFamily="18" charset="0"/>
                <a:cs typeface="Times New Roman" panose="02020603050405020304" pitchFamily="18" charset="0"/>
                <a:sym typeface="Wingdings"/>
              </a:rPr>
              <a:t>5 федеральных вузов</a:t>
            </a:r>
            <a:endParaRPr lang="ru-RU" sz="1600" dirty="0">
              <a:solidFill>
                <a:srgbClr val="013581"/>
              </a:solidFill>
              <a:latin typeface="Times New Roman" panose="02020603050405020304" pitchFamily="18" charset="0"/>
              <a:cs typeface="Times New Roman" panose="02020603050405020304" pitchFamily="18" charset="0"/>
              <a:sym typeface="Wingdings"/>
            </a:endParaRPr>
          </a:p>
          <a:p>
            <a:pPr marL="285750" indent="-285750">
              <a:spcAft>
                <a:spcPts val="0"/>
              </a:spcAft>
              <a:buFont typeface="Wingdings" panose="05000000000000000000" pitchFamily="2" charset="2"/>
              <a:buChar char="§"/>
            </a:pPr>
            <a:r>
              <a:rPr lang="ru-RU" sz="1600" dirty="0">
                <a:solidFill>
                  <a:srgbClr val="013581"/>
                </a:solidFill>
                <a:latin typeface="Times New Roman" panose="02020603050405020304" pitchFamily="18" charset="0"/>
                <a:cs typeface="Times New Roman" panose="02020603050405020304" pitchFamily="18" charset="0"/>
                <a:sym typeface="Wingdings"/>
              </a:rPr>
              <a:t>3 центра РАН </a:t>
            </a:r>
          </a:p>
          <a:p>
            <a:pPr marL="285750" indent="-285750" defTabSz="1330325">
              <a:spcAft>
                <a:spcPts val="0"/>
              </a:spcAft>
              <a:buFont typeface="Wingdings" panose="05000000000000000000" pitchFamily="2" charset="2"/>
              <a:buChar char="§"/>
            </a:pPr>
            <a:r>
              <a:rPr lang="ru-RU" sz="1600" dirty="0">
                <a:solidFill>
                  <a:srgbClr val="013581"/>
                </a:solidFill>
                <a:latin typeface="Times New Roman" panose="02020603050405020304" pitchFamily="18" charset="0"/>
                <a:cs typeface="Times New Roman" panose="02020603050405020304" pitchFamily="18" charset="0"/>
                <a:sym typeface="Wingdings"/>
              </a:rPr>
              <a:t>2 из </a:t>
            </a:r>
            <a:r>
              <a:rPr lang="ru-RU" sz="1600" dirty="0" smtClean="0">
                <a:solidFill>
                  <a:srgbClr val="013581"/>
                </a:solidFill>
                <a:latin typeface="Times New Roman" panose="02020603050405020304" pitchFamily="18" charset="0"/>
                <a:cs typeface="Times New Roman" panose="02020603050405020304" pitchFamily="18" charset="0"/>
                <a:sym typeface="Wingdings"/>
              </a:rPr>
              <a:t>11 административных офисов </a:t>
            </a:r>
            <a:endParaRPr lang="ru-RU" sz="1600" dirty="0">
              <a:solidFill>
                <a:srgbClr val="013581"/>
              </a:solidFill>
              <a:latin typeface="Times New Roman" panose="02020603050405020304" pitchFamily="18" charset="0"/>
              <a:cs typeface="Times New Roman" panose="02020603050405020304" pitchFamily="18" charset="0"/>
              <a:sym typeface="Wingdings"/>
            </a:endParaRPr>
          </a:p>
        </p:txBody>
      </p:sp>
    </p:spTree>
    <p:extLst>
      <p:ext uri="{BB962C8B-B14F-4D97-AF65-F5344CB8AC3E}">
        <p14:creationId xmlns:p14="http://schemas.microsoft.com/office/powerpoint/2010/main" val="19809362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90" name="Group 5"/>
          <p:cNvGrpSpPr>
            <a:grpSpLocks/>
          </p:cNvGrpSpPr>
          <p:nvPr/>
        </p:nvGrpSpPr>
        <p:grpSpPr bwMode="auto">
          <a:xfrm>
            <a:off x="-700088" y="5473703"/>
            <a:ext cx="9961563" cy="2070100"/>
            <a:chOff x="-700827" y="5473263"/>
            <a:chExt cx="9962057" cy="2069953"/>
          </a:xfrm>
        </p:grpSpPr>
        <p:grpSp>
          <p:nvGrpSpPr>
            <p:cNvPr id="16391" name="Ryhmitä 7"/>
            <p:cNvGrpSpPr>
              <a:grpSpLocks/>
            </p:cNvGrpSpPr>
            <p:nvPr/>
          </p:nvGrpSpPr>
          <p:grpSpPr bwMode="auto">
            <a:xfrm>
              <a:off x="-117231" y="6060721"/>
              <a:ext cx="9378461" cy="875431"/>
              <a:chOff x="-117231" y="6060721"/>
              <a:chExt cx="9378461" cy="875431"/>
            </a:xfrm>
          </p:grpSpPr>
          <p:pic>
            <p:nvPicPr>
              <p:cNvPr id="16393" name="Kuva 8"/>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17231" y="6060721"/>
                <a:ext cx="9378461" cy="87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Tekstiruutu 11"/>
              <p:cNvSpPr txBox="1">
                <a:spLocks noChangeArrowheads="1"/>
              </p:cNvSpPr>
              <p:nvPr/>
            </p:nvSpPr>
            <p:spPr bwMode="auto">
              <a:xfrm>
                <a:off x="6187508" y="6281042"/>
                <a:ext cx="2499291" cy="369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fi-FI">
                    <a:solidFill>
                      <a:srgbClr val="FFFFFF"/>
                    </a:solidFill>
                    <a:latin typeface="Myriad Pro" pitchFamily="34" charset="0"/>
                  </a:rPr>
                  <a:t>www.uarctic.org</a:t>
                </a:r>
              </a:p>
            </p:txBody>
          </p:sp>
        </p:grpSp>
        <p:pic>
          <p:nvPicPr>
            <p:cNvPr id="16392" name="Picture 2" descr="U:\UArctic Files\Press and Publicity\Graphics and Logos\Logos\UArctic_logo_311012\UArctic_logo_311012\UArctic\PNG\UArctic_logo_horizontal_cmyk_white.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0827" y="5473263"/>
              <a:ext cx="4139905" cy="2069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p:cNvSpPr>
            <a:spLocks noGrp="1"/>
          </p:cNvSpPr>
          <p:nvPr>
            <p:ph sz="half" idx="1"/>
          </p:nvPr>
        </p:nvSpPr>
        <p:spPr>
          <a:xfrm>
            <a:off x="157162" y="764703"/>
            <a:ext cx="4701442" cy="5149987"/>
          </a:xfrm>
          <a:ln>
            <a:noFill/>
          </a:ln>
        </p:spPr>
        <p:txBody>
          <a:bodyPr rtlCol="0">
            <a:noAutofit/>
          </a:bodyPr>
          <a:lstStyle/>
          <a:p>
            <a:pPr marL="0" indent="0" eaLnBrk="1" fontAlgn="auto" hangingPunct="1">
              <a:lnSpc>
                <a:spcPct val="90000"/>
              </a:lnSpc>
              <a:spcBef>
                <a:spcPts val="0"/>
              </a:spcBef>
              <a:spcAft>
                <a:spcPts val="0"/>
              </a:spcAft>
              <a:buNone/>
              <a:defRPr/>
            </a:pPr>
            <a:r>
              <a:rPr lang="ru-RU" sz="1200" b="1" dirty="0" smtClean="0">
                <a:solidFill>
                  <a:schemeClr val="accent1">
                    <a:lumMod val="50000"/>
                  </a:schemeClr>
                </a:solidFill>
              </a:rPr>
              <a:t>Бизнес / политика / законодательство</a:t>
            </a:r>
            <a:endParaRPr lang="en-CA" sz="1200" b="1" dirty="0" smtClean="0">
              <a:solidFill>
                <a:schemeClr val="accent1">
                  <a:lumMod val="50000"/>
                </a:schemeClr>
              </a:solidFill>
            </a:endParaRPr>
          </a:p>
          <a:p>
            <a:pPr marL="180975" indent="-180975" eaLnBrk="1" fontAlgn="auto" hangingPunct="1">
              <a:lnSpc>
                <a:spcPct val="90000"/>
              </a:lnSpc>
              <a:spcBef>
                <a:spcPts val="0"/>
              </a:spcBef>
              <a:spcAft>
                <a:spcPts val="0"/>
              </a:spcAft>
              <a:defRPr/>
            </a:pPr>
            <a:r>
              <a:rPr lang="ru-RU" sz="1200" dirty="0">
                <a:solidFill>
                  <a:schemeClr val="accent1">
                    <a:lumMod val="50000"/>
                  </a:schemeClr>
                </a:solidFill>
              </a:rPr>
              <a:t>Рыболовство и аквакультура в </a:t>
            </a:r>
            <a:r>
              <a:rPr lang="ru-RU" sz="1200" dirty="0" smtClean="0">
                <a:solidFill>
                  <a:schemeClr val="accent1">
                    <a:lumMod val="50000"/>
                  </a:schemeClr>
                </a:solidFill>
              </a:rPr>
              <a:t>Арктике</a:t>
            </a:r>
          </a:p>
          <a:p>
            <a:pPr marL="180975" indent="-180975" eaLnBrk="1" fontAlgn="auto" hangingPunct="1">
              <a:lnSpc>
                <a:spcPct val="90000"/>
              </a:lnSpc>
              <a:spcBef>
                <a:spcPts val="0"/>
              </a:spcBef>
              <a:spcAft>
                <a:spcPts val="0"/>
              </a:spcAft>
              <a:defRPr/>
            </a:pPr>
            <a:r>
              <a:rPr lang="ru-RU" sz="1200" dirty="0" smtClean="0">
                <a:solidFill>
                  <a:schemeClr val="accent1">
                    <a:lumMod val="50000"/>
                  </a:schemeClr>
                </a:solidFill>
              </a:rPr>
              <a:t>Арктическое законодательство</a:t>
            </a:r>
            <a:endParaRPr lang="ru-RU" sz="1200" dirty="0">
              <a:solidFill>
                <a:schemeClr val="accent1">
                  <a:lumMod val="50000"/>
                </a:schemeClr>
              </a:solidFill>
            </a:endParaRPr>
          </a:p>
          <a:p>
            <a:pPr marL="180975" indent="-180975" eaLnBrk="1" fontAlgn="auto" hangingPunct="1">
              <a:lnSpc>
                <a:spcPct val="90000"/>
              </a:lnSpc>
              <a:spcBef>
                <a:spcPts val="0"/>
              </a:spcBef>
              <a:spcAft>
                <a:spcPts val="0"/>
              </a:spcAft>
              <a:defRPr/>
            </a:pPr>
            <a:r>
              <a:rPr lang="ru-RU" sz="1200" dirty="0" smtClean="0">
                <a:solidFill>
                  <a:schemeClr val="accent1">
                    <a:lumMod val="50000"/>
                  </a:schemeClr>
                </a:solidFill>
              </a:rPr>
              <a:t>Энергетика </a:t>
            </a:r>
            <a:r>
              <a:rPr lang="ru-RU" sz="1200" dirty="0">
                <a:solidFill>
                  <a:schemeClr val="accent1">
                    <a:lumMod val="50000"/>
                  </a:schemeClr>
                </a:solidFill>
              </a:rPr>
              <a:t>в </a:t>
            </a:r>
            <a:r>
              <a:rPr lang="ru-RU" sz="1200" dirty="0" smtClean="0">
                <a:solidFill>
                  <a:schemeClr val="accent1">
                    <a:lumMod val="50000"/>
                  </a:schemeClr>
                </a:solidFill>
              </a:rPr>
              <a:t>новое </a:t>
            </a:r>
            <a:r>
              <a:rPr lang="ru-RU" sz="1200" dirty="0">
                <a:solidFill>
                  <a:schemeClr val="accent1">
                    <a:lumMod val="50000"/>
                  </a:schemeClr>
                </a:solidFill>
              </a:rPr>
              <a:t>время</a:t>
            </a:r>
          </a:p>
          <a:p>
            <a:pPr marL="180975" indent="-180975" eaLnBrk="1" fontAlgn="auto" hangingPunct="1">
              <a:lnSpc>
                <a:spcPct val="90000"/>
              </a:lnSpc>
              <a:spcBef>
                <a:spcPts val="0"/>
              </a:spcBef>
              <a:spcAft>
                <a:spcPts val="0"/>
              </a:spcAft>
              <a:defRPr/>
            </a:pPr>
            <a:r>
              <a:rPr lang="ru-RU" sz="1200" dirty="0">
                <a:solidFill>
                  <a:schemeClr val="accent1">
                    <a:lumMod val="50000"/>
                  </a:schemeClr>
                </a:solidFill>
              </a:rPr>
              <a:t>Геополитика и безопасность</a:t>
            </a:r>
          </a:p>
          <a:p>
            <a:pPr marL="180975" indent="-180975" eaLnBrk="1" fontAlgn="auto" hangingPunct="1">
              <a:lnSpc>
                <a:spcPct val="90000"/>
              </a:lnSpc>
              <a:spcBef>
                <a:spcPts val="0"/>
              </a:spcBef>
              <a:spcAft>
                <a:spcPts val="0"/>
              </a:spcAft>
              <a:defRPr/>
            </a:pPr>
            <a:r>
              <a:rPr lang="ru-RU" sz="1200" dirty="0">
                <a:solidFill>
                  <a:schemeClr val="accent1">
                    <a:lumMod val="50000"/>
                  </a:schemeClr>
                </a:solidFill>
              </a:rPr>
              <a:t>Местное и региональное развитие на Севере</a:t>
            </a:r>
          </a:p>
          <a:p>
            <a:pPr marL="180975" indent="-180975" eaLnBrk="1" fontAlgn="auto" hangingPunct="1">
              <a:lnSpc>
                <a:spcPct val="90000"/>
              </a:lnSpc>
              <a:spcBef>
                <a:spcPts val="0"/>
              </a:spcBef>
              <a:spcAft>
                <a:spcPts val="0"/>
              </a:spcAft>
              <a:defRPr/>
            </a:pPr>
            <a:r>
              <a:rPr lang="ru-RU" sz="1200" dirty="0" smtClean="0">
                <a:solidFill>
                  <a:schemeClr val="accent1">
                    <a:lumMod val="50000"/>
                  </a:schemeClr>
                </a:solidFill>
              </a:rPr>
              <a:t>Управление предприятиями малого </a:t>
            </a:r>
            <a:r>
              <a:rPr lang="ru-RU" sz="1200" dirty="0">
                <a:solidFill>
                  <a:schemeClr val="accent1">
                    <a:lumMod val="50000"/>
                  </a:schemeClr>
                </a:solidFill>
              </a:rPr>
              <a:t>и </a:t>
            </a:r>
            <a:r>
              <a:rPr lang="ru-RU" sz="1200" dirty="0" smtClean="0">
                <a:solidFill>
                  <a:schemeClr val="accent1">
                    <a:lumMod val="50000"/>
                  </a:schemeClr>
                </a:solidFill>
              </a:rPr>
              <a:t>среднего бизнеса на </a:t>
            </a:r>
            <a:r>
              <a:rPr lang="ru-RU" sz="1200" dirty="0">
                <a:solidFill>
                  <a:schemeClr val="accent1">
                    <a:lumMod val="50000"/>
                  </a:schemeClr>
                </a:solidFill>
              </a:rPr>
              <a:t>Севере</a:t>
            </a:r>
          </a:p>
          <a:p>
            <a:pPr marL="180975" indent="-180975" eaLnBrk="1" fontAlgn="auto" hangingPunct="1">
              <a:lnSpc>
                <a:spcPct val="90000"/>
              </a:lnSpc>
              <a:spcBef>
                <a:spcPts val="0"/>
              </a:spcBef>
              <a:spcAft>
                <a:spcPts val="0"/>
              </a:spcAft>
              <a:defRPr/>
            </a:pPr>
            <a:r>
              <a:rPr lang="ru-RU" sz="1200" dirty="0" smtClean="0">
                <a:solidFill>
                  <a:schemeClr val="accent1">
                    <a:lumMod val="50000"/>
                  </a:schemeClr>
                </a:solidFill>
              </a:rPr>
              <a:t>Управление на Севере</a:t>
            </a:r>
          </a:p>
          <a:p>
            <a:pPr marL="180975" indent="-180975" eaLnBrk="1" fontAlgn="auto" hangingPunct="1">
              <a:lnSpc>
                <a:spcPct val="90000"/>
              </a:lnSpc>
              <a:spcBef>
                <a:spcPts val="0"/>
              </a:spcBef>
              <a:spcAft>
                <a:spcPts val="0"/>
              </a:spcAft>
              <a:defRPr/>
            </a:pPr>
            <a:r>
              <a:rPr lang="ru-RU" sz="1200" dirty="0">
                <a:solidFill>
                  <a:schemeClr val="accent1">
                    <a:lumMod val="50000"/>
                  </a:schemeClr>
                </a:solidFill>
              </a:rPr>
              <a:t>Экономические науки в Арктике</a:t>
            </a:r>
          </a:p>
          <a:p>
            <a:pPr marL="180975" indent="-180975" eaLnBrk="1" fontAlgn="auto" hangingPunct="1">
              <a:lnSpc>
                <a:spcPct val="90000"/>
              </a:lnSpc>
              <a:spcBef>
                <a:spcPts val="0"/>
              </a:spcBef>
              <a:spcAft>
                <a:spcPts val="0"/>
              </a:spcAft>
              <a:defRPr/>
            </a:pPr>
            <a:endParaRPr lang="en-CA" sz="1200" dirty="0" smtClean="0">
              <a:solidFill>
                <a:schemeClr val="accent1">
                  <a:lumMod val="50000"/>
                </a:schemeClr>
              </a:solidFill>
            </a:endParaRPr>
          </a:p>
          <a:p>
            <a:pPr marL="180975" indent="-180975" eaLnBrk="1" fontAlgn="auto" hangingPunct="1">
              <a:lnSpc>
                <a:spcPct val="90000"/>
              </a:lnSpc>
              <a:spcBef>
                <a:spcPts val="0"/>
              </a:spcBef>
              <a:spcAft>
                <a:spcPts val="0"/>
              </a:spcAft>
              <a:buNone/>
              <a:defRPr/>
            </a:pPr>
            <a:r>
              <a:rPr lang="ru-RU" sz="1200" b="1" dirty="0" smtClean="0">
                <a:solidFill>
                  <a:schemeClr val="accent1">
                    <a:lumMod val="50000"/>
                  </a:schemeClr>
                </a:solidFill>
              </a:rPr>
              <a:t>Культура и социальные науки</a:t>
            </a:r>
            <a:endParaRPr lang="en-CA" sz="1200" b="1" dirty="0" smtClean="0">
              <a:solidFill>
                <a:schemeClr val="accent1">
                  <a:lumMod val="50000"/>
                </a:schemeClr>
              </a:solidFill>
            </a:endParaRPr>
          </a:p>
          <a:p>
            <a:pPr marL="180975" indent="-180975" eaLnBrk="1" fontAlgn="auto" hangingPunct="1">
              <a:lnSpc>
                <a:spcPct val="90000"/>
              </a:lnSpc>
              <a:spcBef>
                <a:spcPts val="0"/>
              </a:spcBef>
              <a:spcAft>
                <a:spcPts val="0"/>
              </a:spcAft>
              <a:defRPr/>
            </a:pPr>
            <a:r>
              <a:rPr lang="ru-RU" sz="1200" dirty="0" smtClean="0">
                <a:solidFill>
                  <a:schemeClr val="accent1">
                    <a:lumMod val="50000"/>
                  </a:schemeClr>
                </a:solidFill>
              </a:rPr>
              <a:t>Добывающая промышленность в Арктике</a:t>
            </a:r>
            <a:endParaRPr lang="ru-RU" sz="1200" dirty="0">
              <a:solidFill>
                <a:schemeClr val="accent1">
                  <a:lumMod val="50000"/>
                </a:schemeClr>
              </a:solidFill>
            </a:endParaRPr>
          </a:p>
          <a:p>
            <a:pPr marL="180975" indent="-180975" eaLnBrk="1" fontAlgn="auto" hangingPunct="1">
              <a:lnSpc>
                <a:spcPct val="90000"/>
              </a:lnSpc>
              <a:spcBef>
                <a:spcPts val="0"/>
              </a:spcBef>
              <a:spcAft>
                <a:spcPts val="0"/>
              </a:spcAft>
              <a:defRPr/>
            </a:pPr>
            <a:r>
              <a:rPr lang="ru-RU" sz="1200" dirty="0" smtClean="0">
                <a:solidFill>
                  <a:schemeClr val="accent1">
                    <a:lumMod val="50000"/>
                  </a:schemeClr>
                </a:solidFill>
              </a:rPr>
              <a:t>Коммерциализация науки и технологий на Севере</a:t>
            </a:r>
          </a:p>
          <a:p>
            <a:pPr marL="180975" indent="-180975" eaLnBrk="1" fontAlgn="auto" hangingPunct="1">
              <a:lnSpc>
                <a:spcPct val="90000"/>
              </a:lnSpc>
              <a:spcBef>
                <a:spcPts val="0"/>
              </a:spcBef>
              <a:spcAft>
                <a:spcPts val="0"/>
              </a:spcAft>
              <a:defRPr/>
            </a:pPr>
            <a:r>
              <a:rPr lang="ru-RU" sz="1200" dirty="0" smtClean="0">
                <a:solidFill>
                  <a:schemeClr val="accent1">
                    <a:lumMod val="50000"/>
                  </a:schemeClr>
                </a:solidFill>
              </a:rPr>
              <a:t>Северный </a:t>
            </a:r>
            <a:r>
              <a:rPr lang="ru-RU" sz="1200" dirty="0">
                <a:solidFill>
                  <a:schemeClr val="accent1">
                    <a:lumMod val="50000"/>
                  </a:schemeClr>
                </a:solidFill>
              </a:rPr>
              <a:t>туризм</a:t>
            </a:r>
          </a:p>
          <a:p>
            <a:pPr marL="180975" indent="-180975" eaLnBrk="1" fontAlgn="auto" hangingPunct="1">
              <a:lnSpc>
                <a:spcPct val="90000"/>
              </a:lnSpc>
              <a:spcBef>
                <a:spcPts val="0"/>
              </a:spcBef>
              <a:spcAft>
                <a:spcPts val="0"/>
              </a:spcAft>
              <a:defRPr/>
            </a:pPr>
            <a:r>
              <a:rPr lang="ru-RU" sz="1200" dirty="0">
                <a:solidFill>
                  <a:schemeClr val="accent1">
                    <a:lumMod val="50000"/>
                  </a:schemeClr>
                </a:solidFill>
              </a:rPr>
              <a:t>Образ мира в языках коренных народов </a:t>
            </a:r>
            <a:r>
              <a:rPr lang="ru-RU" sz="1200" dirty="0" smtClean="0">
                <a:solidFill>
                  <a:schemeClr val="accent1">
                    <a:lumMod val="50000"/>
                  </a:schemeClr>
                </a:solidFill>
              </a:rPr>
              <a:t>Севера</a:t>
            </a:r>
          </a:p>
          <a:p>
            <a:pPr marL="180975" indent="-180975" eaLnBrk="1" fontAlgn="auto" hangingPunct="1">
              <a:lnSpc>
                <a:spcPct val="90000"/>
              </a:lnSpc>
              <a:spcBef>
                <a:spcPts val="0"/>
              </a:spcBef>
              <a:spcAft>
                <a:spcPts val="0"/>
              </a:spcAft>
              <a:defRPr/>
            </a:pPr>
            <a:endParaRPr lang="en-CA" sz="1200" dirty="0">
              <a:solidFill>
                <a:schemeClr val="accent1">
                  <a:lumMod val="50000"/>
                </a:schemeClr>
              </a:solidFill>
            </a:endParaRPr>
          </a:p>
          <a:p>
            <a:pPr marL="180975" indent="-180975" eaLnBrk="1" fontAlgn="auto" hangingPunct="1">
              <a:lnSpc>
                <a:spcPct val="90000"/>
              </a:lnSpc>
              <a:spcBef>
                <a:spcPts val="0"/>
              </a:spcBef>
              <a:spcAft>
                <a:spcPts val="0"/>
              </a:spcAft>
              <a:buNone/>
              <a:defRPr/>
            </a:pPr>
            <a:r>
              <a:rPr lang="ru-RU" sz="1200" b="1" dirty="0" smtClean="0">
                <a:solidFill>
                  <a:schemeClr val="accent1">
                    <a:lumMod val="50000"/>
                  </a:schemeClr>
                </a:solidFill>
              </a:rPr>
              <a:t>Инженерное дело и технологии</a:t>
            </a:r>
            <a:endParaRPr lang="en-CA" sz="1200" b="1" dirty="0">
              <a:solidFill>
                <a:schemeClr val="accent1">
                  <a:lumMod val="50000"/>
                </a:schemeClr>
              </a:solidFill>
            </a:endParaRPr>
          </a:p>
          <a:p>
            <a:pPr marL="180975" indent="-180975" eaLnBrk="1" fontAlgn="auto" hangingPunct="1">
              <a:lnSpc>
                <a:spcPct val="90000"/>
              </a:lnSpc>
              <a:spcBef>
                <a:spcPts val="0"/>
              </a:spcBef>
              <a:spcAft>
                <a:spcPts val="0"/>
              </a:spcAft>
              <a:defRPr/>
            </a:pPr>
            <a:r>
              <a:rPr lang="ru-RU" sz="1200" dirty="0" smtClean="0">
                <a:solidFill>
                  <a:schemeClr val="accent1">
                    <a:lumMod val="50000"/>
                  </a:schemeClr>
                </a:solidFill>
              </a:rPr>
              <a:t>Инженерное дело на Севере</a:t>
            </a:r>
            <a:endParaRPr lang="ru-RU" sz="1200" dirty="0">
              <a:solidFill>
                <a:schemeClr val="accent1">
                  <a:lumMod val="50000"/>
                </a:schemeClr>
              </a:solidFill>
            </a:endParaRPr>
          </a:p>
          <a:p>
            <a:pPr marL="180975" indent="-180975" eaLnBrk="1" fontAlgn="auto" hangingPunct="1">
              <a:lnSpc>
                <a:spcPct val="90000"/>
              </a:lnSpc>
              <a:spcBef>
                <a:spcPts val="0"/>
              </a:spcBef>
              <a:spcAft>
                <a:spcPts val="0"/>
              </a:spcAft>
              <a:defRPr/>
            </a:pPr>
            <a:r>
              <a:rPr lang="ru-RU" sz="1200" dirty="0">
                <a:solidFill>
                  <a:schemeClr val="accent1">
                    <a:lumMod val="50000"/>
                  </a:schemeClr>
                </a:solidFill>
              </a:rPr>
              <a:t>Телекоммуникации и сетевые технологии в Арктике</a:t>
            </a:r>
          </a:p>
          <a:p>
            <a:pPr marL="180975" indent="-180975" eaLnBrk="1" fontAlgn="auto" hangingPunct="1">
              <a:lnSpc>
                <a:spcPct val="90000"/>
              </a:lnSpc>
              <a:spcBef>
                <a:spcPts val="0"/>
              </a:spcBef>
              <a:spcAft>
                <a:spcPts val="0"/>
              </a:spcAft>
              <a:defRPr/>
            </a:pPr>
            <a:r>
              <a:rPr lang="ru-RU" sz="1200" dirty="0">
                <a:solidFill>
                  <a:schemeClr val="accent1">
                    <a:lumMod val="50000"/>
                  </a:schemeClr>
                </a:solidFill>
              </a:rPr>
              <a:t>Воздействие на окружающую среду загрязненных промышленных </a:t>
            </a:r>
            <a:r>
              <a:rPr lang="ru-RU" sz="1200" dirty="0" smtClean="0">
                <a:solidFill>
                  <a:schemeClr val="accent1">
                    <a:lumMod val="50000"/>
                  </a:schemeClr>
                </a:solidFill>
              </a:rPr>
              <a:t>территорий</a:t>
            </a:r>
          </a:p>
          <a:p>
            <a:pPr marL="180975" indent="-180975" eaLnBrk="1" fontAlgn="auto" hangingPunct="1">
              <a:lnSpc>
                <a:spcPct val="90000"/>
              </a:lnSpc>
              <a:spcBef>
                <a:spcPts val="0"/>
              </a:spcBef>
              <a:spcAft>
                <a:spcPts val="0"/>
              </a:spcAft>
              <a:defRPr/>
            </a:pPr>
            <a:r>
              <a:rPr lang="ru-RU" sz="1200" dirty="0">
                <a:solidFill>
                  <a:schemeClr val="accent1">
                    <a:lumMod val="50000"/>
                  </a:schemeClr>
                </a:solidFill>
              </a:rPr>
              <a:t>Арктические ресурсы и социальная ответственность</a:t>
            </a:r>
          </a:p>
          <a:p>
            <a:pPr marL="180975" indent="-180975" eaLnBrk="1" fontAlgn="auto" hangingPunct="1">
              <a:lnSpc>
                <a:spcPct val="90000"/>
              </a:lnSpc>
              <a:spcBef>
                <a:spcPts val="0"/>
              </a:spcBef>
              <a:spcAft>
                <a:spcPts val="0"/>
              </a:spcAft>
              <a:defRPr/>
            </a:pPr>
            <a:endParaRPr lang="ru-RU" sz="1200" dirty="0">
              <a:solidFill>
                <a:schemeClr val="accent1">
                  <a:lumMod val="50000"/>
                </a:schemeClr>
              </a:solidFill>
            </a:endParaRPr>
          </a:p>
          <a:p>
            <a:pPr marL="180975" indent="-180975" eaLnBrk="1" fontAlgn="auto" hangingPunct="1">
              <a:lnSpc>
                <a:spcPct val="90000"/>
              </a:lnSpc>
              <a:spcBef>
                <a:spcPts val="0"/>
              </a:spcBef>
              <a:spcAft>
                <a:spcPts val="0"/>
              </a:spcAft>
              <a:buNone/>
              <a:defRPr/>
            </a:pPr>
            <a:r>
              <a:rPr lang="ru-RU" sz="1200" b="1" dirty="0">
                <a:solidFill>
                  <a:schemeClr val="accent1">
                    <a:lumMod val="50000"/>
                  </a:schemeClr>
                </a:solidFill>
              </a:rPr>
              <a:t>Гуманитарные науки и искусство</a:t>
            </a:r>
            <a:endParaRPr lang="nb-NO" sz="1200" b="1" dirty="0">
              <a:solidFill>
                <a:schemeClr val="accent1">
                  <a:lumMod val="50000"/>
                </a:schemeClr>
              </a:solidFill>
            </a:endParaRPr>
          </a:p>
          <a:p>
            <a:pPr marL="180975" indent="-180975" eaLnBrk="1" fontAlgn="auto" hangingPunct="1">
              <a:lnSpc>
                <a:spcPct val="90000"/>
              </a:lnSpc>
              <a:spcBef>
                <a:spcPts val="0"/>
              </a:spcBef>
              <a:spcAft>
                <a:spcPts val="0"/>
              </a:spcAft>
              <a:defRPr/>
            </a:pPr>
            <a:r>
              <a:rPr lang="ru-RU" sz="1200" dirty="0">
                <a:solidFill>
                  <a:schemeClr val="accent1">
                    <a:lumMod val="50000"/>
                  </a:schemeClr>
                </a:solidFill>
              </a:rPr>
              <a:t>Искусство и дизайн в Арктике</a:t>
            </a:r>
          </a:p>
          <a:p>
            <a:pPr marL="180975" indent="-180975" eaLnBrk="1" fontAlgn="auto" hangingPunct="1">
              <a:lnSpc>
                <a:spcPct val="90000"/>
              </a:lnSpc>
              <a:spcBef>
                <a:spcPts val="0"/>
              </a:spcBef>
              <a:spcAft>
                <a:spcPts val="0"/>
              </a:spcAft>
              <a:defRPr/>
            </a:pPr>
            <a:r>
              <a:rPr lang="ru-RU" sz="1200" dirty="0">
                <a:solidFill>
                  <a:schemeClr val="accent1">
                    <a:lumMod val="50000"/>
                  </a:schemeClr>
                </a:solidFill>
              </a:rPr>
              <a:t>Распространение информации об арктических исследованиях</a:t>
            </a:r>
          </a:p>
          <a:p>
            <a:pPr marL="180975" indent="-180975" eaLnBrk="1" fontAlgn="auto" hangingPunct="1">
              <a:lnSpc>
                <a:spcPct val="90000"/>
              </a:lnSpc>
              <a:spcBef>
                <a:spcPts val="0"/>
              </a:spcBef>
              <a:spcAft>
                <a:spcPts val="0"/>
              </a:spcAft>
              <a:defRPr/>
            </a:pPr>
            <a:r>
              <a:rPr lang="ru-RU" sz="1200" dirty="0">
                <a:solidFill>
                  <a:schemeClr val="accent1">
                    <a:lumMod val="50000"/>
                  </a:schemeClr>
                </a:solidFill>
              </a:rPr>
              <a:t>Цифровые медиа и медиа-арт</a:t>
            </a:r>
          </a:p>
          <a:p>
            <a:pPr marL="180975" indent="-180975" eaLnBrk="1" fontAlgn="auto" hangingPunct="1">
              <a:lnSpc>
                <a:spcPct val="90000"/>
              </a:lnSpc>
              <a:spcBef>
                <a:spcPts val="0"/>
              </a:spcBef>
              <a:spcAft>
                <a:spcPts val="0"/>
              </a:spcAft>
              <a:defRPr/>
            </a:pPr>
            <a:r>
              <a:rPr lang="ru-RU" sz="1200" dirty="0">
                <a:solidFill>
                  <a:schemeClr val="accent1">
                    <a:lumMod val="50000"/>
                  </a:schemeClr>
                </a:solidFill>
              </a:rPr>
              <a:t>Мировой ансамбль </a:t>
            </a:r>
            <a:r>
              <a:rPr lang="ru-RU" sz="1200" dirty="0" smtClean="0">
                <a:solidFill>
                  <a:schemeClr val="accent1">
                    <a:lumMod val="50000"/>
                  </a:schemeClr>
                </a:solidFill>
              </a:rPr>
              <a:t>Университета Арктики</a:t>
            </a:r>
          </a:p>
          <a:p>
            <a:pPr marL="180975" indent="-180975" eaLnBrk="1" fontAlgn="auto" hangingPunct="1">
              <a:lnSpc>
                <a:spcPct val="90000"/>
              </a:lnSpc>
              <a:spcBef>
                <a:spcPts val="0"/>
              </a:spcBef>
              <a:spcAft>
                <a:spcPts val="0"/>
              </a:spcAft>
              <a:defRPr/>
            </a:pPr>
            <a:r>
              <a:rPr lang="ru-RU" sz="1200" dirty="0">
                <a:solidFill>
                  <a:schemeClr val="accent1">
                    <a:lumMod val="50000"/>
                  </a:schemeClr>
                </a:solidFill>
              </a:rPr>
              <a:t>Прибрежные сообщества </a:t>
            </a:r>
            <a:endParaRPr lang="ru-RU" sz="1200" dirty="0" smtClean="0">
              <a:solidFill>
                <a:schemeClr val="accent1">
                  <a:lumMod val="50000"/>
                </a:schemeClr>
              </a:solidFill>
            </a:endParaRPr>
          </a:p>
          <a:p>
            <a:pPr marL="180975" indent="-180975" eaLnBrk="1" fontAlgn="auto" hangingPunct="1">
              <a:lnSpc>
                <a:spcPct val="90000"/>
              </a:lnSpc>
              <a:spcBef>
                <a:spcPts val="0"/>
              </a:spcBef>
              <a:spcAft>
                <a:spcPts val="0"/>
              </a:spcAft>
              <a:defRPr/>
            </a:pPr>
            <a:endParaRPr lang="ru-RU" sz="1150" dirty="0">
              <a:solidFill>
                <a:schemeClr val="accent1">
                  <a:lumMod val="50000"/>
                </a:schemeClr>
              </a:solidFill>
            </a:endParaRPr>
          </a:p>
          <a:p>
            <a:pPr marL="180975" indent="-180975" eaLnBrk="1" fontAlgn="auto" hangingPunct="1">
              <a:lnSpc>
                <a:spcPct val="90000"/>
              </a:lnSpc>
              <a:spcBef>
                <a:spcPts val="0"/>
              </a:spcBef>
              <a:spcAft>
                <a:spcPts val="0"/>
              </a:spcAft>
              <a:defRPr/>
            </a:pPr>
            <a:endParaRPr lang="ru-RU" sz="1150" dirty="0" smtClean="0">
              <a:solidFill>
                <a:schemeClr val="accent1">
                  <a:lumMod val="50000"/>
                </a:schemeClr>
              </a:solidFill>
              <a:ea typeface="+mn-ea"/>
            </a:endParaRPr>
          </a:p>
        </p:txBody>
      </p:sp>
      <p:sp>
        <p:nvSpPr>
          <p:cNvPr id="13" name="Content Placeholder 2"/>
          <p:cNvSpPr>
            <a:spLocks noGrp="1"/>
          </p:cNvSpPr>
          <p:nvPr>
            <p:ph sz="half" idx="1"/>
          </p:nvPr>
        </p:nvSpPr>
        <p:spPr>
          <a:xfrm>
            <a:off x="4705901" y="620687"/>
            <a:ext cx="4371726" cy="5440516"/>
          </a:xfrm>
          <a:ln>
            <a:noFill/>
          </a:ln>
        </p:spPr>
        <p:txBody>
          <a:bodyPr rtlCol="0">
            <a:noAutofit/>
          </a:bodyPr>
          <a:lstStyle/>
          <a:p>
            <a:pPr marL="0" indent="0" eaLnBrk="1" fontAlgn="auto" hangingPunct="1">
              <a:lnSpc>
                <a:spcPct val="90000"/>
              </a:lnSpc>
              <a:spcBef>
                <a:spcPts val="0"/>
              </a:spcBef>
              <a:spcAft>
                <a:spcPts val="0"/>
              </a:spcAft>
              <a:buNone/>
              <a:defRPr/>
            </a:pPr>
            <a:endParaRPr lang="ru-RU" sz="1200" b="1" dirty="0" smtClean="0">
              <a:solidFill>
                <a:schemeClr val="accent1">
                  <a:lumMod val="50000"/>
                </a:schemeClr>
              </a:solidFill>
            </a:endParaRPr>
          </a:p>
          <a:p>
            <a:pPr marL="0" indent="0" eaLnBrk="1" fontAlgn="auto" hangingPunct="1">
              <a:lnSpc>
                <a:spcPct val="90000"/>
              </a:lnSpc>
              <a:spcBef>
                <a:spcPts val="0"/>
              </a:spcBef>
              <a:spcAft>
                <a:spcPts val="0"/>
              </a:spcAft>
              <a:buNone/>
              <a:defRPr/>
            </a:pPr>
            <a:r>
              <a:rPr lang="ru-RU" sz="1200" b="1" dirty="0" smtClean="0">
                <a:solidFill>
                  <a:schemeClr val="accent1">
                    <a:lumMod val="50000"/>
                  </a:schemeClr>
                </a:solidFill>
              </a:rPr>
              <a:t>Здоровье и образование</a:t>
            </a:r>
            <a:endParaRPr lang="en-US" sz="1200" b="1" dirty="0">
              <a:solidFill>
                <a:schemeClr val="accent1">
                  <a:lumMod val="50000"/>
                </a:schemeClr>
              </a:solidFill>
            </a:endParaRPr>
          </a:p>
          <a:p>
            <a:pPr marL="180975" indent="-171450" eaLnBrk="1" fontAlgn="auto" hangingPunct="1">
              <a:lnSpc>
                <a:spcPct val="90000"/>
              </a:lnSpc>
              <a:spcBef>
                <a:spcPts val="0"/>
              </a:spcBef>
              <a:spcAft>
                <a:spcPts val="0"/>
              </a:spcAft>
              <a:defRPr/>
            </a:pPr>
            <a:r>
              <a:rPr lang="ru-RU" sz="1200" dirty="0">
                <a:solidFill>
                  <a:schemeClr val="accent1">
                    <a:lumMod val="50000"/>
                  </a:schemeClr>
                </a:solidFill>
              </a:rPr>
              <a:t>Дистанционное образование и электронное </a:t>
            </a:r>
            <a:r>
              <a:rPr lang="ru-RU" sz="1200" dirty="0" smtClean="0">
                <a:solidFill>
                  <a:schemeClr val="accent1">
                    <a:lumMod val="50000"/>
                  </a:schemeClr>
                </a:solidFill>
              </a:rPr>
              <a:t>обучение</a:t>
            </a:r>
          </a:p>
          <a:p>
            <a:pPr marL="180975" indent="-171450" eaLnBrk="1" fontAlgn="auto" hangingPunct="1">
              <a:lnSpc>
                <a:spcPct val="90000"/>
              </a:lnSpc>
              <a:spcBef>
                <a:spcPts val="0"/>
              </a:spcBef>
              <a:spcAft>
                <a:spcPts val="0"/>
              </a:spcAft>
              <a:defRPr/>
            </a:pPr>
            <a:r>
              <a:rPr lang="ru-RU" sz="1200" dirty="0">
                <a:solidFill>
                  <a:schemeClr val="accent1">
                    <a:lumMod val="50000"/>
                  </a:schemeClr>
                </a:solidFill>
              </a:rPr>
              <a:t>Экологическое обучение и образование в интересах устойчивого развития </a:t>
            </a:r>
            <a:r>
              <a:rPr lang="ru-RU" sz="1200" dirty="0" smtClean="0">
                <a:solidFill>
                  <a:schemeClr val="accent1">
                    <a:lumMod val="50000"/>
                  </a:schemeClr>
                </a:solidFill>
              </a:rPr>
              <a:t>Арктики</a:t>
            </a:r>
          </a:p>
          <a:p>
            <a:pPr marL="180975" indent="-171450" eaLnBrk="1" fontAlgn="auto" hangingPunct="1">
              <a:lnSpc>
                <a:spcPct val="90000"/>
              </a:lnSpc>
              <a:spcBef>
                <a:spcPts val="0"/>
              </a:spcBef>
              <a:spcAft>
                <a:spcPts val="0"/>
              </a:spcAft>
              <a:defRPr/>
            </a:pPr>
            <a:r>
              <a:rPr lang="ru-RU" sz="1200" dirty="0" smtClean="0">
                <a:solidFill>
                  <a:schemeClr val="accent1">
                    <a:lumMod val="50000"/>
                  </a:schemeClr>
                </a:solidFill>
              </a:rPr>
              <a:t>Здоровье </a:t>
            </a:r>
            <a:r>
              <a:rPr lang="ru-RU" sz="1200" dirty="0">
                <a:solidFill>
                  <a:schemeClr val="accent1">
                    <a:lumMod val="50000"/>
                  </a:schemeClr>
                </a:solidFill>
              </a:rPr>
              <a:t>и благополучие в Арктике</a:t>
            </a:r>
          </a:p>
          <a:p>
            <a:pPr marL="180975" indent="-171450" eaLnBrk="1" fontAlgn="auto" hangingPunct="1">
              <a:lnSpc>
                <a:spcPct val="90000"/>
              </a:lnSpc>
              <a:spcBef>
                <a:spcPts val="0"/>
              </a:spcBef>
              <a:spcAft>
                <a:spcPts val="0"/>
              </a:spcAft>
              <a:defRPr/>
            </a:pPr>
            <a:r>
              <a:rPr lang="ru-RU" sz="1200" dirty="0" smtClean="0">
                <a:solidFill>
                  <a:schemeClr val="accent1">
                    <a:lumMod val="50000"/>
                  </a:schemeClr>
                </a:solidFill>
              </a:rPr>
              <a:t>Модель Арктического совета</a:t>
            </a:r>
            <a:endParaRPr lang="ru-RU" sz="1200" dirty="0">
              <a:solidFill>
                <a:schemeClr val="accent1">
                  <a:lumMod val="50000"/>
                </a:schemeClr>
              </a:solidFill>
            </a:endParaRPr>
          </a:p>
          <a:p>
            <a:pPr marL="180975" indent="-171450" eaLnBrk="1" fontAlgn="auto" hangingPunct="1">
              <a:lnSpc>
                <a:spcPct val="90000"/>
              </a:lnSpc>
              <a:spcBef>
                <a:spcPts val="0"/>
              </a:spcBef>
              <a:spcAft>
                <a:spcPts val="0"/>
              </a:spcAft>
              <a:defRPr/>
            </a:pPr>
            <a:r>
              <a:rPr lang="ru-RU" sz="1200" dirty="0" smtClean="0">
                <a:solidFill>
                  <a:schemeClr val="accent1">
                    <a:lumMod val="50000"/>
                  </a:schemeClr>
                </a:solidFill>
              </a:rPr>
              <a:t>Продовольственная безопасность</a:t>
            </a:r>
            <a:r>
              <a:rPr lang="en-US" sz="1200" dirty="0" smtClean="0">
                <a:solidFill>
                  <a:schemeClr val="accent1">
                    <a:lumMod val="50000"/>
                  </a:schemeClr>
                </a:solidFill>
              </a:rPr>
              <a:t> </a:t>
            </a:r>
            <a:r>
              <a:rPr lang="ru-RU" sz="1200" dirty="0" smtClean="0">
                <a:solidFill>
                  <a:schemeClr val="accent1">
                    <a:lumMod val="50000"/>
                  </a:schemeClr>
                </a:solidFill>
              </a:rPr>
              <a:t>на Севере</a:t>
            </a:r>
          </a:p>
          <a:p>
            <a:pPr marL="180975" indent="-171450" eaLnBrk="1" fontAlgn="auto" hangingPunct="1">
              <a:lnSpc>
                <a:spcPct val="90000"/>
              </a:lnSpc>
              <a:spcBef>
                <a:spcPts val="0"/>
              </a:spcBef>
              <a:spcAft>
                <a:spcPts val="0"/>
              </a:spcAft>
              <a:defRPr/>
            </a:pPr>
            <a:r>
              <a:rPr lang="ru-RU" sz="1200" dirty="0">
                <a:solidFill>
                  <a:schemeClr val="accent1">
                    <a:lumMod val="50000"/>
                  </a:schemeClr>
                </a:solidFill>
              </a:rPr>
              <a:t>Сестринское образование на </a:t>
            </a:r>
            <a:r>
              <a:rPr lang="ru-RU" sz="1200" dirty="0" smtClean="0">
                <a:solidFill>
                  <a:schemeClr val="accent1">
                    <a:lumMod val="50000"/>
                  </a:schemeClr>
                </a:solidFill>
              </a:rPr>
              <a:t>Севере</a:t>
            </a:r>
          </a:p>
          <a:p>
            <a:pPr marL="180975" indent="-171450" eaLnBrk="1" fontAlgn="auto" hangingPunct="1">
              <a:lnSpc>
                <a:spcPct val="90000"/>
              </a:lnSpc>
              <a:spcBef>
                <a:spcPts val="0"/>
              </a:spcBef>
              <a:spcAft>
                <a:spcPts val="0"/>
              </a:spcAft>
              <a:defRPr/>
            </a:pPr>
            <a:r>
              <a:rPr lang="ru-RU" sz="1200" dirty="0" smtClean="0">
                <a:solidFill>
                  <a:schemeClr val="accent1">
                    <a:lumMod val="50000"/>
                  </a:schemeClr>
                </a:solidFill>
              </a:rPr>
              <a:t>Социальная работа</a:t>
            </a:r>
          </a:p>
          <a:p>
            <a:pPr marL="180975" indent="-171450" eaLnBrk="1" fontAlgn="auto" hangingPunct="1">
              <a:lnSpc>
                <a:spcPct val="90000"/>
              </a:lnSpc>
              <a:spcBef>
                <a:spcPts val="0"/>
              </a:spcBef>
              <a:spcAft>
                <a:spcPts val="0"/>
              </a:spcAft>
              <a:defRPr/>
            </a:pPr>
            <a:r>
              <a:rPr lang="ru-RU" sz="1200" dirty="0">
                <a:solidFill>
                  <a:schemeClr val="accent1">
                    <a:lumMod val="50000"/>
                  </a:schemeClr>
                </a:solidFill>
              </a:rPr>
              <a:t>Роль педагогического образования в обеспечении социальной справедливости и разнообразных форм </a:t>
            </a:r>
            <a:r>
              <a:rPr lang="ru-RU" sz="1200" dirty="0" smtClean="0">
                <a:solidFill>
                  <a:schemeClr val="accent1">
                    <a:lumMod val="50000"/>
                  </a:schemeClr>
                </a:solidFill>
              </a:rPr>
              <a:t>обучения</a:t>
            </a:r>
          </a:p>
          <a:p>
            <a:pPr marL="180975" indent="-171450" eaLnBrk="1" fontAlgn="auto" hangingPunct="1">
              <a:lnSpc>
                <a:spcPct val="90000"/>
              </a:lnSpc>
              <a:spcBef>
                <a:spcPts val="0"/>
              </a:spcBef>
              <a:spcAft>
                <a:spcPts val="0"/>
              </a:spcAft>
              <a:defRPr/>
            </a:pPr>
            <a:r>
              <a:rPr lang="ru-RU" sz="1200" dirty="0" smtClean="0">
                <a:solidFill>
                  <a:schemeClr val="accent1">
                    <a:lumMod val="50000"/>
                  </a:schemeClr>
                </a:solidFill>
              </a:rPr>
              <a:t>Программа Verdde</a:t>
            </a:r>
            <a:endParaRPr lang="ru-RU" sz="1200" dirty="0">
              <a:solidFill>
                <a:schemeClr val="accent1">
                  <a:lumMod val="50000"/>
                </a:schemeClr>
              </a:solidFill>
            </a:endParaRPr>
          </a:p>
          <a:p>
            <a:pPr marL="180975" indent="-171450" eaLnBrk="1" fontAlgn="auto" hangingPunct="1">
              <a:lnSpc>
                <a:spcPct val="90000"/>
              </a:lnSpc>
              <a:spcBef>
                <a:spcPts val="0"/>
              </a:spcBef>
              <a:spcAft>
                <a:spcPts val="0"/>
              </a:spcAft>
              <a:defRPr/>
            </a:pPr>
            <a:r>
              <a:rPr lang="ru-RU" sz="1200" dirty="0" smtClean="0">
                <a:solidFill>
                  <a:schemeClr val="accent1">
                    <a:lumMod val="50000"/>
                  </a:schemeClr>
                </a:solidFill>
              </a:rPr>
              <a:t>Работа </a:t>
            </a:r>
            <a:r>
              <a:rPr lang="ru-RU" sz="1200" dirty="0">
                <a:solidFill>
                  <a:schemeClr val="accent1">
                    <a:lumMod val="50000"/>
                  </a:schemeClr>
                </a:solidFill>
              </a:rPr>
              <a:t>в </a:t>
            </a:r>
            <a:r>
              <a:rPr lang="ru-RU" sz="1200" dirty="0" smtClean="0">
                <a:solidFill>
                  <a:schemeClr val="accent1">
                    <a:lumMod val="50000"/>
                  </a:schemeClr>
                </a:solidFill>
              </a:rPr>
              <a:t>Арктике</a:t>
            </a:r>
          </a:p>
          <a:p>
            <a:pPr marL="180975" indent="-171450" eaLnBrk="1" fontAlgn="auto" hangingPunct="1">
              <a:lnSpc>
                <a:spcPct val="90000"/>
              </a:lnSpc>
              <a:spcBef>
                <a:spcPts val="0"/>
              </a:spcBef>
              <a:spcAft>
                <a:spcPts val="0"/>
              </a:spcAft>
              <a:defRPr/>
            </a:pPr>
            <a:r>
              <a:rPr lang="ru-RU" sz="1200" dirty="0">
                <a:solidFill>
                  <a:schemeClr val="accent1">
                    <a:lumMod val="50000"/>
                  </a:schemeClr>
                </a:solidFill>
              </a:rPr>
              <a:t>Устойчивое производство натуральных продуктов питания на </a:t>
            </a:r>
            <a:r>
              <a:rPr lang="ru-RU" sz="1200" dirty="0" smtClean="0">
                <a:solidFill>
                  <a:schemeClr val="accent1">
                    <a:lumMod val="50000"/>
                  </a:schemeClr>
                </a:solidFill>
              </a:rPr>
              <a:t>Севере</a:t>
            </a:r>
          </a:p>
          <a:p>
            <a:pPr marL="180975" indent="-171450" eaLnBrk="1" fontAlgn="auto" hangingPunct="1">
              <a:lnSpc>
                <a:spcPct val="90000"/>
              </a:lnSpc>
              <a:spcBef>
                <a:spcPts val="0"/>
              </a:spcBef>
              <a:spcAft>
                <a:spcPts val="0"/>
              </a:spcAft>
              <a:defRPr/>
            </a:pPr>
            <a:r>
              <a:rPr lang="ru-RU" sz="1200" dirty="0">
                <a:solidFill>
                  <a:schemeClr val="accent1">
                    <a:lumMod val="50000"/>
                  </a:schemeClr>
                </a:solidFill>
              </a:rPr>
              <a:t>Языковая документация и технологии изучения языка в циркумполярном регионе</a:t>
            </a:r>
          </a:p>
          <a:p>
            <a:pPr marL="180975" indent="-171450" eaLnBrk="1" fontAlgn="auto" hangingPunct="1">
              <a:lnSpc>
                <a:spcPct val="90000"/>
              </a:lnSpc>
              <a:spcBef>
                <a:spcPts val="0"/>
              </a:spcBef>
              <a:spcAft>
                <a:spcPts val="0"/>
              </a:spcAft>
              <a:defRPr/>
            </a:pPr>
            <a:endParaRPr lang="ru-RU" sz="1200" dirty="0">
              <a:solidFill>
                <a:schemeClr val="accent1">
                  <a:lumMod val="50000"/>
                </a:schemeClr>
              </a:solidFill>
            </a:endParaRPr>
          </a:p>
          <a:p>
            <a:pPr marL="180975" indent="-171450" eaLnBrk="1" fontAlgn="auto" hangingPunct="1">
              <a:lnSpc>
                <a:spcPct val="90000"/>
              </a:lnSpc>
              <a:spcBef>
                <a:spcPts val="0"/>
              </a:spcBef>
              <a:spcAft>
                <a:spcPts val="0"/>
              </a:spcAft>
              <a:buNone/>
              <a:defRPr/>
            </a:pPr>
            <a:r>
              <a:rPr lang="ru-RU" sz="1200" b="1" dirty="0">
                <a:solidFill>
                  <a:schemeClr val="accent1">
                    <a:lumMod val="50000"/>
                  </a:schemeClr>
                </a:solidFill>
              </a:rPr>
              <a:t>Естественные науки</a:t>
            </a:r>
            <a:endParaRPr lang="en-CA" sz="1200" b="1" dirty="0">
              <a:solidFill>
                <a:schemeClr val="accent1">
                  <a:lumMod val="50000"/>
                </a:schemeClr>
              </a:solidFill>
            </a:endParaRPr>
          </a:p>
          <a:p>
            <a:pPr marL="180975" indent="-171450" eaLnBrk="1" fontAlgn="auto" hangingPunct="1">
              <a:lnSpc>
                <a:spcPct val="90000"/>
              </a:lnSpc>
              <a:spcBef>
                <a:spcPts val="0"/>
              </a:spcBef>
              <a:spcAft>
                <a:spcPts val="0"/>
              </a:spcAft>
              <a:defRPr/>
            </a:pPr>
            <a:r>
              <a:rPr lang="ru-RU" sz="1200" dirty="0" smtClean="0">
                <a:solidFill>
                  <a:schemeClr val="accent1">
                    <a:lumMod val="50000"/>
                  </a:schemeClr>
                </a:solidFill>
              </a:rPr>
              <a:t>Арктическая геология</a:t>
            </a:r>
            <a:endParaRPr lang="ru-RU" sz="1200" dirty="0">
              <a:solidFill>
                <a:schemeClr val="accent1">
                  <a:lumMod val="50000"/>
                </a:schemeClr>
              </a:solidFill>
            </a:endParaRPr>
          </a:p>
          <a:p>
            <a:pPr marL="180975" indent="-171450" eaLnBrk="1" fontAlgn="auto" hangingPunct="1">
              <a:lnSpc>
                <a:spcPct val="90000"/>
              </a:lnSpc>
              <a:spcBef>
                <a:spcPts val="0"/>
              </a:spcBef>
              <a:spcAft>
                <a:spcPts val="0"/>
              </a:spcAft>
              <a:defRPr/>
            </a:pPr>
            <a:r>
              <a:rPr lang="ru-RU" sz="1200" dirty="0">
                <a:solidFill>
                  <a:schemeClr val="accent1">
                    <a:lumMod val="50000"/>
                  </a:schemeClr>
                </a:solidFill>
              </a:rPr>
              <a:t>Стихийные </a:t>
            </a:r>
            <a:r>
              <a:rPr lang="ru-RU" sz="1200" dirty="0" smtClean="0">
                <a:solidFill>
                  <a:schemeClr val="accent1">
                    <a:lumMod val="50000"/>
                  </a:schemeClr>
                </a:solidFill>
              </a:rPr>
              <a:t>бедствия</a:t>
            </a:r>
            <a:r>
              <a:rPr lang="en-US" sz="1200" dirty="0" smtClean="0">
                <a:solidFill>
                  <a:schemeClr val="accent1">
                    <a:lumMod val="50000"/>
                  </a:schemeClr>
                </a:solidFill>
              </a:rPr>
              <a:t> </a:t>
            </a:r>
            <a:r>
              <a:rPr lang="ru-RU" sz="1200" dirty="0" smtClean="0">
                <a:solidFill>
                  <a:schemeClr val="accent1">
                    <a:lumMod val="50000"/>
                  </a:schemeClr>
                </a:solidFill>
              </a:rPr>
              <a:t>в Арктике</a:t>
            </a:r>
            <a:endParaRPr lang="ru-RU" sz="1200" dirty="0">
              <a:solidFill>
                <a:schemeClr val="accent1">
                  <a:lumMod val="50000"/>
                </a:schemeClr>
              </a:solidFill>
            </a:endParaRPr>
          </a:p>
          <a:p>
            <a:pPr marL="180975" indent="-171450" eaLnBrk="1" fontAlgn="auto" hangingPunct="1">
              <a:lnSpc>
                <a:spcPct val="90000"/>
              </a:lnSpc>
              <a:spcBef>
                <a:spcPts val="0"/>
              </a:spcBef>
              <a:spcAft>
                <a:spcPts val="0"/>
              </a:spcAft>
              <a:defRPr/>
            </a:pPr>
            <a:r>
              <a:rPr lang="ru-RU" sz="1200" dirty="0">
                <a:solidFill>
                  <a:schemeClr val="accent1">
                    <a:lumMod val="50000"/>
                  </a:schemeClr>
                </a:solidFill>
              </a:rPr>
              <a:t>Вечная мерзлота</a:t>
            </a:r>
          </a:p>
          <a:p>
            <a:pPr marL="180975" indent="-171450" eaLnBrk="1" fontAlgn="auto" hangingPunct="1">
              <a:lnSpc>
                <a:spcPct val="90000"/>
              </a:lnSpc>
              <a:spcBef>
                <a:spcPts val="0"/>
              </a:spcBef>
              <a:spcAft>
                <a:spcPts val="0"/>
              </a:spcAft>
              <a:defRPr/>
            </a:pPr>
            <a:r>
              <a:rPr lang="ru-RU" sz="1200" dirty="0">
                <a:solidFill>
                  <a:schemeClr val="accent1">
                    <a:lumMod val="50000"/>
                  </a:schemeClr>
                </a:solidFill>
              </a:rPr>
              <a:t>Динамика полярного климата, льда и </a:t>
            </a:r>
            <a:r>
              <a:rPr lang="ru-RU" sz="1200" dirty="0" smtClean="0">
                <a:solidFill>
                  <a:schemeClr val="accent1">
                    <a:lumMod val="50000"/>
                  </a:schemeClr>
                </a:solidFill>
              </a:rPr>
              <a:t>почвы</a:t>
            </a:r>
          </a:p>
          <a:p>
            <a:pPr marL="180975" indent="-171450" eaLnBrk="1" fontAlgn="auto" hangingPunct="1">
              <a:lnSpc>
                <a:spcPct val="90000"/>
              </a:lnSpc>
              <a:spcBef>
                <a:spcPts val="0"/>
              </a:spcBef>
              <a:spcAft>
                <a:spcPts val="0"/>
              </a:spcAft>
              <a:defRPr/>
            </a:pPr>
            <a:r>
              <a:rPr lang="ru-RU" sz="1200" dirty="0">
                <a:solidFill>
                  <a:schemeClr val="accent1">
                    <a:lumMod val="50000"/>
                  </a:schemeClr>
                </a:solidFill>
              </a:rPr>
              <a:t>Безопасность в Арктике</a:t>
            </a:r>
            <a:endParaRPr lang="ru-RU" sz="1200" dirty="0" smtClean="0">
              <a:solidFill>
                <a:schemeClr val="accent1">
                  <a:lumMod val="50000"/>
                </a:schemeClr>
              </a:solidFill>
            </a:endParaRPr>
          </a:p>
          <a:p>
            <a:pPr marL="0" indent="0" eaLnBrk="1" fontAlgn="auto" hangingPunct="1">
              <a:lnSpc>
                <a:spcPct val="90000"/>
              </a:lnSpc>
              <a:spcBef>
                <a:spcPts val="0"/>
              </a:spcBef>
              <a:spcAft>
                <a:spcPts val="0"/>
              </a:spcAft>
              <a:buNone/>
              <a:defRPr/>
            </a:pPr>
            <a:endParaRPr lang="ru-RU" sz="1200" dirty="0">
              <a:solidFill>
                <a:schemeClr val="accent1">
                  <a:lumMod val="50000"/>
                </a:schemeClr>
              </a:solidFill>
            </a:endParaRPr>
          </a:p>
          <a:p>
            <a:pPr marL="0" indent="0" fontAlgn="auto">
              <a:lnSpc>
                <a:spcPct val="90000"/>
              </a:lnSpc>
              <a:spcBef>
                <a:spcPts val="0"/>
              </a:spcBef>
              <a:spcAft>
                <a:spcPts val="0"/>
              </a:spcAft>
              <a:buNone/>
              <a:defRPr/>
            </a:pPr>
            <a:r>
              <a:rPr lang="ru-RU" sz="1200" b="1" dirty="0">
                <a:solidFill>
                  <a:schemeClr val="accent1">
                    <a:lumMod val="50000"/>
                  </a:schemeClr>
                </a:solidFill>
              </a:rPr>
              <a:t>Институты Университета Арктики</a:t>
            </a:r>
            <a:endParaRPr lang="en-CA" sz="1200" b="1" dirty="0">
              <a:solidFill>
                <a:schemeClr val="accent1">
                  <a:lumMod val="50000"/>
                </a:schemeClr>
              </a:solidFill>
            </a:endParaRPr>
          </a:p>
          <a:p>
            <a:pPr marL="171450" indent="-171450" fontAlgn="auto">
              <a:lnSpc>
                <a:spcPct val="90000"/>
              </a:lnSpc>
              <a:spcBef>
                <a:spcPts val="0"/>
              </a:spcBef>
              <a:spcAft>
                <a:spcPts val="0"/>
              </a:spcAft>
              <a:buFont typeface="Arial" panose="020B0604020202020204" pitchFamily="34" charset="0"/>
              <a:buChar char="•"/>
              <a:defRPr/>
            </a:pPr>
            <a:r>
              <a:rPr lang="ru-RU" sz="1200" dirty="0">
                <a:solidFill>
                  <a:schemeClr val="accent1">
                    <a:lumMod val="50000"/>
                  </a:schemeClr>
                </a:solidFill>
              </a:rPr>
              <a:t>Институт арктической политики</a:t>
            </a:r>
          </a:p>
          <a:p>
            <a:pPr marL="171450" indent="-171450" fontAlgn="auto">
              <a:lnSpc>
                <a:spcPct val="90000"/>
              </a:lnSpc>
              <a:spcBef>
                <a:spcPts val="0"/>
              </a:spcBef>
              <a:spcAft>
                <a:spcPts val="0"/>
              </a:spcAft>
              <a:buFont typeface="Arial" panose="020B0604020202020204" pitchFamily="34" charset="0"/>
              <a:buChar char="•"/>
              <a:defRPr/>
            </a:pPr>
            <a:r>
              <a:rPr lang="ru-RU" sz="1200" dirty="0" smtClean="0">
                <a:solidFill>
                  <a:schemeClr val="accent1">
                    <a:lumMod val="50000"/>
                  </a:schemeClr>
                </a:solidFill>
              </a:rPr>
              <a:t>EALÁT</a:t>
            </a:r>
            <a:r>
              <a:rPr lang="en-US" sz="1200" dirty="0" smtClean="0">
                <a:solidFill>
                  <a:schemeClr val="accent1">
                    <a:lumMod val="50000"/>
                  </a:schemeClr>
                </a:solidFill>
              </a:rPr>
              <a:t> Institute</a:t>
            </a:r>
            <a:endParaRPr lang="ru-RU" sz="1200" dirty="0">
              <a:solidFill>
                <a:schemeClr val="accent1">
                  <a:lumMod val="50000"/>
                </a:schemeClr>
              </a:solidFill>
            </a:endParaRPr>
          </a:p>
          <a:p>
            <a:pPr marL="171450" indent="-171450" fontAlgn="auto">
              <a:lnSpc>
                <a:spcPct val="90000"/>
              </a:lnSpc>
              <a:spcBef>
                <a:spcPts val="0"/>
              </a:spcBef>
              <a:spcAft>
                <a:spcPts val="0"/>
              </a:spcAft>
              <a:buFont typeface="Arial" panose="020B0604020202020204" pitchFamily="34" charset="0"/>
              <a:buChar char="•"/>
              <a:defRPr/>
            </a:pPr>
            <a:r>
              <a:rPr lang="ru-RU" sz="1200" dirty="0">
                <a:solidFill>
                  <a:schemeClr val="accent1">
                    <a:lumMod val="50000"/>
                  </a:schemeClr>
                </a:solidFill>
              </a:rPr>
              <a:t>Северный исследовательский форум</a:t>
            </a:r>
            <a:endParaRPr lang="en-US" sz="1200" dirty="0">
              <a:solidFill>
                <a:schemeClr val="accent1">
                  <a:lumMod val="50000"/>
                </a:schemeClr>
              </a:solidFill>
            </a:endParaRPr>
          </a:p>
          <a:p>
            <a:pPr marL="0" indent="0" eaLnBrk="1" fontAlgn="auto" hangingPunct="1">
              <a:lnSpc>
                <a:spcPct val="90000"/>
              </a:lnSpc>
              <a:spcBef>
                <a:spcPts val="0"/>
              </a:spcBef>
              <a:spcAft>
                <a:spcPts val="0"/>
              </a:spcAft>
              <a:buNone/>
              <a:defRPr/>
            </a:pPr>
            <a:endParaRPr lang="en-CA" sz="1150" dirty="0">
              <a:solidFill>
                <a:schemeClr val="accent1">
                  <a:lumMod val="50000"/>
                </a:schemeClr>
              </a:solidFill>
            </a:endParaRPr>
          </a:p>
          <a:p>
            <a:pPr eaLnBrk="1" fontAlgn="auto" hangingPunct="1">
              <a:lnSpc>
                <a:spcPct val="90000"/>
              </a:lnSpc>
              <a:spcBef>
                <a:spcPts val="0"/>
              </a:spcBef>
              <a:spcAft>
                <a:spcPts val="0"/>
              </a:spcAft>
              <a:defRPr/>
            </a:pPr>
            <a:endParaRPr lang="ru-RU" sz="1150" dirty="0" smtClean="0">
              <a:solidFill>
                <a:schemeClr val="accent1">
                  <a:lumMod val="50000"/>
                </a:schemeClr>
              </a:solidFill>
              <a:ea typeface="+mn-ea"/>
            </a:endParaRPr>
          </a:p>
          <a:p>
            <a:pPr eaLnBrk="1" fontAlgn="auto" hangingPunct="1">
              <a:lnSpc>
                <a:spcPct val="90000"/>
              </a:lnSpc>
              <a:spcBef>
                <a:spcPts val="0"/>
              </a:spcBef>
              <a:spcAft>
                <a:spcPts val="0"/>
              </a:spcAft>
              <a:defRPr/>
            </a:pPr>
            <a:endParaRPr lang="en-CA" sz="1150" dirty="0" smtClean="0">
              <a:solidFill>
                <a:schemeClr val="accent1">
                  <a:lumMod val="50000"/>
                </a:schemeClr>
              </a:solidFill>
              <a:ea typeface="+mn-ea"/>
            </a:endParaRPr>
          </a:p>
        </p:txBody>
      </p:sp>
      <p:sp>
        <p:nvSpPr>
          <p:cNvPr id="21" name="Tekstiruutu 11"/>
          <p:cNvSpPr txBox="1">
            <a:spLocks noChangeArrowheads="1"/>
          </p:cNvSpPr>
          <p:nvPr/>
        </p:nvSpPr>
        <p:spPr bwMode="auto">
          <a:xfrm>
            <a:off x="6076815" y="6281537"/>
            <a:ext cx="26627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fi-FI">
                <a:solidFill>
                  <a:srgbClr val="FFFFFF"/>
                </a:solidFill>
                <a:latin typeface="Myriad Pro" pitchFamily="34" charset="0"/>
              </a:rPr>
              <a:t>www.uarctic.org</a:t>
            </a:r>
          </a:p>
        </p:txBody>
      </p:sp>
      <p:grpSp>
        <p:nvGrpSpPr>
          <p:cNvPr id="22" name="Group 10"/>
          <p:cNvGrpSpPr/>
          <p:nvPr/>
        </p:nvGrpSpPr>
        <p:grpSpPr>
          <a:xfrm>
            <a:off x="-116521" y="6061202"/>
            <a:ext cx="9377996" cy="875496"/>
            <a:chOff x="-116521" y="5051004"/>
            <a:chExt cx="9377996" cy="729578"/>
          </a:xfrm>
        </p:grpSpPr>
        <p:pic>
          <p:nvPicPr>
            <p:cNvPr id="23" name="Kuva 8"/>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16521" y="5051004"/>
              <a:ext cx="9377996" cy="729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 descr="U:\UArctic Files\Press and Publicity\Graphics and Logos\Logos\UArctic Logos 2012\UArctic_logo_horizontal_cmyk_white.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57162" y="5200386"/>
              <a:ext cx="1609726" cy="43815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Прямоугольник 6"/>
          <p:cNvSpPr/>
          <p:nvPr/>
        </p:nvSpPr>
        <p:spPr>
          <a:xfrm>
            <a:off x="962025" y="116632"/>
            <a:ext cx="7716163" cy="523220"/>
          </a:xfrm>
          <a:prstGeom prst="rect">
            <a:avLst/>
          </a:prstGeom>
        </p:spPr>
        <p:txBody>
          <a:bodyPr wrap="square">
            <a:spAutoFit/>
          </a:bodyPr>
          <a:lstStyle/>
          <a:p>
            <a:r>
              <a:rPr lang="ru-RU" sz="2800" b="1" dirty="0">
                <a:solidFill>
                  <a:schemeClr val="bg1"/>
                </a:solidFill>
                <a:latin typeface="+mj-lt"/>
              </a:rPr>
              <a:t>Тематические </a:t>
            </a:r>
            <a:r>
              <a:rPr lang="ru-RU" sz="2800" b="1" dirty="0" smtClean="0">
                <a:solidFill>
                  <a:schemeClr val="bg1"/>
                </a:solidFill>
                <a:latin typeface="+mj-lt"/>
              </a:rPr>
              <a:t>сети Университета Арктики</a:t>
            </a:r>
            <a:endParaRPr lang="ru-RU" sz="2800" dirty="0">
              <a:solidFill>
                <a:schemeClr val="bg1"/>
              </a:solidFill>
              <a:latin typeface="+mj-lt"/>
            </a:endParaRPr>
          </a:p>
        </p:txBody>
      </p:sp>
      <p:sp>
        <p:nvSpPr>
          <p:cNvPr id="26" name="Tekstiruutu 11"/>
          <p:cNvSpPr txBox="1">
            <a:spLocks noChangeArrowheads="1"/>
          </p:cNvSpPr>
          <p:nvPr/>
        </p:nvSpPr>
        <p:spPr bwMode="auto">
          <a:xfrm>
            <a:off x="6187906" y="6281537"/>
            <a:ext cx="24991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fi-FI" dirty="0">
                <a:solidFill>
                  <a:srgbClr val="FFFFFF"/>
                </a:solidFill>
                <a:latin typeface="Myriad Pro" pitchFamily="34" charset="0"/>
              </a:rPr>
              <a:t>www.uarctic.org</a:t>
            </a:r>
          </a:p>
        </p:txBody>
      </p:sp>
    </p:spTree>
    <p:extLst>
      <p:ext uri="{BB962C8B-B14F-4D97-AF65-F5344CB8AC3E}">
        <p14:creationId xmlns:p14="http://schemas.microsoft.com/office/powerpoint/2010/main" val="30493424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32381" t="4374" r="32222" b="2786"/>
          <a:stretch/>
        </p:blipFill>
        <p:spPr bwMode="auto">
          <a:xfrm>
            <a:off x="6156176" y="1916832"/>
            <a:ext cx="2880320" cy="4408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7" name="Picture 7" descr="C:\Users\s.guseva\Desktop\Безымянный2.jpg"/>
          <p:cNvPicPr>
            <a:picLocks noChangeAspect="1" noChangeArrowheads="1"/>
          </p:cNvPicPr>
          <p:nvPr/>
        </p:nvPicPr>
        <p:blipFill rotWithShape="1">
          <a:blip r:embed="rId5">
            <a:extLst>
              <a:ext uri="{28A0092B-C50C-407E-A947-70E740481C1C}">
                <a14:useLocalDpi xmlns:a14="http://schemas.microsoft.com/office/drawing/2010/main" val="0"/>
              </a:ext>
            </a:extLst>
          </a:blip>
          <a:srcRect l="2" r="34488"/>
          <a:stretch/>
        </p:blipFill>
        <p:spPr bwMode="auto">
          <a:xfrm>
            <a:off x="85725" y="1628800"/>
            <a:ext cx="2947988" cy="4824536"/>
          </a:xfrm>
          <a:prstGeom prst="rect">
            <a:avLst/>
          </a:prstGeom>
          <a:noFill/>
          <a:ln>
            <a:solidFill>
              <a:schemeClr val="tx1"/>
            </a:solidFill>
          </a:ln>
          <a:effectLst>
            <a:glow>
              <a:schemeClr val="accent1"/>
            </a:glow>
            <a:softEdge rad="0"/>
          </a:effectLst>
          <a:extLst>
            <a:ext uri="{909E8E84-426E-40DD-AFC4-6F175D3DCCD1}">
              <a14:hiddenFill xmlns:a14="http://schemas.microsoft.com/office/drawing/2010/main">
                <a:solidFill>
                  <a:srgbClr val="FFFFFF"/>
                </a:solidFill>
              </a14:hiddenFill>
            </a:ext>
          </a:extLst>
        </p:spPr>
      </p:pic>
      <p:sp>
        <p:nvSpPr>
          <p:cNvPr id="21506" name="Otsikko 1"/>
          <p:cNvSpPr>
            <a:spLocks noGrp="1"/>
          </p:cNvSpPr>
          <p:nvPr>
            <p:ph type="title"/>
          </p:nvPr>
        </p:nvSpPr>
        <p:spPr>
          <a:xfrm>
            <a:off x="827584" y="116631"/>
            <a:ext cx="8211642" cy="504057"/>
          </a:xfrm>
        </p:spPr>
        <p:txBody>
          <a:bodyPr/>
          <a:lstStyle/>
          <a:p>
            <a:r>
              <a:rPr lang="ru-RU" sz="2400" b="1" dirty="0">
                <a:solidFill>
                  <a:schemeClr val="bg1"/>
                </a:solidFill>
              </a:rPr>
              <a:t>Исследовательский офис Университета Арктики</a:t>
            </a:r>
            <a:endParaRPr lang="en-CA" sz="2400" b="1" dirty="0">
              <a:solidFill>
                <a:schemeClr val="bg1"/>
              </a:solidFill>
            </a:endParaRPr>
          </a:p>
        </p:txBody>
      </p:sp>
      <p:sp>
        <p:nvSpPr>
          <p:cNvPr id="3" name="Sisällön paikkamerkki 2"/>
          <p:cNvSpPr>
            <a:spLocks noGrp="1"/>
          </p:cNvSpPr>
          <p:nvPr>
            <p:ph idx="1"/>
          </p:nvPr>
        </p:nvSpPr>
        <p:spPr>
          <a:xfrm>
            <a:off x="3033713" y="1177292"/>
            <a:ext cx="3144267" cy="4561072"/>
          </a:xfrm>
          <a:noFill/>
          <a:ln>
            <a:noFill/>
          </a:ln>
        </p:spPr>
        <p:txBody>
          <a:bodyPr/>
          <a:lstStyle/>
          <a:p>
            <a:pPr marL="0" indent="0" algn="ctr">
              <a:buNone/>
            </a:pPr>
            <a:r>
              <a:rPr lang="ru-RU" sz="1600" b="1" u="sng" dirty="0" smtClean="0">
                <a:solidFill>
                  <a:srgbClr val="004274"/>
                </a:solidFill>
              </a:rPr>
              <a:t>Основные задачи офиса</a:t>
            </a:r>
            <a:r>
              <a:rPr lang="ru-RU" sz="1600" dirty="0" smtClean="0">
                <a:solidFill>
                  <a:srgbClr val="004274"/>
                </a:solidFill>
              </a:rPr>
              <a:t>:</a:t>
            </a:r>
          </a:p>
          <a:p>
            <a:pPr marL="0" indent="0" algn="ctr">
              <a:buNone/>
            </a:pPr>
            <a:endParaRPr lang="ru-RU" sz="1600" dirty="0" smtClean="0">
              <a:solidFill>
                <a:srgbClr val="004274"/>
              </a:solidFill>
            </a:endParaRPr>
          </a:p>
          <a:p>
            <a:pPr marL="285750" lvl="0" indent="-285750" algn="ctr">
              <a:buFontTx/>
              <a:buChar char="-"/>
            </a:pPr>
            <a:r>
              <a:rPr lang="ru-RU" sz="1600" dirty="0" smtClean="0">
                <a:solidFill>
                  <a:srgbClr val="004274"/>
                </a:solidFill>
              </a:rPr>
              <a:t>Содействие продвижению знаний и достижений, полученных российскими исследователями, в общемировой контекст развития арктической науки;</a:t>
            </a:r>
          </a:p>
          <a:p>
            <a:pPr lvl="0" algn="ctr"/>
            <a:r>
              <a:rPr lang="ru-RU" sz="1600" dirty="0" smtClean="0">
                <a:solidFill>
                  <a:srgbClr val="004274"/>
                </a:solidFill>
              </a:rPr>
              <a:t> </a:t>
            </a:r>
          </a:p>
          <a:p>
            <a:pPr marL="285750" lvl="0" indent="-285750" algn="ctr">
              <a:buFontTx/>
              <a:buChar char="-"/>
            </a:pPr>
            <a:r>
              <a:rPr lang="ru-RU" sz="1600" dirty="0" smtClean="0">
                <a:solidFill>
                  <a:srgbClr val="004274"/>
                </a:solidFill>
              </a:rPr>
              <a:t>Информационный обмен, совместные научно-образовательные проекты и инициативы;</a:t>
            </a:r>
          </a:p>
          <a:p>
            <a:pPr marL="285750" lvl="0" indent="-285750" algn="ctr">
              <a:buFontTx/>
              <a:buChar char="-"/>
            </a:pPr>
            <a:endParaRPr lang="ru-RU" sz="1600" dirty="0" smtClean="0">
              <a:solidFill>
                <a:srgbClr val="004274"/>
              </a:solidFill>
            </a:endParaRPr>
          </a:p>
          <a:p>
            <a:pPr marL="0" lvl="0" indent="0" algn="ctr">
              <a:buNone/>
            </a:pPr>
            <a:r>
              <a:rPr lang="ru-RU" sz="1600" dirty="0" smtClean="0">
                <a:solidFill>
                  <a:srgbClr val="004274"/>
                </a:solidFill>
              </a:rPr>
              <a:t>- Инфраструктура и информационная поддержка российских членов Университета Арктики.</a:t>
            </a:r>
            <a:endParaRPr lang="en-CA" sz="1600" dirty="0" smtClean="0">
              <a:solidFill>
                <a:srgbClr val="004274"/>
              </a:solidFill>
            </a:endParaRPr>
          </a:p>
        </p:txBody>
      </p:sp>
      <p:sp>
        <p:nvSpPr>
          <p:cNvPr id="2" name="TextBox 1"/>
          <p:cNvSpPr txBox="1"/>
          <p:nvPr/>
        </p:nvSpPr>
        <p:spPr>
          <a:xfrm>
            <a:off x="6470134" y="1053898"/>
            <a:ext cx="2501262" cy="523220"/>
          </a:xfrm>
          <a:prstGeom prst="rect">
            <a:avLst/>
          </a:prstGeom>
          <a:noFill/>
        </p:spPr>
        <p:txBody>
          <a:bodyPr wrap="none" rtlCol="0">
            <a:spAutoFit/>
          </a:bodyPr>
          <a:lstStyle/>
          <a:p>
            <a:pPr algn="ctr"/>
            <a:r>
              <a:rPr lang="ru-RU" sz="1400" b="1" dirty="0" smtClean="0">
                <a:solidFill>
                  <a:srgbClr val="004274"/>
                </a:solidFill>
                <a:latin typeface="+mj-lt"/>
                <a:hlinkClick r:id=""/>
              </a:rPr>
              <a:t>Вестник </a:t>
            </a:r>
          </a:p>
          <a:p>
            <a:pPr algn="ctr"/>
            <a:r>
              <a:rPr lang="ru-RU" sz="1400" b="1" dirty="0" smtClean="0">
                <a:solidFill>
                  <a:srgbClr val="004274"/>
                </a:solidFill>
                <a:latin typeface="+mj-lt"/>
                <a:hlinkClick r:id=""/>
              </a:rPr>
              <a:t>Университета Арктики 2016</a:t>
            </a:r>
            <a:endParaRPr lang="ru-RU" sz="1400" b="1" dirty="0">
              <a:solidFill>
                <a:srgbClr val="004274"/>
              </a:solidFill>
              <a:latin typeface="+mj-lt"/>
            </a:endParaRPr>
          </a:p>
        </p:txBody>
      </p:sp>
      <p:sp>
        <p:nvSpPr>
          <p:cNvPr id="16" name="TextBox 15"/>
          <p:cNvSpPr txBox="1"/>
          <p:nvPr/>
        </p:nvSpPr>
        <p:spPr>
          <a:xfrm>
            <a:off x="354241" y="1177291"/>
            <a:ext cx="1338828" cy="307777"/>
          </a:xfrm>
          <a:prstGeom prst="rect">
            <a:avLst/>
          </a:prstGeom>
          <a:noFill/>
        </p:spPr>
        <p:txBody>
          <a:bodyPr wrap="none" rtlCol="0">
            <a:spAutoFit/>
          </a:bodyPr>
          <a:lstStyle/>
          <a:p>
            <a:pPr algn="r"/>
            <a:r>
              <a:rPr lang="en-US" sz="1400" b="1" dirty="0" smtClean="0">
                <a:solidFill>
                  <a:srgbClr val="004274"/>
                </a:solidFill>
                <a:effectLst>
                  <a:outerShdw blurRad="38100" dist="38100" dir="2700000" algn="tl">
                    <a:srgbClr val="000000">
                      <a:alpha val="43137"/>
                    </a:srgbClr>
                  </a:outerShdw>
                </a:effectLst>
                <a:hlinkClick r:id="rId6"/>
              </a:rPr>
              <a:t>ru.uarctic.org</a:t>
            </a:r>
            <a:endParaRPr lang="ru-RU" sz="1400" b="1" dirty="0">
              <a:solidFill>
                <a:srgbClr val="004274"/>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610582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125412" y="530747"/>
            <a:ext cx="1917026" cy="140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black"/>
              </a:solidFill>
            </a:endParaRPr>
          </a:p>
        </p:txBody>
      </p:sp>
      <p:sp>
        <p:nvSpPr>
          <p:cNvPr id="11" name="AutoShape 1"/>
          <p:cNvSpPr>
            <a:spLocks/>
          </p:cNvSpPr>
          <p:nvPr/>
        </p:nvSpPr>
        <p:spPr bwMode="auto">
          <a:xfrm>
            <a:off x="-4763" y="0"/>
            <a:ext cx="9148763" cy="1124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3A7CCA"/>
              </a:gs>
              <a:gs pos="20000">
                <a:srgbClr val="3C7BC7"/>
              </a:gs>
              <a:gs pos="100000">
                <a:srgbClr val="2E5E97"/>
              </a:gs>
            </a:gsLst>
            <a:lin ang="5400000"/>
          </a:gradFill>
          <a:ln w="9525" cap="flat" cmpd="sng">
            <a:solidFill>
              <a:srgbClr val="4A7EBB"/>
            </a:solidFill>
            <a:prstDash val="solid"/>
            <a:round/>
            <a:headEnd/>
            <a:tailEnd/>
          </a:ln>
          <a:effectLst>
            <a:outerShdw blurRad="38100" dist="23000" dir="5400000" algn="ctr" rotWithShape="0">
              <a:srgbClr val="000000">
                <a:alpha val="34998"/>
              </a:srgbClr>
            </a:outerShdw>
          </a:effectLst>
        </p:spPr>
        <p:txBody>
          <a:bodyPr lIns="0" tIns="0" rIns="0" bIns="0" anchor="ctr"/>
          <a:lstStyle/>
          <a:p>
            <a:pPr algn="ctr" eaLnBrk="0" hangingPunct="0"/>
            <a:endParaRPr lang="en-US" sz="28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Заголовок 1"/>
          <p:cNvSpPr>
            <a:spLocks noGrp="1"/>
          </p:cNvSpPr>
          <p:nvPr>
            <p:ph type="title"/>
          </p:nvPr>
        </p:nvSpPr>
        <p:spPr>
          <a:xfrm>
            <a:off x="539552" y="255689"/>
            <a:ext cx="8388424" cy="581025"/>
          </a:xfrm>
        </p:spPr>
        <p:txBody>
          <a:bodyPr>
            <a:noAutofit/>
          </a:bodyPr>
          <a:lstStyle/>
          <a:p>
            <a:pPr>
              <a:defRPr/>
            </a:pPr>
            <a:r>
              <a:rPr lang="ru-RU" sz="2000" b="1" dirty="0" smtClean="0">
                <a:solidFill>
                  <a:schemeClr val="bg1"/>
                </a:solidFill>
                <a:latin typeface="Times New Roman" panose="02020603050405020304" pitchFamily="18" charset="0"/>
                <a:ea typeface="+mn-ea"/>
                <a:cs typeface="Times New Roman" panose="02020603050405020304" pitchFamily="18" charset="0"/>
              </a:rPr>
              <a:t>Университет Арктики – </a:t>
            </a:r>
            <a:r>
              <a:rPr lang="ru-RU" sz="2000" b="1" dirty="0" smtClean="0">
                <a:solidFill>
                  <a:schemeClr val="bg1"/>
                </a:solidFill>
                <a:latin typeface="Times New Roman" panose="02020603050405020304" pitchFamily="18" charset="0"/>
                <a:cs typeface="Times New Roman" panose="02020603050405020304" pitchFamily="18" charset="0"/>
              </a:rPr>
              <a:t>площадка для консолидации усилий и определения приоритетов арктических исследований</a:t>
            </a:r>
            <a:endParaRPr lang="ru-RU" sz="2000" b="1" dirty="0">
              <a:solidFill>
                <a:schemeClr val="bg1"/>
              </a:solidFill>
              <a:latin typeface="Times New Roman" panose="02020603050405020304" pitchFamily="18" charset="0"/>
              <a:ea typeface="+mn-ea"/>
              <a:cs typeface="Times New Roman" panose="02020603050405020304" pitchFamily="18" charset="0"/>
            </a:endParaRPr>
          </a:p>
        </p:txBody>
      </p:sp>
      <p:sp>
        <p:nvSpPr>
          <p:cNvPr id="3" name="Содержимое 2"/>
          <p:cNvSpPr>
            <a:spLocks noGrp="1"/>
          </p:cNvSpPr>
          <p:nvPr>
            <p:ph idx="1"/>
          </p:nvPr>
        </p:nvSpPr>
        <p:spPr>
          <a:xfrm>
            <a:off x="4788024" y="1268760"/>
            <a:ext cx="4032448" cy="2880320"/>
          </a:xfrm>
        </p:spPr>
        <p:txBody>
          <a:bodyPr>
            <a:normAutofit/>
          </a:bodyPr>
          <a:lstStyle/>
          <a:p>
            <a:pPr algn="just" defTabSz="711200">
              <a:spcAft>
                <a:spcPts val="0"/>
              </a:spcAft>
              <a:buFont typeface="Wingdings" panose="05000000000000000000" pitchFamily="2" charset="2"/>
              <a:buChar char="§"/>
            </a:pPr>
            <a:endParaRPr lang="en-US" sz="1000" b="1" dirty="0" smtClean="0">
              <a:solidFill>
                <a:srgbClr val="013581"/>
              </a:solidFill>
              <a:latin typeface="Times New Roman" pitchFamily="18" charset="0"/>
              <a:cs typeface="Times New Roman" pitchFamily="18" charset="0"/>
              <a:sym typeface="Wingdings"/>
            </a:endParaRPr>
          </a:p>
          <a:p>
            <a:pPr algn="just" defTabSz="533400" eaLnBrk="1" hangingPunct="1">
              <a:lnSpc>
                <a:spcPct val="90000"/>
              </a:lnSpc>
              <a:buNone/>
            </a:pPr>
            <a:endParaRPr lang="ru-RU" sz="1800" dirty="0" smtClean="0">
              <a:solidFill>
                <a:srgbClr val="013581"/>
              </a:solidFill>
              <a:latin typeface="Times New Roman" pitchFamily="18" charset="0"/>
              <a:ea typeface="Tahoma" pitchFamily="34" charset="0"/>
              <a:cs typeface="Times New Roman" pitchFamily="18" charset="0"/>
            </a:endParaRPr>
          </a:p>
          <a:p>
            <a:pPr>
              <a:buNone/>
            </a:pPr>
            <a:endParaRPr lang="ru-RU" sz="1800" b="1" dirty="0" smtClean="0">
              <a:solidFill>
                <a:srgbClr val="013581"/>
              </a:solidFill>
              <a:latin typeface="Times New Roman" pitchFamily="18" charset="0"/>
              <a:cs typeface="Times New Roman" pitchFamily="18" charset="0"/>
            </a:endParaRPr>
          </a:p>
        </p:txBody>
      </p:sp>
      <p:sp>
        <p:nvSpPr>
          <p:cNvPr id="4" name="Номер слайда 3"/>
          <p:cNvSpPr>
            <a:spLocks noGrp="1"/>
          </p:cNvSpPr>
          <p:nvPr>
            <p:ph type="sldNum" sz="quarter" idx="4294967295"/>
          </p:nvPr>
        </p:nvSpPr>
        <p:spPr>
          <a:xfrm>
            <a:off x="6553200" y="6356352"/>
            <a:ext cx="2133600" cy="365125"/>
          </a:xfrm>
          <a:prstGeom prst="rect">
            <a:avLst/>
          </a:prstGeom>
        </p:spPr>
        <p:txBody>
          <a:bodyPr/>
          <a:lstStyle/>
          <a:p>
            <a:pPr>
              <a:defRPr/>
            </a:pPr>
            <a:fld id="{B0978502-3DF7-4961-99CD-F5BE26E470E7}" type="slidenum">
              <a:rPr lang="ru-RU" smtClean="0">
                <a:solidFill>
                  <a:prstClr val="black">
                    <a:tint val="75000"/>
                  </a:prstClr>
                </a:solidFill>
              </a:rPr>
              <a:pPr>
                <a:defRPr/>
              </a:pPr>
              <a:t>8</a:t>
            </a:fld>
            <a:endParaRPr lang="ru-RU" dirty="0">
              <a:solidFill>
                <a:prstClr val="black">
                  <a:tint val="75000"/>
                </a:prstClr>
              </a:solidFill>
            </a:endParaRPr>
          </a:p>
        </p:txBody>
      </p:sp>
      <p:pic>
        <p:nvPicPr>
          <p:cNvPr id="1026" name="Picture 2" descr="D:\Новости на сайт\DSC02026.JPG.jpg"/>
          <p:cNvPicPr>
            <a:picLocks noChangeAspect="1" noChangeArrowheads="1"/>
          </p:cNvPicPr>
          <p:nvPr/>
        </p:nvPicPr>
        <p:blipFill>
          <a:blip r:embed="rId3" cstate="print"/>
          <a:srcRect/>
          <a:stretch>
            <a:fillRect/>
          </a:stretch>
        </p:blipFill>
        <p:spPr bwMode="auto">
          <a:xfrm>
            <a:off x="125414" y="1692654"/>
            <a:ext cx="3129081" cy="2888476"/>
          </a:xfrm>
          <a:prstGeom prst="rect">
            <a:avLst/>
          </a:prstGeom>
          <a:noFill/>
        </p:spPr>
      </p:pic>
      <p:sp>
        <p:nvSpPr>
          <p:cNvPr id="10" name="Прямоугольник 9"/>
          <p:cNvSpPr/>
          <p:nvPr/>
        </p:nvSpPr>
        <p:spPr>
          <a:xfrm>
            <a:off x="3779912" y="1222731"/>
            <a:ext cx="4726442" cy="369332"/>
          </a:xfrm>
          <a:prstGeom prst="rect">
            <a:avLst/>
          </a:prstGeom>
        </p:spPr>
        <p:txBody>
          <a:bodyPr wrap="square">
            <a:spAutoFit/>
          </a:bodyPr>
          <a:lstStyle/>
          <a:p>
            <a:pPr>
              <a:spcBef>
                <a:spcPts val="600"/>
              </a:spcBef>
              <a:spcAft>
                <a:spcPts val="600"/>
              </a:spcAft>
            </a:pPr>
            <a:r>
              <a:rPr lang="ru-RU" b="1" dirty="0" smtClean="0">
                <a:solidFill>
                  <a:srgbClr val="1F497D"/>
                </a:solidFill>
                <a:latin typeface="Times New Roman" panose="02020603050405020304" pitchFamily="18" charset="0"/>
                <a:cs typeface="Times New Roman" panose="02020603050405020304" pitchFamily="18" charset="0"/>
              </a:rPr>
              <a:t>	</a:t>
            </a:r>
            <a:endParaRPr lang="en-US" b="1" dirty="0">
              <a:solidFill>
                <a:srgbClr val="1F497D"/>
              </a:solidFill>
              <a:latin typeface="Times New Roman" panose="02020603050405020304" pitchFamily="18" charset="0"/>
              <a:cs typeface="Times New Roman" panose="02020603050405020304" pitchFamily="18" charset="0"/>
            </a:endParaRPr>
          </a:p>
        </p:txBody>
      </p:sp>
      <p:pic>
        <p:nvPicPr>
          <p:cNvPr id="15" name="Picture 2" descr="image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266799"/>
            <a:ext cx="5778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3347864" y="1052740"/>
            <a:ext cx="5580112" cy="5176802"/>
          </a:xfrm>
          <a:prstGeom prst="rect">
            <a:avLst/>
          </a:prstGeom>
        </p:spPr>
        <p:txBody>
          <a:bodyPr wrap="square">
            <a:spAutoFit/>
          </a:bodyPr>
          <a:lstStyle/>
          <a:p>
            <a:pPr>
              <a:lnSpc>
                <a:spcPct val="120000"/>
              </a:lnSpc>
            </a:pPr>
            <a:endParaRPr lang="ru-RU" b="1" dirty="0" smtClean="0">
              <a:solidFill>
                <a:srgbClr val="013581"/>
              </a:solidFill>
              <a:latin typeface="Times New Roman" panose="02020603050405020304" pitchFamily="18" charset="0"/>
              <a:cs typeface="Times New Roman" panose="02020603050405020304" pitchFamily="18" charset="0"/>
            </a:endParaRPr>
          </a:p>
          <a:p>
            <a:pPr>
              <a:lnSpc>
                <a:spcPct val="120000"/>
              </a:lnSpc>
            </a:pPr>
            <a:r>
              <a:rPr lang="ru-RU" b="1" dirty="0" smtClean="0">
                <a:solidFill>
                  <a:srgbClr val="013581"/>
                </a:solidFill>
                <a:latin typeface="Times New Roman" panose="02020603050405020304" pitchFamily="18" charset="0"/>
                <a:cs typeface="Times New Roman" panose="02020603050405020304" pitchFamily="18" charset="0"/>
              </a:rPr>
              <a:t>Научная </a:t>
            </a:r>
            <a:r>
              <a:rPr lang="ru-RU" b="1" dirty="0">
                <a:solidFill>
                  <a:srgbClr val="013581"/>
                </a:solidFill>
                <a:latin typeface="Times New Roman" panose="02020603050405020304" pitchFamily="18" charset="0"/>
                <a:cs typeface="Times New Roman" panose="02020603050405020304" pitchFamily="18" charset="0"/>
              </a:rPr>
              <a:t>экспертиза</a:t>
            </a:r>
            <a:r>
              <a:rPr lang="ru-RU" b="1" dirty="0" smtClean="0">
                <a:solidFill>
                  <a:srgbClr val="013581"/>
                </a:solidFill>
                <a:latin typeface="Times New Roman" panose="02020603050405020304" pitchFamily="18" charset="0"/>
                <a:cs typeface="Times New Roman" panose="02020603050405020304" pitchFamily="18" charset="0"/>
              </a:rPr>
              <a:t>:</a:t>
            </a:r>
          </a:p>
          <a:p>
            <a:pPr>
              <a:lnSpc>
                <a:spcPct val="120000"/>
              </a:lnSpc>
            </a:pPr>
            <a:endParaRPr lang="ru-RU" b="1" dirty="0">
              <a:solidFill>
                <a:srgbClr val="013581"/>
              </a:solidFill>
              <a:latin typeface="Times New Roman" panose="02020603050405020304" pitchFamily="18" charset="0"/>
              <a:cs typeface="Times New Roman" panose="02020603050405020304" pitchFamily="18" charset="0"/>
            </a:endParaRPr>
          </a:p>
          <a:p>
            <a:pPr>
              <a:lnSpc>
                <a:spcPct val="120000"/>
              </a:lnSpc>
              <a:buFont typeface="Arial" pitchFamily="34" charset="0"/>
              <a:buChar char="•"/>
            </a:pPr>
            <a:r>
              <a:rPr lang="ru-RU" sz="1600" dirty="0">
                <a:solidFill>
                  <a:srgbClr val="013581"/>
                </a:solidFill>
                <a:latin typeface="Times New Roman" panose="02020603050405020304" pitchFamily="18" charset="0"/>
                <a:cs typeface="Times New Roman" panose="02020603050405020304" pitchFamily="18" charset="0"/>
              </a:rPr>
              <a:t> </a:t>
            </a:r>
            <a:r>
              <a:rPr lang="ru-RU" sz="1600" b="1" dirty="0">
                <a:solidFill>
                  <a:srgbClr val="013581"/>
                </a:solidFill>
                <a:latin typeface="Times New Roman" panose="02020603050405020304" pitchFamily="18" charset="0"/>
                <a:cs typeface="Times New Roman" panose="02020603050405020304" pitchFamily="18" charset="0"/>
              </a:rPr>
              <a:t>UCCARP</a:t>
            </a:r>
            <a:r>
              <a:rPr lang="ru-RU" sz="1600" dirty="0">
                <a:solidFill>
                  <a:srgbClr val="013581"/>
                </a:solidFill>
                <a:latin typeface="Times New Roman" panose="02020603050405020304" pitchFamily="18" charset="0"/>
                <a:cs typeface="Times New Roman" panose="02020603050405020304" pitchFamily="18" charset="0"/>
              </a:rPr>
              <a:t> –  проект, направленный на поиск оптимальных путей участия северных сообществ  в планировании арктических исследований (в рамках ICARP III</a:t>
            </a:r>
            <a:r>
              <a:rPr lang="ru-RU" sz="1600" dirty="0" smtClean="0">
                <a:solidFill>
                  <a:srgbClr val="013581"/>
                </a:solidFill>
                <a:latin typeface="Times New Roman" panose="02020603050405020304" pitchFamily="18" charset="0"/>
                <a:cs typeface="Times New Roman" panose="02020603050405020304" pitchFamily="18" charset="0"/>
              </a:rPr>
              <a:t>)</a:t>
            </a:r>
          </a:p>
          <a:p>
            <a:pPr>
              <a:lnSpc>
                <a:spcPct val="120000"/>
              </a:lnSpc>
              <a:buFont typeface="Arial" pitchFamily="34" charset="0"/>
              <a:buChar char="•"/>
            </a:pPr>
            <a:r>
              <a:rPr lang="ru-RU" sz="1600" dirty="0" smtClean="0">
                <a:solidFill>
                  <a:srgbClr val="013581"/>
                </a:solidFill>
                <a:latin typeface="Times New Roman" panose="02020603050405020304" pitchFamily="18" charset="0"/>
                <a:cs typeface="Times New Roman" panose="02020603050405020304" pitchFamily="18" charset="0"/>
              </a:rPr>
              <a:t> </a:t>
            </a:r>
            <a:r>
              <a:rPr lang="ru-RU" sz="1600" b="1" dirty="0" smtClean="0">
                <a:solidFill>
                  <a:srgbClr val="013581"/>
                </a:solidFill>
                <a:latin typeface="Times New Roman" panose="02020603050405020304" pitchFamily="18" charset="0"/>
                <a:cs typeface="Times New Roman" panose="02020603050405020304" pitchFamily="18" charset="0"/>
              </a:rPr>
              <a:t>Опрос</a:t>
            </a:r>
            <a:r>
              <a:rPr lang="ru-RU" sz="1600" dirty="0" smtClean="0">
                <a:solidFill>
                  <a:srgbClr val="013581"/>
                </a:solidFill>
                <a:latin typeface="Times New Roman" panose="02020603050405020304" pitchFamily="18" charset="0"/>
                <a:cs typeface="Times New Roman" panose="02020603050405020304" pitchFamily="18" charset="0"/>
              </a:rPr>
              <a:t> «Удовлетворенность </a:t>
            </a:r>
            <a:r>
              <a:rPr lang="ru-RU" sz="1600" dirty="0">
                <a:solidFill>
                  <a:srgbClr val="013581"/>
                </a:solidFill>
                <a:latin typeface="Times New Roman" panose="02020603050405020304" pitchFamily="18" charset="0"/>
                <a:cs typeface="Times New Roman" panose="02020603050405020304" pitchFamily="18" charset="0"/>
              </a:rPr>
              <a:t>населения Арктики качеством телекоммуникационных услуг»</a:t>
            </a:r>
          </a:p>
          <a:p>
            <a:pPr>
              <a:lnSpc>
                <a:spcPct val="120000"/>
              </a:lnSpc>
              <a:buFont typeface="Arial" pitchFamily="34" charset="0"/>
              <a:buChar char="•"/>
            </a:pPr>
            <a:r>
              <a:rPr lang="ru-RU" sz="1600" dirty="0" smtClean="0">
                <a:solidFill>
                  <a:srgbClr val="013581"/>
                </a:solidFill>
                <a:latin typeface="Times New Roman" panose="02020603050405020304" pitchFamily="18" charset="0"/>
                <a:cs typeface="Times New Roman" panose="02020603050405020304" pitchFamily="18" charset="0"/>
              </a:rPr>
              <a:t>   Экспертная поддержка для </a:t>
            </a:r>
            <a:r>
              <a:rPr lang="ru-RU" sz="1600" b="1" dirty="0" smtClean="0">
                <a:solidFill>
                  <a:srgbClr val="013581"/>
                </a:solidFill>
                <a:latin typeface="Times New Roman" panose="02020603050405020304" pitchFamily="18" charset="0"/>
                <a:cs typeface="Times New Roman" panose="02020603050405020304" pitchFamily="18" charset="0"/>
              </a:rPr>
              <a:t>Целевой группы </a:t>
            </a:r>
            <a:r>
              <a:rPr lang="ru-RU" sz="1600" b="1" dirty="0">
                <a:solidFill>
                  <a:srgbClr val="013581"/>
                </a:solidFill>
                <a:latin typeface="Times New Roman" panose="02020603050405020304" pitchFamily="18" charset="0"/>
                <a:cs typeface="Times New Roman" panose="02020603050405020304" pitchFamily="18" charset="0"/>
              </a:rPr>
              <a:t>по научному сотрудничеству Арктического совета </a:t>
            </a:r>
            <a:r>
              <a:rPr lang="ru-RU" sz="1600" dirty="0" smtClean="0">
                <a:solidFill>
                  <a:srgbClr val="013581"/>
                </a:solidFill>
                <a:latin typeface="Times New Roman" panose="02020603050405020304" pitchFamily="18" charset="0"/>
                <a:cs typeface="Times New Roman" panose="02020603050405020304" pitchFamily="18" charset="0"/>
              </a:rPr>
              <a:t>(</a:t>
            </a:r>
            <a:r>
              <a:rPr lang="en-US" sz="1600" dirty="0" err="1" smtClean="0">
                <a:solidFill>
                  <a:srgbClr val="013581"/>
                </a:solidFill>
                <a:latin typeface="Times New Roman" panose="02020603050405020304" pitchFamily="18" charset="0"/>
                <a:cs typeface="Times New Roman" panose="02020603050405020304" pitchFamily="18" charset="0"/>
              </a:rPr>
              <a:t>SCTF</a:t>
            </a:r>
            <a:r>
              <a:rPr lang="en-US" sz="1600" dirty="0" smtClean="0">
                <a:solidFill>
                  <a:srgbClr val="013581"/>
                </a:solidFill>
                <a:latin typeface="Times New Roman" panose="02020603050405020304" pitchFamily="18" charset="0"/>
                <a:cs typeface="Times New Roman" panose="02020603050405020304" pitchFamily="18" charset="0"/>
              </a:rPr>
              <a:t>)</a:t>
            </a:r>
            <a:endParaRPr lang="ru-RU" sz="1600" dirty="0" smtClean="0">
              <a:solidFill>
                <a:srgbClr val="013581"/>
              </a:solidFill>
              <a:latin typeface="Times New Roman" panose="02020603050405020304" pitchFamily="18" charset="0"/>
              <a:cs typeface="Times New Roman" panose="02020603050405020304" pitchFamily="18" charset="0"/>
            </a:endParaRPr>
          </a:p>
          <a:p>
            <a:pPr indent="180975">
              <a:lnSpc>
                <a:spcPct val="120000"/>
              </a:lnSpc>
              <a:buFont typeface="Arial" panose="020B0604020202020204" pitchFamily="34" charset="0"/>
              <a:buChar char="•"/>
            </a:pPr>
            <a:r>
              <a:rPr lang="ru-RU" sz="1600" dirty="0" smtClean="0">
                <a:solidFill>
                  <a:srgbClr val="013581"/>
                </a:solidFill>
                <a:latin typeface="Times New Roman" panose="02020603050405020304" pitchFamily="18" charset="0"/>
                <a:cs typeface="Times New Roman" panose="02020603050405020304" pitchFamily="18" charset="0"/>
              </a:rPr>
              <a:t>Синергия: </a:t>
            </a:r>
            <a:r>
              <a:rPr lang="ru-RU" sz="1600" b="1" dirty="0" smtClean="0">
                <a:solidFill>
                  <a:srgbClr val="013581"/>
                </a:solidFill>
                <a:latin typeface="Times New Roman" panose="02020603050405020304" pitchFamily="18" charset="0"/>
                <a:cs typeface="Times New Roman" panose="02020603050405020304" pitchFamily="18" charset="0"/>
              </a:rPr>
              <a:t>Международный Арктический Научный Комитет</a:t>
            </a:r>
            <a:r>
              <a:rPr lang="ru-RU" sz="1600" dirty="0" smtClean="0">
                <a:solidFill>
                  <a:srgbClr val="013581"/>
                </a:solidFill>
                <a:latin typeface="Times New Roman" panose="02020603050405020304" pitchFamily="18" charset="0"/>
                <a:cs typeface="Times New Roman" panose="02020603050405020304" pitchFamily="18" charset="0"/>
              </a:rPr>
              <a:t> (</a:t>
            </a:r>
            <a:r>
              <a:rPr lang="en-US" sz="1600" dirty="0" err="1" smtClean="0">
                <a:solidFill>
                  <a:srgbClr val="013581"/>
                </a:solidFill>
                <a:latin typeface="Times New Roman" panose="02020603050405020304" pitchFamily="18" charset="0"/>
                <a:cs typeface="Times New Roman" panose="02020603050405020304" pitchFamily="18" charset="0"/>
              </a:rPr>
              <a:t>IASC</a:t>
            </a:r>
            <a:r>
              <a:rPr lang="ru-RU" sz="1600" dirty="0" smtClean="0">
                <a:solidFill>
                  <a:srgbClr val="013581"/>
                </a:solidFill>
                <a:latin typeface="Times New Roman" panose="02020603050405020304" pitchFamily="18" charset="0"/>
                <a:cs typeface="Times New Roman" panose="02020603050405020304" pitchFamily="18" charset="0"/>
              </a:rPr>
              <a:t>),</a:t>
            </a:r>
            <a:r>
              <a:rPr lang="en-US" sz="1600" dirty="0" smtClean="0">
                <a:solidFill>
                  <a:srgbClr val="013581"/>
                </a:solidFill>
                <a:latin typeface="Times New Roman" panose="02020603050405020304" pitchFamily="18" charset="0"/>
                <a:cs typeface="Times New Roman" panose="02020603050405020304" pitchFamily="18" charset="0"/>
              </a:rPr>
              <a:t> </a:t>
            </a:r>
            <a:r>
              <a:rPr lang="ru-RU" sz="1600" b="1" dirty="0" smtClean="0">
                <a:solidFill>
                  <a:srgbClr val="013581"/>
                </a:solidFill>
                <a:latin typeface="Times New Roman" panose="02020603050405020304" pitchFamily="18" charset="0"/>
                <a:cs typeface="Times New Roman" panose="02020603050405020304" pitchFamily="18" charset="0"/>
              </a:rPr>
              <a:t>Международная Арктическая Ассоциация </a:t>
            </a:r>
            <a:r>
              <a:rPr lang="ru-RU" sz="1600" b="1" dirty="0">
                <a:solidFill>
                  <a:srgbClr val="013581"/>
                </a:solidFill>
                <a:latin typeface="Times New Roman" panose="02020603050405020304" pitchFamily="18" charset="0"/>
                <a:cs typeface="Times New Roman" panose="02020603050405020304" pitchFamily="18" charset="0"/>
              </a:rPr>
              <a:t>Социальных Наук  </a:t>
            </a:r>
            <a:r>
              <a:rPr lang="en-US" sz="1600" dirty="0">
                <a:solidFill>
                  <a:srgbClr val="013581"/>
                </a:solidFill>
                <a:latin typeface="Times New Roman" panose="02020603050405020304" pitchFamily="18" charset="0"/>
                <a:cs typeface="Times New Roman" panose="02020603050405020304" pitchFamily="18" charset="0"/>
              </a:rPr>
              <a:t>(</a:t>
            </a:r>
            <a:r>
              <a:rPr lang="en-US" sz="1600" dirty="0" err="1">
                <a:solidFill>
                  <a:srgbClr val="013581"/>
                </a:solidFill>
                <a:latin typeface="Times New Roman" panose="02020603050405020304" pitchFamily="18" charset="0"/>
                <a:cs typeface="Times New Roman" panose="02020603050405020304" pitchFamily="18" charset="0"/>
              </a:rPr>
              <a:t>IASSA</a:t>
            </a:r>
            <a:r>
              <a:rPr lang="en-US" sz="1600" dirty="0" smtClean="0">
                <a:solidFill>
                  <a:srgbClr val="013581"/>
                </a:solidFill>
                <a:latin typeface="Times New Roman" panose="02020603050405020304" pitchFamily="18" charset="0"/>
                <a:cs typeface="Times New Roman" panose="02020603050405020304" pitchFamily="18" charset="0"/>
              </a:rPr>
              <a:t>)</a:t>
            </a:r>
            <a:r>
              <a:rPr lang="ru-RU" sz="1600" dirty="0" smtClean="0">
                <a:solidFill>
                  <a:srgbClr val="013581"/>
                </a:solidFill>
                <a:latin typeface="Times New Roman" panose="02020603050405020304" pitchFamily="18" charset="0"/>
                <a:cs typeface="Times New Roman" panose="02020603050405020304" pitchFamily="18" charset="0"/>
              </a:rPr>
              <a:t>, </a:t>
            </a:r>
            <a:r>
              <a:rPr lang="ru-RU" sz="1600" b="1" dirty="0" smtClean="0">
                <a:solidFill>
                  <a:srgbClr val="013581"/>
                </a:solidFill>
                <a:latin typeface="Times New Roman" panose="02020603050405020304" pitchFamily="18" charset="0"/>
                <a:cs typeface="Times New Roman" panose="02020603050405020304" pitchFamily="18" charset="0"/>
              </a:rPr>
              <a:t>Ассоциация молодых полярных исследователей</a:t>
            </a:r>
            <a:r>
              <a:rPr lang="ru-RU" sz="1600" dirty="0" smtClean="0">
                <a:solidFill>
                  <a:srgbClr val="013581"/>
                </a:solidFill>
                <a:latin typeface="Times New Roman" panose="02020603050405020304" pitchFamily="18" charset="0"/>
                <a:cs typeface="Times New Roman" panose="02020603050405020304" pitchFamily="18" charset="0"/>
              </a:rPr>
              <a:t> (</a:t>
            </a:r>
            <a:r>
              <a:rPr lang="en-US" sz="1600" dirty="0" err="1" smtClean="0">
                <a:solidFill>
                  <a:srgbClr val="013581"/>
                </a:solidFill>
                <a:latin typeface="Times New Roman" panose="02020603050405020304" pitchFamily="18" charset="0"/>
                <a:cs typeface="Times New Roman" panose="02020603050405020304" pitchFamily="18" charset="0"/>
              </a:rPr>
              <a:t>APECS</a:t>
            </a:r>
            <a:r>
              <a:rPr lang="en-US" sz="1600" dirty="0" smtClean="0">
                <a:solidFill>
                  <a:srgbClr val="013581"/>
                </a:solidFill>
                <a:latin typeface="Times New Roman" panose="02020603050405020304" pitchFamily="18" charset="0"/>
                <a:cs typeface="Times New Roman" panose="02020603050405020304" pitchFamily="18" charset="0"/>
              </a:rPr>
              <a:t>), </a:t>
            </a:r>
            <a:r>
              <a:rPr lang="en-US" sz="1600" b="1" dirty="0" smtClean="0">
                <a:solidFill>
                  <a:srgbClr val="013581"/>
                </a:solidFill>
                <a:latin typeface="Times New Roman" panose="02020603050405020304" pitchFamily="18" charset="0"/>
                <a:cs typeface="Times New Roman" panose="02020603050405020304" pitchFamily="18" charset="0"/>
              </a:rPr>
              <a:t>Arctic Science </a:t>
            </a:r>
            <a:r>
              <a:rPr lang="en-US" sz="1600" b="1" dirty="0">
                <a:solidFill>
                  <a:srgbClr val="013581"/>
                </a:solidFill>
                <a:latin typeface="Times New Roman" panose="02020603050405020304" pitchFamily="18" charset="0"/>
                <a:cs typeface="Times New Roman" panose="02020603050405020304" pitchFamily="18" charset="0"/>
              </a:rPr>
              <a:t>Summit Week</a:t>
            </a:r>
            <a:r>
              <a:rPr lang="en-US" sz="1600" dirty="0" smtClean="0">
                <a:solidFill>
                  <a:srgbClr val="013581"/>
                </a:solidFill>
                <a:latin typeface="Times New Roman" panose="02020603050405020304" pitchFamily="18" charset="0"/>
                <a:cs typeface="Times New Roman" panose="02020603050405020304" pitchFamily="18" charset="0"/>
              </a:rPr>
              <a:t> (</a:t>
            </a:r>
            <a:r>
              <a:rPr lang="en-US" sz="1600" dirty="0" err="1" smtClean="0">
                <a:solidFill>
                  <a:srgbClr val="013581"/>
                </a:solidFill>
                <a:latin typeface="Times New Roman" panose="02020603050405020304" pitchFamily="18" charset="0"/>
                <a:cs typeface="Times New Roman" panose="02020603050405020304" pitchFamily="18" charset="0"/>
              </a:rPr>
              <a:t>ASSW</a:t>
            </a:r>
            <a:r>
              <a:rPr lang="en-US" sz="1600" dirty="0" smtClean="0">
                <a:solidFill>
                  <a:srgbClr val="013581"/>
                </a:solidFill>
                <a:latin typeface="Times New Roman" panose="02020603050405020304" pitchFamily="18" charset="0"/>
                <a:cs typeface="Times New Roman" panose="02020603050405020304" pitchFamily="18" charset="0"/>
              </a:rPr>
              <a:t>)</a:t>
            </a:r>
            <a:endParaRPr lang="en-US" sz="1600" dirty="0">
              <a:solidFill>
                <a:srgbClr val="013581"/>
              </a:solidFill>
              <a:latin typeface="Times New Roman" panose="02020603050405020304" pitchFamily="18" charset="0"/>
              <a:cs typeface="Times New Roman" panose="02020603050405020304" pitchFamily="18" charset="0"/>
            </a:endParaRPr>
          </a:p>
          <a:p>
            <a:pPr algn="just">
              <a:lnSpc>
                <a:spcPct val="120000"/>
              </a:lnSpc>
              <a:buFont typeface="Arial" pitchFamily="34" charset="0"/>
              <a:buChar char="•"/>
            </a:pPr>
            <a:endParaRPr lang="ru-RU" sz="1600" dirty="0" smtClean="0">
              <a:solidFill>
                <a:srgbClr val="013581"/>
              </a:solidFill>
              <a:latin typeface="Times New Roman" panose="02020603050405020304" pitchFamily="18" charset="0"/>
              <a:cs typeface="Times New Roman" panose="02020603050405020304" pitchFamily="18" charset="0"/>
            </a:endParaRPr>
          </a:p>
          <a:p>
            <a:pPr>
              <a:buFont typeface="Arial" pitchFamily="34" charset="0"/>
              <a:buChar char="•"/>
            </a:pPr>
            <a:endParaRPr lang="ru-RU" sz="1600" dirty="0">
              <a:solidFill>
                <a:srgbClr val="01358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25048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125412" y="530747"/>
            <a:ext cx="1917026" cy="1402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black"/>
              </a:solidFill>
            </a:endParaRPr>
          </a:p>
        </p:txBody>
      </p:sp>
      <p:sp>
        <p:nvSpPr>
          <p:cNvPr id="13" name="AutoShape 1"/>
          <p:cNvSpPr>
            <a:spLocks/>
          </p:cNvSpPr>
          <p:nvPr/>
        </p:nvSpPr>
        <p:spPr bwMode="auto">
          <a:xfrm>
            <a:off x="-4763" y="2"/>
            <a:ext cx="9148763" cy="8367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rotWithShape="0">
            <a:gsLst>
              <a:gs pos="0">
                <a:srgbClr val="3A7CCA"/>
              </a:gs>
              <a:gs pos="20000">
                <a:srgbClr val="3C7BC7"/>
              </a:gs>
              <a:gs pos="100000">
                <a:srgbClr val="2E5E97"/>
              </a:gs>
            </a:gsLst>
            <a:lin ang="5400000"/>
          </a:gradFill>
          <a:ln w="9525" cap="flat" cmpd="sng">
            <a:solidFill>
              <a:srgbClr val="4A7EBB"/>
            </a:solidFill>
            <a:prstDash val="solid"/>
            <a:round/>
            <a:headEnd/>
            <a:tailEnd/>
          </a:ln>
          <a:effectLst>
            <a:outerShdw blurRad="38100" dist="23000" dir="5400000" algn="ctr" rotWithShape="0">
              <a:srgbClr val="000000">
                <a:alpha val="34998"/>
              </a:srgbClr>
            </a:outerShdw>
          </a:effectLst>
        </p:spPr>
        <p:txBody>
          <a:bodyPr lIns="0" tIns="0" rIns="0" bIns="0" anchor="ctr"/>
          <a:lstStyle/>
          <a:p>
            <a:pPr algn="ctr" eaLnBrk="0" hangingPunct="0"/>
            <a:endParaRPr lang="en-US" sz="28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Прямоугольник 11"/>
          <p:cNvSpPr/>
          <p:nvPr/>
        </p:nvSpPr>
        <p:spPr>
          <a:xfrm>
            <a:off x="0" y="116632"/>
            <a:ext cx="9144000" cy="400110"/>
          </a:xfrm>
          <a:prstGeom prst="rect">
            <a:avLst/>
          </a:prstGeom>
        </p:spPr>
        <p:txBody>
          <a:bodyPr wrap="square">
            <a:spAutoFit/>
          </a:bodyPr>
          <a:lstStyle/>
          <a:p>
            <a:pPr algn="ctr"/>
            <a:endParaRPr lang="ru-RU" sz="2000" b="1" dirty="0">
              <a:solidFill>
                <a:prstClr val="white"/>
              </a:solidFill>
              <a:latin typeface="Arial Black" pitchFamily="34" charset="0"/>
              <a:ea typeface="Tahoma" pitchFamily="34" charset="0"/>
              <a:cs typeface="Tahoma" pitchFamily="34" charset="0"/>
            </a:endParaRPr>
          </a:p>
        </p:txBody>
      </p:sp>
      <p:sp>
        <p:nvSpPr>
          <p:cNvPr id="6" name="Прямоугольник 5"/>
          <p:cNvSpPr/>
          <p:nvPr/>
        </p:nvSpPr>
        <p:spPr>
          <a:xfrm>
            <a:off x="1619672" y="1936963"/>
            <a:ext cx="7118569" cy="584775"/>
          </a:xfrm>
          <a:prstGeom prst="rect">
            <a:avLst/>
          </a:prstGeom>
        </p:spPr>
        <p:txBody>
          <a:bodyPr wrap="square">
            <a:spAutoFit/>
          </a:bodyPr>
          <a:lstStyle/>
          <a:p>
            <a:pPr marL="285750" indent="-285750">
              <a:buFont typeface="Arial" panose="020B0604020202020204" pitchFamily="34" charset="0"/>
              <a:buChar char="•"/>
            </a:pPr>
            <a:r>
              <a:rPr lang="ru-RU" sz="1600" b="1" dirty="0">
                <a:solidFill>
                  <a:srgbClr val="1F497D"/>
                </a:solidFill>
                <a:latin typeface="Times New Roman" pitchFamily="18" charset="0"/>
                <a:cs typeface="Times New Roman" pitchFamily="18" charset="0"/>
              </a:rPr>
              <a:t>Послы Университета Арктики </a:t>
            </a:r>
            <a:r>
              <a:rPr lang="ru-RU" sz="1600" dirty="0">
                <a:solidFill>
                  <a:srgbClr val="1F497D"/>
                </a:solidFill>
                <a:latin typeface="Times New Roman" pitchFamily="18" charset="0"/>
                <a:cs typeface="Times New Roman" pitchFamily="18" charset="0"/>
              </a:rPr>
              <a:t>–</a:t>
            </a:r>
            <a:r>
              <a:rPr lang="en-US" sz="1600" dirty="0">
                <a:solidFill>
                  <a:srgbClr val="1F497D"/>
                </a:solidFill>
                <a:latin typeface="Times New Roman" pitchFamily="18" charset="0"/>
                <a:cs typeface="Times New Roman" pitchFamily="18" charset="0"/>
              </a:rPr>
              <a:t> </a:t>
            </a:r>
            <a:r>
              <a:rPr lang="ru-RU" sz="1600" dirty="0">
                <a:solidFill>
                  <a:srgbClr val="1F497D"/>
                </a:solidFill>
                <a:latin typeface="Times New Roman" pitchFamily="18" charset="0"/>
                <a:cs typeface="Times New Roman" pitchFamily="18" charset="0"/>
              </a:rPr>
              <a:t>вовлечение студенческих лидеров в обсуждение арктической повестки</a:t>
            </a:r>
            <a:endParaRPr lang="en-US" sz="1600" dirty="0">
              <a:solidFill>
                <a:srgbClr val="1F497D"/>
              </a:solidFill>
              <a:latin typeface="Times New Roman" pitchFamily="18" charset="0"/>
              <a:cs typeface="Times New Roman" pitchFamily="18" charset="0"/>
            </a:endParaRPr>
          </a:p>
        </p:txBody>
      </p:sp>
      <p:sp>
        <p:nvSpPr>
          <p:cNvPr id="16" name="Заголовок 1"/>
          <p:cNvSpPr>
            <a:spLocks noGrp="1"/>
          </p:cNvSpPr>
          <p:nvPr>
            <p:ph type="ctrTitle"/>
          </p:nvPr>
        </p:nvSpPr>
        <p:spPr>
          <a:xfrm>
            <a:off x="815309" y="60805"/>
            <a:ext cx="8328690" cy="703899"/>
          </a:xfrm>
        </p:spPr>
        <p:txBody>
          <a:bodyPr>
            <a:noAutofit/>
          </a:bodyPr>
          <a:lstStyle/>
          <a:p>
            <a:r>
              <a:rPr lang="ru-RU" sz="2800" b="1" dirty="0" smtClean="0">
                <a:solidFill>
                  <a:schemeClr val="bg1"/>
                </a:solidFill>
                <a:latin typeface="Times New Roman" panose="02020603050405020304" pitchFamily="18" charset="0"/>
                <a:ea typeface="+mn-ea"/>
                <a:cs typeface="Times New Roman" panose="02020603050405020304" pitchFamily="18" charset="0"/>
              </a:rPr>
              <a:t/>
            </a:r>
            <a:br>
              <a:rPr lang="ru-RU" sz="2800" b="1" dirty="0" smtClean="0">
                <a:solidFill>
                  <a:schemeClr val="bg1"/>
                </a:solidFill>
                <a:latin typeface="Times New Roman" panose="02020603050405020304" pitchFamily="18" charset="0"/>
                <a:ea typeface="+mn-ea"/>
                <a:cs typeface="Times New Roman" panose="02020603050405020304" pitchFamily="18" charset="0"/>
              </a:rPr>
            </a:br>
            <a:r>
              <a:rPr lang="ru-RU" sz="2800" b="1" dirty="0" smtClean="0">
                <a:solidFill>
                  <a:schemeClr val="bg1"/>
                </a:solidFill>
                <a:latin typeface="Times New Roman" panose="02020603050405020304" pitchFamily="18" charset="0"/>
                <a:ea typeface="+mn-ea"/>
                <a:cs typeface="Times New Roman" panose="02020603050405020304" pitchFamily="18" charset="0"/>
              </a:rPr>
              <a:t/>
            </a:r>
            <a:br>
              <a:rPr lang="ru-RU" sz="2800" b="1" dirty="0" smtClean="0">
                <a:solidFill>
                  <a:schemeClr val="bg1"/>
                </a:solidFill>
                <a:latin typeface="Times New Roman" panose="02020603050405020304" pitchFamily="18" charset="0"/>
                <a:ea typeface="+mn-ea"/>
                <a:cs typeface="Times New Roman" panose="02020603050405020304" pitchFamily="18" charset="0"/>
              </a:rPr>
            </a:br>
            <a:r>
              <a:rPr lang="ru-RU" sz="2800" b="1" dirty="0">
                <a:solidFill>
                  <a:schemeClr val="bg1"/>
                </a:solidFill>
                <a:latin typeface="Times New Roman" panose="02020603050405020304" pitchFamily="18" charset="0"/>
                <a:ea typeface="+mn-ea"/>
                <a:cs typeface="Times New Roman" panose="02020603050405020304" pitchFamily="18" charset="0"/>
              </a:rPr>
              <a:t/>
            </a:r>
            <a:br>
              <a:rPr lang="ru-RU" sz="2800" b="1" dirty="0">
                <a:solidFill>
                  <a:schemeClr val="bg1"/>
                </a:solidFill>
                <a:latin typeface="Times New Roman" panose="02020603050405020304" pitchFamily="18" charset="0"/>
                <a:ea typeface="+mn-ea"/>
                <a:cs typeface="Times New Roman" panose="02020603050405020304" pitchFamily="18" charset="0"/>
              </a:rPr>
            </a:br>
            <a:r>
              <a:rPr lang="ru-RU" sz="2800" b="1" dirty="0" smtClean="0">
                <a:solidFill>
                  <a:schemeClr val="bg1"/>
                </a:solidFill>
                <a:latin typeface="Times New Roman" panose="02020603050405020304" pitchFamily="18" charset="0"/>
                <a:ea typeface="+mn-ea"/>
                <a:cs typeface="Times New Roman" panose="02020603050405020304" pitchFamily="18" charset="0"/>
              </a:rPr>
              <a:t/>
            </a:r>
            <a:br>
              <a:rPr lang="ru-RU" sz="2800" b="1" dirty="0" smtClean="0">
                <a:solidFill>
                  <a:schemeClr val="bg1"/>
                </a:solidFill>
                <a:latin typeface="Times New Roman" panose="02020603050405020304" pitchFamily="18" charset="0"/>
                <a:ea typeface="+mn-ea"/>
                <a:cs typeface="Times New Roman" panose="02020603050405020304" pitchFamily="18" charset="0"/>
              </a:rPr>
            </a:br>
            <a:r>
              <a:rPr lang="ru-RU" sz="2400" b="1" dirty="0" smtClean="0">
                <a:solidFill>
                  <a:schemeClr val="bg1"/>
                </a:solidFill>
                <a:latin typeface="Times New Roman" panose="02020603050405020304" pitchFamily="18" charset="0"/>
                <a:ea typeface="+mn-ea"/>
                <a:cs typeface="Times New Roman" panose="02020603050405020304" pitchFamily="18" charset="0"/>
              </a:rPr>
              <a:t>Роль </a:t>
            </a:r>
            <a:r>
              <a:rPr lang="ru-RU" sz="2400" b="1" dirty="0" err="1" smtClean="0">
                <a:solidFill>
                  <a:schemeClr val="bg1"/>
                </a:solidFill>
                <a:latin typeface="Times New Roman" panose="02020603050405020304" pitchFamily="18" charset="0"/>
                <a:ea typeface="+mn-ea"/>
                <a:cs typeface="Times New Roman" panose="02020603050405020304" pitchFamily="18" charset="0"/>
              </a:rPr>
              <a:t>УАрктики</a:t>
            </a:r>
            <a:r>
              <a:rPr lang="ru-RU" sz="2400" b="1" dirty="0" smtClean="0">
                <a:solidFill>
                  <a:schemeClr val="bg1"/>
                </a:solidFill>
                <a:latin typeface="Times New Roman" panose="02020603050405020304" pitchFamily="18" charset="0"/>
                <a:ea typeface="+mn-ea"/>
                <a:cs typeface="Times New Roman" panose="02020603050405020304" pitchFamily="18" charset="0"/>
              </a:rPr>
              <a:t> в развитии образования на Севере</a:t>
            </a:r>
            <a:endParaRPr lang="ru-RU" sz="2400" b="1" dirty="0">
              <a:solidFill>
                <a:schemeClr val="bg1"/>
              </a:solidFill>
              <a:latin typeface="Times New Roman" panose="02020603050405020304" pitchFamily="18" charset="0"/>
              <a:ea typeface="+mn-ea"/>
              <a:cs typeface="Times New Roman" panose="02020603050405020304" pitchFamily="18" charset="0"/>
            </a:endParaRPr>
          </a:p>
        </p:txBody>
      </p:sp>
      <p:pic>
        <p:nvPicPr>
          <p:cNvPr id="2" name="Picture 2" descr="C:\Users\s.guseva\Desktop\2014-10-07-0957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849" y="1758061"/>
            <a:ext cx="1680647" cy="121929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0" y="4504472"/>
            <a:ext cx="7020272" cy="1569660"/>
          </a:xfrm>
          <a:prstGeom prst="rect">
            <a:avLst/>
          </a:prstGeom>
        </p:spPr>
        <p:txBody>
          <a:bodyPr wrap="square">
            <a:spAutoFit/>
          </a:bodyPr>
          <a:lstStyle/>
          <a:p>
            <a:pPr marL="285750" indent="-285750" algn="just">
              <a:buFont typeface="Arial" panose="020B0604020202020204" pitchFamily="34" charset="0"/>
              <a:buChar char="•"/>
            </a:pPr>
            <a:r>
              <a:rPr lang="ru-RU" sz="1600" b="1" dirty="0" smtClean="0">
                <a:solidFill>
                  <a:srgbClr val="1F497D"/>
                </a:solidFill>
                <a:latin typeface="Times New Roman" pitchFamily="18" charset="0"/>
                <a:cs typeface="Times New Roman" pitchFamily="18" charset="0"/>
              </a:rPr>
              <a:t>Бакалавр </a:t>
            </a:r>
            <a:r>
              <a:rPr lang="ru-RU" sz="1600" b="1" dirty="0">
                <a:solidFill>
                  <a:srgbClr val="1F497D"/>
                </a:solidFill>
                <a:latin typeface="Times New Roman" pitchFamily="18" charset="0"/>
                <a:cs typeface="Times New Roman" pitchFamily="18" charset="0"/>
              </a:rPr>
              <a:t>циркумполярных наук – </a:t>
            </a:r>
            <a:r>
              <a:rPr lang="ru-RU" sz="1600" dirty="0">
                <a:solidFill>
                  <a:srgbClr val="1F497D"/>
                </a:solidFill>
                <a:latin typeface="Times New Roman" pitchFamily="18" charset="0"/>
                <a:cs typeface="Times New Roman" pitchFamily="18" charset="0"/>
              </a:rPr>
              <a:t>междисциплинарная </a:t>
            </a:r>
            <a:r>
              <a:rPr lang="ru-RU" sz="1600" dirty="0" smtClean="0">
                <a:solidFill>
                  <a:srgbClr val="1F497D"/>
                </a:solidFill>
                <a:latin typeface="Times New Roman" pitchFamily="18" charset="0"/>
                <a:cs typeface="Times New Roman" pitchFamily="18" charset="0"/>
              </a:rPr>
              <a:t>программа</a:t>
            </a:r>
            <a:r>
              <a:rPr lang="ru-RU" sz="1600" dirty="0">
                <a:solidFill>
                  <a:srgbClr val="1F497D"/>
                </a:solidFill>
                <a:latin typeface="Times New Roman" pitchFamily="18" charset="0"/>
                <a:cs typeface="Times New Roman" pitchFamily="18" charset="0"/>
              </a:rPr>
              <a:t>, </a:t>
            </a:r>
            <a:r>
              <a:rPr lang="ru-RU" sz="1600" dirty="0" smtClean="0">
                <a:solidFill>
                  <a:srgbClr val="1F497D"/>
                </a:solidFill>
                <a:latin typeface="Times New Roman" pitchFamily="18" charset="0"/>
                <a:cs typeface="Times New Roman" pitchFamily="18" charset="0"/>
              </a:rPr>
              <a:t>дающая знания о состоянии развития Арктики</a:t>
            </a:r>
          </a:p>
          <a:p>
            <a:pPr marL="285750" indent="-285750" algn="just">
              <a:buFont typeface="Arial" panose="020B0604020202020204" pitchFamily="34" charset="0"/>
              <a:buChar char="•"/>
            </a:pPr>
            <a:endParaRPr lang="ru-RU" sz="1600" dirty="0">
              <a:solidFill>
                <a:srgbClr val="1F497D"/>
              </a:solidFill>
              <a:latin typeface="Times New Roman" pitchFamily="18" charset="0"/>
              <a:cs typeface="Times New Roman" pitchFamily="18" charset="0"/>
            </a:endParaRPr>
          </a:p>
          <a:p>
            <a:pPr marL="285750" indent="-285750" algn="just">
              <a:buFont typeface="Arial" panose="020B0604020202020204" pitchFamily="34" charset="0"/>
              <a:buChar char="•"/>
            </a:pPr>
            <a:r>
              <a:rPr lang="ru-RU" sz="1600" b="1" dirty="0" smtClean="0">
                <a:solidFill>
                  <a:srgbClr val="004274"/>
                </a:solidFill>
                <a:latin typeface="Times New Roman" pitchFamily="18" charset="0"/>
                <a:cs typeface="Times New Roman" pitchFamily="18" charset="0"/>
              </a:rPr>
              <a:t>Каталог учебных программ</a:t>
            </a:r>
            <a:r>
              <a:rPr lang="ru-RU" sz="1600" b="1" dirty="0">
                <a:solidFill>
                  <a:srgbClr val="004274"/>
                </a:solidFill>
                <a:latin typeface="Times New Roman" pitchFamily="18" charset="0"/>
                <a:cs typeface="Times New Roman" pitchFamily="18" charset="0"/>
              </a:rPr>
              <a:t> –</a:t>
            </a:r>
            <a:r>
              <a:rPr lang="en-US" sz="1600" b="1" dirty="0" smtClean="0">
                <a:solidFill>
                  <a:srgbClr val="004274"/>
                </a:solidFill>
                <a:latin typeface="Times New Roman" pitchFamily="18" charset="0"/>
                <a:cs typeface="Times New Roman" pitchFamily="18" charset="0"/>
              </a:rPr>
              <a:t> </a:t>
            </a:r>
            <a:r>
              <a:rPr lang="ru-RU" sz="1600" dirty="0" smtClean="0">
                <a:solidFill>
                  <a:srgbClr val="004274"/>
                </a:solidFill>
                <a:latin typeface="Times New Roman" pitchFamily="18" charset="0"/>
                <a:cs typeface="Times New Roman" pitchFamily="18" charset="0"/>
              </a:rPr>
              <a:t>база данных об образовательных программах с арктическим фокусом, предлагаемых университетами-членами консорциума</a:t>
            </a:r>
            <a:endParaRPr lang="ru-RU" sz="1600" dirty="0">
              <a:solidFill>
                <a:srgbClr val="004274"/>
              </a:solidFill>
              <a:latin typeface="Times New Roman" panose="02020603050405020304" pitchFamily="18" charset="0"/>
              <a:cs typeface="Times New Roman" panose="02020603050405020304" pitchFamily="18" charset="0"/>
            </a:endParaRPr>
          </a:p>
        </p:txBody>
      </p:sp>
      <p:pic>
        <p:nvPicPr>
          <p:cNvPr id="1026" name="Picture 2" descr="C:\Users\s.guseva\Desktop\logo_ma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1024353"/>
            <a:ext cx="1428795" cy="94545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1.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7459" y="60810"/>
            <a:ext cx="5778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Прямоугольник 17"/>
          <p:cNvSpPr/>
          <p:nvPr/>
        </p:nvSpPr>
        <p:spPr>
          <a:xfrm>
            <a:off x="420698" y="2948948"/>
            <a:ext cx="8346382" cy="1077218"/>
          </a:xfrm>
          <a:prstGeom prst="rect">
            <a:avLst/>
          </a:prstGeom>
        </p:spPr>
        <p:txBody>
          <a:bodyPr wrap="square">
            <a:spAutoFit/>
          </a:bodyPr>
          <a:lstStyle/>
          <a:p>
            <a:pPr marL="285750" indent="-285750">
              <a:buFont typeface="Arial" panose="020B0604020202020204" pitchFamily="34" charset="0"/>
              <a:buChar char="•"/>
            </a:pPr>
            <a:r>
              <a:rPr lang="ru-RU" sz="1600" b="1" dirty="0">
                <a:solidFill>
                  <a:srgbClr val="1F497D"/>
                </a:solidFill>
                <a:latin typeface="Times New Roman" pitchFamily="18" charset="0"/>
                <a:cs typeface="Times New Roman" pitchFamily="18" charset="0"/>
              </a:rPr>
              <a:t>Проект «Массовые открытые </a:t>
            </a:r>
            <a:r>
              <a:rPr lang="ru-RU" sz="1600" b="1" dirty="0" err="1">
                <a:solidFill>
                  <a:srgbClr val="1F497D"/>
                </a:solidFill>
                <a:latin typeface="Times New Roman" pitchFamily="18" charset="0"/>
                <a:cs typeface="Times New Roman" pitchFamily="18" charset="0"/>
              </a:rPr>
              <a:t>онлайн-курсы</a:t>
            </a:r>
            <a:r>
              <a:rPr lang="ru-RU" sz="1600" b="1" dirty="0">
                <a:solidFill>
                  <a:srgbClr val="1F497D"/>
                </a:solidFill>
                <a:latin typeface="Times New Roman" pitchFamily="18" charset="0"/>
                <a:cs typeface="Times New Roman" pitchFamily="18" charset="0"/>
              </a:rPr>
              <a:t> </a:t>
            </a:r>
            <a:r>
              <a:rPr lang="ru-RU" sz="1600" b="1" dirty="0" smtClean="0">
                <a:solidFill>
                  <a:srgbClr val="1F497D"/>
                </a:solidFill>
                <a:latin typeface="Times New Roman" pitchFamily="18" charset="0"/>
                <a:cs typeface="Times New Roman" pitchFamily="18" charset="0"/>
              </a:rPr>
              <a:t>» </a:t>
            </a:r>
            <a:r>
              <a:rPr lang="ru-RU" sz="1600" b="1" dirty="0">
                <a:solidFill>
                  <a:srgbClr val="1F497D"/>
                </a:solidFill>
                <a:latin typeface="Times New Roman" pitchFamily="18" charset="0"/>
                <a:cs typeface="Times New Roman" pitchFamily="18" charset="0"/>
              </a:rPr>
              <a:t> </a:t>
            </a:r>
            <a:r>
              <a:rPr lang="ru-RU" sz="1600" b="1" dirty="0" smtClean="0">
                <a:solidFill>
                  <a:srgbClr val="1F497D"/>
                </a:solidFill>
                <a:latin typeface="Times New Roman" pitchFamily="18" charset="0"/>
                <a:cs typeface="Times New Roman" pitchFamily="18" charset="0"/>
              </a:rPr>
              <a:t>(</a:t>
            </a:r>
            <a:r>
              <a:rPr lang="en-US" sz="1600" b="1" dirty="0">
                <a:solidFill>
                  <a:srgbClr val="1F497D"/>
                </a:solidFill>
                <a:latin typeface="Times New Roman" pitchFamily="18" charset="0"/>
                <a:cs typeface="Times New Roman" pitchFamily="18" charset="0"/>
              </a:rPr>
              <a:t>MOOC </a:t>
            </a:r>
            <a:r>
              <a:rPr lang="ru-RU" sz="1600" b="1" dirty="0" smtClean="0">
                <a:solidFill>
                  <a:srgbClr val="1F497D"/>
                </a:solidFill>
                <a:latin typeface="Times New Roman" pitchFamily="18" charset="0"/>
                <a:cs typeface="Times New Roman" pitchFamily="18" charset="0"/>
              </a:rPr>
              <a:t>) – </a:t>
            </a:r>
            <a:r>
              <a:rPr lang="ru-RU" sz="1600" dirty="0" smtClean="0">
                <a:solidFill>
                  <a:srgbClr val="1F497D"/>
                </a:solidFill>
                <a:latin typeface="Times New Roman" pitchFamily="18" charset="0"/>
                <a:cs typeface="Times New Roman" pitchFamily="18" charset="0"/>
              </a:rPr>
              <a:t>совместная разработка  образовательных программ на платформе </a:t>
            </a:r>
            <a:r>
              <a:rPr lang="en-US" sz="1600" dirty="0" err="1" smtClean="0">
                <a:solidFill>
                  <a:srgbClr val="1F497D"/>
                </a:solidFill>
                <a:latin typeface="Times New Roman" pitchFamily="18" charset="0"/>
                <a:cs typeface="Times New Roman" pitchFamily="18" charset="0"/>
              </a:rPr>
              <a:t>COURSERA</a:t>
            </a:r>
            <a:endParaRPr lang="ru-RU" sz="1600" dirty="0" smtClean="0">
              <a:solidFill>
                <a:srgbClr val="1F497D"/>
              </a:solidFill>
              <a:latin typeface="Times New Roman" pitchFamily="18" charset="0"/>
              <a:cs typeface="Times New Roman" pitchFamily="18" charset="0"/>
            </a:endParaRPr>
          </a:p>
          <a:p>
            <a:pPr marL="285750" indent="-285750">
              <a:buFont typeface="Arial" panose="020B0604020202020204" pitchFamily="34" charset="0"/>
              <a:buChar char="•"/>
            </a:pPr>
            <a:endParaRPr lang="en-US" sz="1600" dirty="0" smtClean="0">
              <a:solidFill>
                <a:srgbClr val="1F497D"/>
              </a:solidFill>
              <a:latin typeface="Times New Roman" pitchFamily="18" charset="0"/>
              <a:cs typeface="Times New Roman" pitchFamily="18" charset="0"/>
            </a:endParaRPr>
          </a:p>
          <a:p>
            <a:pPr marL="285750" indent="-285750">
              <a:buFont typeface="Arial" panose="020B0604020202020204" pitchFamily="34" charset="0"/>
              <a:buChar char="•"/>
            </a:pPr>
            <a:r>
              <a:rPr lang="ru-RU" sz="1600" b="1" dirty="0" smtClean="0">
                <a:solidFill>
                  <a:srgbClr val="1F497D"/>
                </a:solidFill>
                <a:latin typeface="Times New Roman" pitchFamily="18" charset="0"/>
                <a:cs typeface="Times New Roman" pitchFamily="18" charset="0"/>
              </a:rPr>
              <a:t>Север к Северу </a:t>
            </a:r>
            <a:r>
              <a:rPr lang="ru-RU" sz="1600" dirty="0" smtClean="0">
                <a:solidFill>
                  <a:srgbClr val="1F497D"/>
                </a:solidFill>
                <a:latin typeface="Times New Roman" pitchFamily="18" charset="0"/>
                <a:cs typeface="Times New Roman" pitchFamily="18" charset="0"/>
              </a:rPr>
              <a:t>(</a:t>
            </a:r>
            <a:r>
              <a:rPr lang="en-US" sz="1600" dirty="0" err="1" smtClean="0">
                <a:solidFill>
                  <a:srgbClr val="1F497D"/>
                </a:solidFill>
                <a:latin typeface="Times New Roman" pitchFamily="18" charset="0"/>
                <a:cs typeface="Times New Roman" pitchFamily="18" charset="0"/>
              </a:rPr>
              <a:t>north2north</a:t>
            </a:r>
            <a:r>
              <a:rPr lang="en-US" sz="1600" dirty="0" smtClean="0">
                <a:solidFill>
                  <a:srgbClr val="1F497D"/>
                </a:solidFill>
                <a:latin typeface="Times New Roman" pitchFamily="18" charset="0"/>
                <a:cs typeface="Times New Roman" pitchFamily="18" charset="0"/>
              </a:rPr>
              <a:t>)</a:t>
            </a:r>
            <a:r>
              <a:rPr lang="ru-RU" sz="1600" dirty="0" smtClean="0">
                <a:solidFill>
                  <a:srgbClr val="1F497D"/>
                </a:solidFill>
                <a:latin typeface="Times New Roman" pitchFamily="18" charset="0"/>
                <a:cs typeface="Times New Roman" pitchFamily="18" charset="0"/>
              </a:rPr>
              <a:t> </a:t>
            </a:r>
            <a:r>
              <a:rPr lang="ru-RU" sz="1600" b="1" dirty="0" smtClean="0">
                <a:solidFill>
                  <a:srgbClr val="1F497D"/>
                </a:solidFill>
                <a:latin typeface="Times New Roman" pitchFamily="18" charset="0"/>
                <a:cs typeface="Times New Roman" pitchFamily="18" charset="0"/>
              </a:rPr>
              <a:t>–</a:t>
            </a:r>
            <a:r>
              <a:rPr lang="en-US" sz="1600" dirty="0" smtClean="0">
                <a:solidFill>
                  <a:srgbClr val="1F497D"/>
                </a:solidFill>
                <a:latin typeface="Times New Roman" pitchFamily="18" charset="0"/>
                <a:cs typeface="Times New Roman" pitchFamily="18" charset="0"/>
              </a:rPr>
              <a:t> </a:t>
            </a:r>
            <a:r>
              <a:rPr lang="ru-RU" sz="1600" dirty="0">
                <a:solidFill>
                  <a:srgbClr val="1F497D"/>
                </a:solidFill>
                <a:latin typeface="Times New Roman" pitchFamily="18" charset="0"/>
                <a:cs typeface="Times New Roman" pitchFamily="18" charset="0"/>
              </a:rPr>
              <a:t>программа </a:t>
            </a:r>
            <a:r>
              <a:rPr lang="ru-RU" sz="1600" dirty="0" smtClean="0">
                <a:solidFill>
                  <a:srgbClr val="1F497D"/>
                </a:solidFill>
                <a:latin typeface="Times New Roman" pitchFamily="18" charset="0"/>
                <a:cs typeface="Times New Roman" pitchFamily="18" charset="0"/>
              </a:rPr>
              <a:t>циркумполярной академической мобильности</a:t>
            </a:r>
            <a:endParaRPr lang="ru-RU" sz="1600" dirty="0">
              <a:solidFill>
                <a:srgbClr val="1F497D"/>
              </a:solidFill>
              <a:latin typeface="Times New Roman" pitchFamily="18" charset="0"/>
              <a:cs typeface="Times New Roman" pitchFamily="18" charset="0"/>
            </a:endParaRPr>
          </a:p>
        </p:txBody>
      </p:sp>
      <p:sp>
        <p:nvSpPr>
          <p:cNvPr id="5" name="Прямоугольник 4"/>
          <p:cNvSpPr/>
          <p:nvPr/>
        </p:nvSpPr>
        <p:spPr>
          <a:xfrm>
            <a:off x="526384" y="993534"/>
            <a:ext cx="6790766" cy="584775"/>
          </a:xfrm>
          <a:prstGeom prst="rect">
            <a:avLst/>
          </a:prstGeom>
        </p:spPr>
        <p:txBody>
          <a:bodyPr wrap="square">
            <a:spAutoFit/>
          </a:bodyPr>
          <a:lstStyle/>
          <a:p>
            <a:pPr marL="285750" indent="-285750" algn="just">
              <a:buFont typeface="Arial" panose="020B0604020202020204" pitchFamily="34" charset="0"/>
              <a:buChar char="•"/>
            </a:pPr>
            <a:r>
              <a:rPr lang="ru-RU" sz="1600" b="1" dirty="0">
                <a:solidFill>
                  <a:srgbClr val="004274"/>
                </a:solidFill>
                <a:latin typeface="Times New Roman" pitchFamily="18" charset="0"/>
                <a:cs typeface="Times New Roman" pitchFamily="18" charset="0"/>
              </a:rPr>
              <a:t>Модель Арктического совета (</a:t>
            </a:r>
            <a:r>
              <a:rPr lang="ru-RU" sz="1600" b="1" dirty="0" err="1">
                <a:solidFill>
                  <a:srgbClr val="004274"/>
                </a:solidFill>
                <a:latin typeface="Times New Roman" pitchFamily="18" charset="0"/>
                <a:cs typeface="Times New Roman" pitchFamily="18" charset="0"/>
              </a:rPr>
              <a:t>MAC</a:t>
            </a:r>
            <a:r>
              <a:rPr lang="ru-RU" sz="1600" b="1" dirty="0">
                <a:solidFill>
                  <a:srgbClr val="004274"/>
                </a:solidFill>
                <a:latin typeface="Times New Roman" pitchFamily="18" charset="0"/>
                <a:cs typeface="Times New Roman" pitchFamily="18" charset="0"/>
              </a:rPr>
              <a:t>)  </a:t>
            </a:r>
            <a:r>
              <a:rPr lang="ru-RU" sz="1600" dirty="0">
                <a:solidFill>
                  <a:srgbClr val="004274"/>
                </a:solidFill>
                <a:latin typeface="Times New Roman" pitchFamily="18" charset="0"/>
                <a:cs typeface="Times New Roman" pitchFamily="18" charset="0"/>
              </a:rPr>
              <a:t>- международная конференция и </a:t>
            </a:r>
            <a:r>
              <a:rPr lang="ru-RU" sz="1600" dirty="0" smtClean="0">
                <a:solidFill>
                  <a:srgbClr val="004274"/>
                </a:solidFill>
                <a:latin typeface="Times New Roman" pitchFamily="18" charset="0"/>
                <a:cs typeface="Times New Roman" pitchFamily="18" charset="0"/>
              </a:rPr>
              <a:t>образовательная </a:t>
            </a:r>
            <a:r>
              <a:rPr lang="ru-RU" sz="1600" dirty="0">
                <a:solidFill>
                  <a:srgbClr val="004274"/>
                </a:solidFill>
                <a:latin typeface="Times New Roman" pitchFamily="18" charset="0"/>
                <a:cs typeface="Times New Roman" pitchFamily="18" charset="0"/>
              </a:rPr>
              <a:t>программа </a:t>
            </a:r>
            <a:r>
              <a:rPr lang="ru-RU" sz="1600" dirty="0" smtClean="0">
                <a:solidFill>
                  <a:srgbClr val="004274"/>
                </a:solidFill>
                <a:latin typeface="Times New Roman" pitchFamily="18" charset="0"/>
                <a:cs typeface="Times New Roman" pitchFamily="18" charset="0"/>
              </a:rPr>
              <a:t>университетов из стран </a:t>
            </a:r>
            <a:r>
              <a:rPr lang="en-US" sz="1600" dirty="0" smtClean="0">
                <a:solidFill>
                  <a:srgbClr val="004274"/>
                </a:solidFill>
                <a:latin typeface="Times New Roman" pitchFamily="18" charset="0"/>
                <a:cs typeface="Times New Roman" pitchFamily="18" charset="0"/>
              </a:rPr>
              <a:t>AC</a:t>
            </a:r>
            <a:endParaRPr lang="en-US" sz="1600" dirty="0">
              <a:solidFill>
                <a:srgbClr val="004274"/>
              </a:solidFill>
              <a:latin typeface="Times New Roman" pitchFamily="18" charset="0"/>
              <a:cs typeface="Times New Roman" pitchFamily="18" charset="0"/>
            </a:endParaRPr>
          </a:p>
        </p:txBody>
      </p:sp>
      <p:pic>
        <p:nvPicPr>
          <p:cNvPr id="2050"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7831"/>
          <a:stretch/>
        </p:blipFill>
        <p:spPr bwMode="auto">
          <a:xfrm>
            <a:off x="7243981" y="4122633"/>
            <a:ext cx="1575132" cy="233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8984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cccea758cd15942de58c7778d03142a121cbea5b"/>
</p:tagLst>
</file>

<file path=ppt/theme/theme1.xml><?xml version="1.0" encoding="utf-8"?>
<a:theme xmlns:a="http://schemas.openxmlformats.org/drawingml/2006/main" name="УИКТ">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Другая 2">
      <a:majorFont>
        <a:latin typeface="Times New Roman"/>
        <a:ea typeface="Helvetica"/>
        <a:cs typeface="Helvetica"/>
      </a:majorFont>
      <a:minorFont>
        <a:latin typeface="Georgia"/>
        <a:ea typeface="Helvetica"/>
        <a:cs typeface="Helvetic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12700" cap="flat" cmpd="sng" algn="ctr">
          <a:solidFill>
            <a:srgbClr val="4F81BD"/>
          </a:solidFill>
          <a:prstDash val="solid"/>
          <a:miter lim="0"/>
          <a:headEnd type="none" w="med" len="med"/>
          <a:tailEnd type="none" w="med" len="med"/>
        </a:ln>
        <a:effectLst>
          <a:outerShdw blurRad="38100" dist="23000" dir="5400000" algn="ctr" rotWithShape="0">
            <a:srgbClr val="000000">
              <a:alpha val="34998"/>
            </a:srgbClr>
          </a:outerShdw>
        </a:effectLst>
      </a:spPr>
      <a:bodyPr vert="horz" wrap="square" lIns="50800" tIns="50800" rIns="50800" bIns="50800" numCol="1" anchor="ctr"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ru-RU" sz="1200" b="0" i="0" u="none" strike="noStrike" cap="none" normalizeH="0" baseline="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defPPr>
      </a:lstStyle>
    </a:spDef>
    <a:lnDef>
      <a:spPr bwMode="auto">
        <a:xfrm>
          <a:off x="0" y="0"/>
          <a:ext cx="1" cy="1"/>
        </a:xfrm>
        <a:custGeom>
          <a:avLst/>
          <a:gdLst/>
          <a:ahLst/>
          <a:cxnLst/>
          <a:rect l="0" t="0" r="0" b="0"/>
          <a:pathLst/>
        </a:custGeom>
        <a:solidFill>
          <a:srgbClr val="FFFFFF"/>
        </a:solidFill>
        <a:ln w="12700" cap="flat" cmpd="sng" algn="ctr">
          <a:solidFill>
            <a:srgbClr val="4F81BD"/>
          </a:solidFill>
          <a:prstDash val="solid"/>
          <a:miter lim="0"/>
          <a:headEnd type="none" w="med" len="med"/>
          <a:tailEnd type="none" w="med" len="med"/>
        </a:ln>
        <a:effectLst>
          <a:outerShdw blurRad="38100" dist="23000" dir="5400000" algn="ctr" rotWithShape="0">
            <a:srgbClr val="000000">
              <a:alpha val="34998"/>
            </a:srgbClr>
          </a:outerShdw>
        </a:effectLst>
      </a:spPr>
      <a:bodyPr vert="horz" wrap="square" lIns="50800" tIns="50800" rIns="50800" bIns="50800" numCol="1" anchor="ctr"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ru-RU" sz="1200" b="0" i="0" u="none" strike="noStrike" cap="none" normalizeH="0" baseline="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defPPr>
      </a:lstStyle>
    </a:lnDef>
  </a:objectDefaults>
  <a:extraClrSchemeLst/>
  <a:extLst>
    <a:ext uri="{05A4C25C-085E-4340-85A3-A5531E510DB2}">
      <thm15:themeFamily xmlns="" xmlns:thm15="http://schemas.microsoft.com/office/thememl/2012/main" name="УИКТ" id="{892DCC35-0CFB-4C2E-A614-9F12AD061720}" vid="{4E51002C-FFCF-4580-88C9-177514ACF604}"/>
    </a:ext>
  </a:extLst>
</a:theme>
</file>

<file path=ppt/theme/theme2.xml><?xml version="1.0" encoding="utf-8"?>
<a:theme xmlns:a="http://schemas.openxmlformats.org/drawingml/2006/main" name="Тема Offic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Другая 2">
      <a:majorFont>
        <a:latin typeface="Georgia"/>
        <a:ea typeface="Helvetica"/>
        <a:cs typeface="Helvetica"/>
      </a:majorFont>
      <a:minorFont>
        <a:latin typeface="Georgia"/>
        <a:ea typeface="Helvetica"/>
        <a:cs typeface="Helvetic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12700" cap="flat" cmpd="sng" algn="ctr">
          <a:solidFill>
            <a:srgbClr val="4F81BD"/>
          </a:solidFill>
          <a:prstDash val="solid"/>
          <a:miter lim="0"/>
          <a:headEnd type="none" w="med" len="med"/>
          <a:tailEnd type="none" w="med" len="med"/>
        </a:ln>
        <a:effectLst>
          <a:outerShdw blurRad="38100" dist="23000" dir="5400000" algn="ctr" rotWithShape="0">
            <a:srgbClr val="000000">
              <a:alpha val="34998"/>
            </a:srgbClr>
          </a:outerShdw>
        </a:effectLst>
      </a:spPr>
      <a:bodyPr vert="horz" wrap="square" lIns="50800" tIns="50800" rIns="50800" bIns="50800" numCol="1" anchor="ctr"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ru-RU" sz="1200" b="0" i="0" u="none" strike="noStrike" cap="none" normalizeH="0" baseline="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defPPr>
      </a:lstStyle>
    </a:spDef>
    <a:lnDef>
      <a:spPr bwMode="auto">
        <a:xfrm>
          <a:off x="0" y="0"/>
          <a:ext cx="1" cy="1"/>
        </a:xfrm>
        <a:custGeom>
          <a:avLst/>
          <a:gdLst/>
          <a:ahLst/>
          <a:cxnLst/>
          <a:rect l="0" t="0" r="0" b="0"/>
          <a:pathLst/>
        </a:custGeom>
        <a:solidFill>
          <a:srgbClr val="FFFFFF"/>
        </a:solidFill>
        <a:ln w="12700" cap="flat" cmpd="sng" algn="ctr">
          <a:solidFill>
            <a:srgbClr val="4F81BD"/>
          </a:solidFill>
          <a:prstDash val="solid"/>
          <a:miter lim="0"/>
          <a:headEnd type="none" w="med" len="med"/>
          <a:tailEnd type="none" w="med" len="med"/>
        </a:ln>
        <a:effectLst>
          <a:outerShdw blurRad="38100" dist="23000" dir="5400000" algn="ctr" rotWithShape="0">
            <a:srgbClr val="000000">
              <a:alpha val="34998"/>
            </a:srgbClr>
          </a:outerShdw>
        </a:effectLst>
      </a:spPr>
      <a:bodyPr vert="horz" wrap="square" lIns="50800" tIns="50800" rIns="50800" bIns="50800" numCol="1" anchor="ctr"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ru-RU" sz="1200" b="0" i="0" u="none" strike="noStrike" cap="none" normalizeH="0" baseline="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defPPr>
      </a:lst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Документ" ma:contentTypeID="0x010100436D526EF2340C44A09EEDC132E154A5" ma:contentTypeVersion="7" ma:contentTypeDescription="Создание документа." ma:contentTypeScope="" ma:versionID="bb1aee9eabe82264af49bf82581ce26b">
  <xsd:schema xmlns:xsd="http://www.w3.org/2001/XMLSchema" xmlns:xs="http://www.w3.org/2001/XMLSchema" xmlns:p="http://schemas.microsoft.com/office/2006/metadata/properties" xmlns:ns2="4f0e0c49-046b-45b0-9050-afe88cfe500c" xmlns:ns3="89157e3a-b273-4ca3-83d5-a51ea1594ff7" targetNamespace="http://schemas.microsoft.com/office/2006/metadata/properties" ma:root="true" ma:fieldsID="e48e6ab29db51fc0dc78bdfc243ac990" ns2:_="" ns3:_="">
    <xsd:import namespace="4f0e0c49-046b-45b0-9050-afe88cfe500c"/>
    <xsd:import namespace="89157e3a-b273-4ca3-83d5-a51ea1594ff7"/>
    <xsd:element name="properties">
      <xsd:complexType>
        <xsd:sequence>
          <xsd:element name="documentManagement">
            <xsd:complexType>
              <xsd:all>
                <xsd:element ref="ns2:_dlc_DocId" minOccurs="0"/>
                <xsd:element ref="ns2:_dlc_DocIdUrl" minOccurs="0"/>
                <xsd:element ref="ns2:_dlc_DocIdPersistId" minOccurs="0"/>
                <xsd:element ref="ns3:dateutver" minOccurs="0"/>
                <xsd:element ref="ns3:_x041d__x0430__x0438__x043c__x0435__x043d__x043e__x0432__x0430__x043d__x0438__x0435__x0020__x0434__x043e__x043a__x0443__x043c__x0435__x043d__x0442__x0430_" minOccurs="0"/>
                <xsd:element ref="ns3:_x0422__x0438__x043f__x0020__x0434__x043e__x043a__x0443__x043c__x0435__x043d__x0442__x0430_" minOccurs="0"/>
                <xsd:element ref="ns3:_x0412__x043b__x0430__x0434__x0435__x043b__x0435__x0446__x0020__x0434__x043e__x043a__x0443__x043c__x0435__x043d__x0442__x043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0e0c49-046b-45b0-9050-afe88cfe500c"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9157e3a-b273-4ca3-83d5-a51ea1594ff7" elementFormDefault="qualified">
    <xsd:import namespace="http://schemas.microsoft.com/office/2006/documentManagement/types"/>
    <xsd:import namespace="http://schemas.microsoft.com/office/infopath/2007/PartnerControls"/>
    <xsd:element name="dateutver" ma:index="11" nillable="true" ma:displayName="Дата утверждения" ma:format="DateOnly" ma:internalName="dateutver">
      <xsd:simpleType>
        <xsd:restriction base="dms:DateTime"/>
      </xsd:simpleType>
    </xsd:element>
    <xsd:element name="_x041d__x0430__x0438__x043c__x0435__x043d__x043e__x0432__x0430__x043d__x0438__x0435__x0020__x0434__x043e__x043a__x0443__x043c__x0435__x043d__x0442__x0430_" ma:index="12" nillable="true" ma:displayName="Наименование документа" ma:internalName="_x041d__x0430__x0438__x043c__x0435__x043d__x043e__x0432__x0430__x043d__x0438__x0435__x0020__x0434__x043e__x043a__x0443__x043c__x0435__x043d__x0442__x0430_">
      <xsd:simpleType>
        <xsd:restriction base="dms:Note"/>
      </xsd:simpleType>
    </xsd:element>
    <xsd:element name="_x0422__x0438__x043f__x0020__x0434__x043e__x043a__x0443__x043c__x0435__x043d__x0442__x0430_" ma:index="13" nillable="true" ma:displayName="Тип документа" ma:list="{ab043b20-1dc4-496f-97e8-b580f3032de6}" ma:internalName="_x0422__x0438__x043f__x0020__x0434__x043e__x043a__x0443__x043c__x0435__x043d__x0442__x0430_" ma:showField="Title" ma:web="4f0e0c49-046b-45b0-9050-afe88cfe500c">
      <xsd:simpleType>
        <xsd:restriction base="dms:Unknown"/>
      </xsd:simpleType>
    </xsd:element>
    <xsd:element name="_x0412__x043b__x0430__x0434__x0435__x043b__x0435__x0446__x0020__x0434__x043e__x043a__x0443__x043c__x0435__x043d__x0442__x0430_" ma:index="14" nillable="true" ma:displayName="Владелец документа" ma:list="UserInfo" ma:SharePointGroup="4" ma:internalName="_x0412__x043b__x0430__x0434__x0435__x043b__x0435__x0446__x0020__x0434__x043e__x043a__x0443__x043c__x0435__x043d__x0442__x0430_"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x0412__x043b__x0430__x0434__x0435__x043b__x0435__x0446__x0020__x0434__x043e__x043a__x0443__x043c__x0435__x043d__x0442__x0430_ xmlns="89157e3a-b273-4ca3-83d5-a51ea1594ff7">
      <UserInfo>
        <DisplayName/>
        <AccountId xsi:nil="true"/>
        <AccountType/>
      </UserInfo>
    </_x0412__x043b__x0430__x0434__x0435__x043b__x0435__x0446__x0020__x0434__x043e__x043a__x0443__x043c__x0435__x043d__x0442__x0430_>
    <dateutver xmlns="89157e3a-b273-4ca3-83d5-a51ea1594ff7" xsi:nil="true"/>
    <_x041d__x0430__x0438__x043c__x0435__x043d__x043e__x0432__x0430__x043d__x0438__x0435__x0020__x0434__x043e__x043a__x0443__x043c__x0435__x043d__x0442__x0430_ xmlns="89157e3a-b273-4ca3-83d5-a51ea1594ff7" xsi:nil="true"/>
    <_x0422__x0438__x043f__x0020__x0434__x043e__x043a__x0443__x043c__x0435__x043d__x0442__x0430_ xmlns="89157e3a-b273-4ca3-83d5-a51ea1594ff7">0</_x0422__x0438__x043f__x0020__x0434__x043e__x043a__x0443__x043c__x0435__x043d__x0442__x0430_>
  </documentManagement>
</p:properties>
</file>

<file path=customXml/itemProps1.xml><?xml version="1.0" encoding="utf-8"?>
<ds:datastoreItem xmlns:ds="http://schemas.openxmlformats.org/officeDocument/2006/customXml" ds:itemID="{9826ADB8-D401-495A-B87E-8BBCBEDDB224}">
  <ds:schemaRefs>
    <ds:schemaRef ds:uri="http://schemas.microsoft.com/sharepoint/v3/contenttype/forms"/>
  </ds:schemaRefs>
</ds:datastoreItem>
</file>

<file path=customXml/itemProps2.xml><?xml version="1.0" encoding="utf-8"?>
<ds:datastoreItem xmlns:ds="http://schemas.openxmlformats.org/officeDocument/2006/customXml" ds:itemID="{9626159D-B3B9-45AC-9F74-94FDDA134C4D}">
  <ds:schemaRefs>
    <ds:schemaRef ds:uri="http://schemas.microsoft.com/sharepoint/events"/>
  </ds:schemaRefs>
</ds:datastoreItem>
</file>

<file path=customXml/itemProps3.xml><?xml version="1.0" encoding="utf-8"?>
<ds:datastoreItem xmlns:ds="http://schemas.openxmlformats.org/officeDocument/2006/customXml" ds:itemID="{966CA210-9A29-48E8-850B-21B8C874BA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0e0c49-046b-45b0-9050-afe88cfe500c"/>
    <ds:schemaRef ds:uri="89157e3a-b273-4ca3-83d5-a51ea1594f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72A3518-61D3-4A19-9A6B-0B7802289DD0}">
  <ds:schemaRefs>
    <ds:schemaRef ds:uri="http://www.w3.org/XML/1998/namespace"/>
    <ds:schemaRef ds:uri="http://schemas.openxmlformats.org/package/2006/metadata/core-properties"/>
    <ds:schemaRef ds:uri="http://schemas.microsoft.com/office/infopath/2007/PartnerControls"/>
    <ds:schemaRef ds:uri="4f0e0c49-046b-45b0-9050-afe88cfe500c"/>
    <ds:schemaRef ds:uri="http://purl.org/dc/elements/1.1/"/>
    <ds:schemaRef ds:uri="http://purl.org/dc/terms/"/>
    <ds:schemaRef ds:uri="http://purl.org/dc/dcmitype/"/>
    <ds:schemaRef ds:uri="http://schemas.microsoft.com/office/2006/documentManagement/types"/>
    <ds:schemaRef ds:uri="89157e3a-b273-4ca3-83d5-a51ea1594ff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УИКТ</Template>
  <TotalTime>13827</TotalTime>
  <Words>3622</Words>
  <Application>Microsoft Office PowerPoint</Application>
  <PresentationFormat>Экран (4:3)</PresentationFormat>
  <Paragraphs>307</Paragraphs>
  <Slides>17</Slides>
  <Notes>17</Notes>
  <HiddenSlides>0</HiddenSlides>
  <MMClips>0</MMClips>
  <ScaleCrop>false</ScaleCrop>
  <HeadingPairs>
    <vt:vector size="4" baseType="variant">
      <vt:variant>
        <vt:lpstr>Тема</vt:lpstr>
      </vt:variant>
      <vt:variant>
        <vt:i4>3</vt:i4>
      </vt:variant>
      <vt:variant>
        <vt:lpstr>Заголовки слайдов</vt:lpstr>
      </vt:variant>
      <vt:variant>
        <vt:i4>17</vt:i4>
      </vt:variant>
    </vt:vector>
  </HeadingPairs>
  <TitlesOfParts>
    <vt:vector size="20" baseType="lpstr">
      <vt:lpstr>УИКТ</vt:lpstr>
      <vt:lpstr>Тема Office</vt:lpstr>
      <vt:lpstr>Специальное оформление</vt:lpstr>
      <vt:lpstr>Презентация PowerPoint</vt:lpstr>
      <vt:lpstr>Презентация PowerPoint</vt:lpstr>
      <vt:lpstr>Презентация PowerPoint</vt:lpstr>
      <vt:lpstr>Университет Арктики</vt:lpstr>
      <vt:lpstr>Презентация PowerPoint</vt:lpstr>
      <vt:lpstr>Презентация PowerPoint</vt:lpstr>
      <vt:lpstr>Исследовательский офис Университета Арктики</vt:lpstr>
      <vt:lpstr>Университет Арктики – площадка для консолидации усилий и определения приоритетов арктических исследований</vt:lpstr>
      <vt:lpstr>    Роль УАрктики в развитии образования на Севере</vt:lpstr>
      <vt:lpstr>Факелоносцы из Арктических стран зажгли                                 Олимпийский огонь на Северном полюсе</vt:lpstr>
      <vt:lpstr>Национальный арктический  научно-образовательный консорциум </vt:lpstr>
      <vt:lpstr>Задачи Консорцума</vt:lpstr>
      <vt:lpstr>Презентация PowerPoint</vt:lpstr>
      <vt:lpstr>Направления деятельности</vt:lpstr>
      <vt:lpstr>Направления деятельности</vt:lpstr>
      <vt:lpstr>НАНОК – первые шаги</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vs</dc:creator>
  <cp:lastModifiedBy>screenmaster</cp:lastModifiedBy>
  <cp:revision>1376</cp:revision>
  <cp:lastPrinted>2015-09-15T13:23:09Z</cp:lastPrinted>
  <dcterms:created xsi:type="dcterms:W3CDTF">1601-01-01T00:00:00Z</dcterms:created>
  <dcterms:modified xsi:type="dcterms:W3CDTF">2016-10-04T08:16:08Z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Id">
    <vt:lpwstr>0x010100436D526EF2340C44A09EEDC132E154A5</vt:lpwstr>
  </property>
  <property fmtid="{D5CDD505-2E9C-101B-9397-08002B2CF9AE}" pid="4" name="_dlc_DocIdItemGuid">
    <vt:lpwstr>1334efe4-6ee4-42c0-b195-5009fa142051</vt:lpwstr>
  </property>
  <property fmtid="{D5CDD505-2E9C-101B-9397-08002B2CF9AE}" pid="5" name="_dlc_DocId">
    <vt:lpwstr>DEXM5NU4MDET-57-211</vt:lpwstr>
  </property>
  <property fmtid="{D5CDD505-2E9C-101B-9397-08002B2CF9AE}" pid="6" name="_dlc_DocIdUrl">
    <vt:lpwstr>https://gate.narfu.ru/dirraz/_layouts/DocIdRedir.aspx?ID=DEXM5NU4MDET-57-211, DEXM5NU4MDET-57-211</vt:lpwstr>
  </property>
</Properties>
</file>